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7" r:id="rId7"/>
    <p:sldId id="268" r:id="rId8"/>
    <p:sldId id="259" r:id="rId9"/>
    <p:sldId id="265" r:id="rId10"/>
    <p:sldId id="266" r:id="rId11"/>
    <p:sldId id="260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5"/>
            <a:ext cx="8136904" cy="360039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b="1" dirty="0"/>
              <a:t>Специфика приёмов изучения хронологии на уроках истории</a:t>
            </a:r>
          </a:p>
        </p:txBody>
      </p:sp>
    </p:spTree>
    <p:extLst>
      <p:ext uri="{BB962C8B-B14F-4D97-AF65-F5344CB8AC3E}">
        <p14:creationId xmlns:p14="http://schemas.microsoft.com/office/powerpoint/2010/main" val="35987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Хронологические </a:t>
            </a:r>
            <a:r>
              <a:rPr lang="ru-RU" b="1" dirty="0"/>
              <a:t>умения: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352928" cy="496855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363538" algn="just">
              <a:buFont typeface="Calibri" pitchFamily="34" charset="0"/>
              <a:buChar char="–"/>
            </a:pPr>
            <a:r>
              <a:rPr lang="ru-RU" dirty="0" smtClean="0"/>
              <a:t>умения </a:t>
            </a:r>
            <a:r>
              <a:rPr lang="ru-RU" dirty="0"/>
              <a:t>устанавливать длительность и последовательность исторических событий;</a:t>
            </a:r>
          </a:p>
          <a:p>
            <a:pPr marL="0" indent="363538" algn="just">
              <a:buFont typeface="Calibri" pitchFamily="34" charset="0"/>
              <a:buChar char="–"/>
            </a:pPr>
            <a:r>
              <a:rPr lang="ru-RU" dirty="0" smtClean="0"/>
              <a:t>умения </a:t>
            </a:r>
            <a:r>
              <a:rPr lang="ru-RU" dirty="0"/>
              <a:t>соотносить даты национальной истории с определенными явлениями и процессами европейской и мировой истории;</a:t>
            </a:r>
          </a:p>
          <a:p>
            <a:pPr marL="0" indent="363538" algn="just">
              <a:buFont typeface="Calibri" pitchFamily="34" charset="0"/>
              <a:buChar char="–"/>
            </a:pPr>
            <a:r>
              <a:rPr lang="ru-RU" dirty="0" smtClean="0"/>
              <a:t>умения </a:t>
            </a:r>
            <a:r>
              <a:rPr lang="ru-RU" dirty="0"/>
              <a:t>группировать исторические события вокруг определенных дат;</a:t>
            </a:r>
          </a:p>
          <a:p>
            <a:pPr marL="0" indent="363538" algn="just">
              <a:buFont typeface="Calibri" pitchFamily="34" charset="0"/>
              <a:buChar char="–"/>
            </a:pPr>
            <a:r>
              <a:rPr lang="ru-RU" dirty="0" smtClean="0"/>
              <a:t>умения </a:t>
            </a:r>
            <a:r>
              <a:rPr lang="ru-RU" dirty="0"/>
              <a:t>устанавливать хронологические рамки исторических периодов, соотносить отдельные факты с определенными периодами истории.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66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99412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Хронологически </a:t>
            </a:r>
            <a:r>
              <a:rPr lang="ru-RU" b="1" dirty="0" smtClean="0"/>
              <a:t>таблицы: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2565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1</a:t>
            </a:r>
            <a:r>
              <a:rPr lang="ru-RU" dirty="0"/>
              <a:t>) тематические хронологические таблицы </a:t>
            </a:r>
            <a:r>
              <a:rPr lang="ru-RU" dirty="0" smtClean="0"/>
              <a:t>– посвящены </a:t>
            </a:r>
            <a:r>
              <a:rPr lang="ru-RU" dirty="0"/>
              <a:t>отдельным проблемам исторического прошлого или периодам общественного развития;</a:t>
            </a:r>
          </a:p>
          <a:p>
            <a:pPr marL="0" indent="0" algn="just">
              <a:buNone/>
            </a:pPr>
            <a:r>
              <a:rPr lang="ru-RU" dirty="0" smtClean="0"/>
              <a:t>2</a:t>
            </a:r>
            <a:r>
              <a:rPr lang="ru-RU" dirty="0"/>
              <a:t>) календари исторических событий </a:t>
            </a:r>
            <a:r>
              <a:rPr lang="ru-RU" dirty="0" smtClean="0"/>
              <a:t>– воспроизводят </a:t>
            </a:r>
            <a:r>
              <a:rPr lang="ru-RU" dirty="0"/>
              <a:t>хронику наиболее важных событий;</a:t>
            </a:r>
          </a:p>
          <a:p>
            <a:pPr marL="0" indent="0" algn="just">
              <a:buNone/>
            </a:pPr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dirty="0" err="1"/>
              <a:t>хронотоп</a:t>
            </a:r>
            <a:r>
              <a:rPr lang="ru-RU" dirty="0"/>
              <a:t> </a:t>
            </a:r>
            <a:r>
              <a:rPr lang="ru-RU" dirty="0" smtClean="0"/>
              <a:t>– таблица</a:t>
            </a:r>
            <a:r>
              <a:rPr lang="ru-RU" dirty="0"/>
              <a:t>, главное внимание в которой уделяется времени и месту изучаемых событий;</a:t>
            </a:r>
          </a:p>
          <a:p>
            <a:pPr marL="0" indent="0" algn="just">
              <a:buNone/>
            </a:pPr>
            <a:r>
              <a:rPr lang="ru-RU" dirty="0" smtClean="0"/>
              <a:t>4</a:t>
            </a:r>
            <a:r>
              <a:rPr lang="ru-RU" dirty="0"/>
              <a:t>) синхронистические таблицы </a:t>
            </a:r>
            <a:r>
              <a:rPr lang="ru-RU" dirty="0" smtClean="0"/>
              <a:t>– фиксируют </a:t>
            </a:r>
            <a:r>
              <a:rPr lang="ru-RU" dirty="0"/>
              <a:t>наиболее важные явления и события, происходившие в разных странах </a:t>
            </a:r>
            <a:r>
              <a:rPr lang="ru-RU" dirty="0" smtClean="0"/>
              <a:t>примерно </a:t>
            </a:r>
            <a:r>
              <a:rPr lang="ru-RU" dirty="0"/>
              <a:t>в одно и то же время.</a:t>
            </a:r>
          </a:p>
        </p:txBody>
      </p:sp>
    </p:spTree>
    <p:extLst>
      <p:ext uri="{BB962C8B-B14F-4D97-AF65-F5344CB8AC3E}">
        <p14:creationId xmlns:p14="http://schemas.microsoft.com/office/powerpoint/2010/main" val="768146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/>
              <a:t>Тематические </a:t>
            </a:r>
            <a:r>
              <a:rPr lang="ru-RU" sz="3600" b="1" i="1" dirty="0"/>
              <a:t>хронологические таблицы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 t="15369" r="39284" b="30328"/>
          <a:stretch/>
        </p:blipFill>
        <p:spPr bwMode="auto">
          <a:xfrm>
            <a:off x="611560" y="1556792"/>
            <a:ext cx="7864648" cy="504983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45634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15843" y="188640"/>
            <a:ext cx="4040188" cy="63976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/>
              <a:t>Календарь исторических </a:t>
            </a:r>
            <a:r>
              <a:rPr lang="ru-RU" dirty="0" smtClean="0"/>
              <a:t>событий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716016" y="188640"/>
            <a:ext cx="4041775" cy="639762"/>
          </a:xfrm>
        </p:spPr>
        <p:txBody>
          <a:bodyPr/>
          <a:lstStyle/>
          <a:p>
            <a:pPr algn="ctr"/>
            <a:r>
              <a:rPr lang="ru-RU" dirty="0" err="1" smtClean="0"/>
              <a:t>Хронотоп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14344" r="51842" b="24180"/>
          <a:stretch/>
        </p:blipFill>
        <p:spPr bwMode="auto">
          <a:xfrm>
            <a:off x="395536" y="1052736"/>
            <a:ext cx="3624818" cy="541017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4" t="36064" r="64285" b="31968"/>
          <a:stretch/>
        </p:blipFill>
        <p:spPr bwMode="auto">
          <a:xfrm>
            <a:off x="4283968" y="1672885"/>
            <a:ext cx="4570833" cy="416988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55065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652120" y="1196752"/>
            <a:ext cx="3312368" cy="3852116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Синхро</a:t>
            </a:r>
            <a:r>
              <a:rPr lang="ru-RU" b="1" dirty="0" smtClean="0"/>
              <a:t>-</a:t>
            </a:r>
            <a:br>
              <a:rPr lang="ru-RU" b="1" dirty="0" smtClean="0"/>
            </a:br>
            <a:r>
              <a:rPr lang="ru-RU" b="1" dirty="0" err="1" smtClean="0"/>
              <a:t>нистические</a:t>
            </a:r>
            <a:r>
              <a:rPr lang="ru-RU" b="1" dirty="0" smtClean="0"/>
              <a:t> </a:t>
            </a:r>
            <a:r>
              <a:rPr lang="ru-RU" b="1" dirty="0"/>
              <a:t>таблицы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8" t="13319" r="50113" b="23361"/>
          <a:stretch/>
        </p:blipFill>
        <p:spPr bwMode="auto">
          <a:xfrm>
            <a:off x="395536" y="116632"/>
            <a:ext cx="4968552" cy="656103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90585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Синхронистические </a:t>
            </a:r>
            <a:r>
              <a:rPr lang="ru-RU" sz="3600" b="1" i="1" dirty="0"/>
              <a:t>таблицы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2" t="21577" r="43084" b="36161"/>
          <a:stretch/>
        </p:blipFill>
        <p:spPr bwMode="auto">
          <a:xfrm>
            <a:off x="467544" y="980728"/>
            <a:ext cx="8380651" cy="482453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148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Приемы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561662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363538">
              <a:buFont typeface="+mj-lt"/>
              <a:buAutoNum type="arabicPeriod"/>
            </a:pPr>
            <a:r>
              <a:rPr lang="ru-RU" dirty="0" smtClean="0"/>
              <a:t>Лента </a:t>
            </a:r>
            <a:r>
              <a:rPr lang="ru-RU" dirty="0"/>
              <a:t>времени (заполнение; поиск ошибок; дополнение; создание 3D моделей (т.е. визуальное отражение событий, явлений, процессов).</a:t>
            </a:r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Синхронистические </a:t>
            </a:r>
            <a:r>
              <a:rPr lang="ru-RU" dirty="0"/>
              <a:t>таблицы (полное заполнение; пропуски; поиск ошибок; составление рассказа и т.д</a:t>
            </a:r>
            <a:r>
              <a:rPr lang="ru-RU" dirty="0" smtClean="0"/>
              <a:t>.).</a:t>
            </a:r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Изобразительная наглядность.</a:t>
            </a:r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Дневник путешественника во времени.</a:t>
            </a:r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Игра крестики-нолики.</a:t>
            </a:r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Соотнести </a:t>
            </a:r>
            <a:r>
              <a:rPr lang="ru-RU" dirty="0"/>
              <a:t>событие и дату. В одном столбике события, в другом даты в перемешанном порядке. Нужно поставить стрелочки. Иногда появляется </a:t>
            </a:r>
            <a:r>
              <a:rPr lang="ru-RU" dirty="0" smtClean="0"/>
              <a:t>3-й </a:t>
            </a:r>
            <a:r>
              <a:rPr lang="ru-RU" dirty="0"/>
              <a:t>столбик, куда попадают </a:t>
            </a:r>
            <a:r>
              <a:rPr lang="ru-RU" dirty="0" smtClean="0"/>
              <a:t>личности. </a:t>
            </a:r>
            <a:r>
              <a:rPr lang="ru-RU" dirty="0"/>
              <a:t>Нужно соотнести события, даты с именами личностей</a:t>
            </a:r>
            <a:r>
              <a:rPr lang="ru-RU" dirty="0" smtClean="0"/>
              <a:t>.</a:t>
            </a:r>
          </a:p>
          <a:p>
            <a:pPr marL="0" indent="363538">
              <a:buFont typeface="+mj-lt"/>
              <a:buAutoNum type="arabicPeriod"/>
            </a:pPr>
            <a:r>
              <a:rPr lang="ru-RU" dirty="0"/>
              <a:t>Игры с хронологическими карточками: </a:t>
            </a:r>
          </a:p>
          <a:p>
            <a:pPr marL="623888" indent="-260350">
              <a:buFont typeface="Calibri" pitchFamily="34" charset="0"/>
              <a:buChar char="–"/>
            </a:pPr>
            <a:r>
              <a:rPr lang="ru-RU" dirty="0"/>
              <a:t>учитель (ученик) называет определенную дату, все ученики должны поднять и показать карточку с соответствующим событием. или напротив называется событие, ученики показывают карточку с датой;</a:t>
            </a:r>
          </a:p>
          <a:p>
            <a:pPr marL="623888" indent="-260350">
              <a:buFont typeface="Calibri" pitchFamily="34" charset="0"/>
              <a:buChar char="–"/>
            </a:pPr>
            <a:r>
              <a:rPr lang="ru-RU" dirty="0"/>
              <a:t>работа в парах;</a:t>
            </a:r>
          </a:p>
          <a:p>
            <a:pPr marL="623888" indent="-260350">
              <a:buFont typeface="Calibri" pitchFamily="34" charset="0"/>
              <a:buChar char="–"/>
            </a:pPr>
            <a:r>
              <a:rPr lang="ru-RU" dirty="0"/>
              <a:t>составление рассказа по карточкам;</a:t>
            </a:r>
          </a:p>
          <a:p>
            <a:pPr marL="0" indent="0">
              <a:buNone/>
            </a:pPr>
            <a:r>
              <a:rPr lang="ru-RU" dirty="0" smtClean="0"/>
              <a:t>8. Выстраивать события (изображений) </a:t>
            </a:r>
            <a:r>
              <a:rPr lang="ru-RU" dirty="0"/>
              <a:t>в правильной хронологической последовательности.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9. Игра </a:t>
            </a:r>
            <a:r>
              <a:rPr lang="ru-RU" dirty="0" smtClean="0"/>
              <a:t>«Сквозные даты» – </a:t>
            </a:r>
            <a:r>
              <a:rPr lang="ru-RU" dirty="0"/>
              <a:t>назвать событие, происходившее в разных странах в один и тот же </a:t>
            </a:r>
            <a:r>
              <a:rPr lang="ru-RU" dirty="0" smtClean="0"/>
              <a:t>год.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10</a:t>
            </a:r>
            <a:r>
              <a:rPr lang="ru-RU" dirty="0" smtClean="0"/>
              <a:t>. Соотнесение событий- явления – процессов (тенденций)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9621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Лента времени</a:t>
            </a:r>
            <a:endParaRPr lang="ru-RU" sz="3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0" t="18443" r="41358" b="29508"/>
          <a:stretch/>
        </p:blipFill>
        <p:spPr bwMode="auto">
          <a:xfrm>
            <a:off x="539552" y="1268759"/>
            <a:ext cx="8064896" cy="527959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38186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7" t="16022" r="39625" b="29018"/>
          <a:stretch/>
        </p:blipFill>
        <p:spPr bwMode="auto">
          <a:xfrm>
            <a:off x="449514" y="692696"/>
            <a:ext cx="8266622" cy="54006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50323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Тесты по хронологии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Calibri" pitchFamily="34" charset="0"/>
              <a:buChar char="–"/>
            </a:pPr>
            <a:r>
              <a:rPr lang="ru-RU" dirty="0" smtClean="0"/>
              <a:t>определение </a:t>
            </a:r>
            <a:r>
              <a:rPr lang="ru-RU" dirty="0"/>
              <a:t>даты события;</a:t>
            </a:r>
          </a:p>
          <a:p>
            <a:pPr>
              <a:buFont typeface="Calibri" pitchFamily="34" charset="0"/>
              <a:buChar char="–"/>
            </a:pPr>
            <a:r>
              <a:rPr lang="ru-RU" dirty="0" smtClean="0"/>
              <a:t>определение </a:t>
            </a:r>
            <a:r>
              <a:rPr lang="ru-RU" dirty="0"/>
              <a:t>события по дате;</a:t>
            </a:r>
          </a:p>
          <a:p>
            <a:pPr>
              <a:buFont typeface="Calibri" pitchFamily="34" charset="0"/>
              <a:buChar char="–"/>
            </a:pPr>
            <a:r>
              <a:rPr lang="ru-RU" dirty="0" smtClean="0"/>
              <a:t>выбор </a:t>
            </a:r>
            <a:r>
              <a:rPr lang="ru-RU" dirty="0"/>
              <a:t>нужной даты из перечня;</a:t>
            </a:r>
          </a:p>
          <a:p>
            <a:pPr>
              <a:buFont typeface="Calibri" pitchFamily="34" charset="0"/>
              <a:buChar char="–"/>
            </a:pPr>
            <a:r>
              <a:rPr lang="ru-RU" dirty="0" smtClean="0"/>
              <a:t>соотнесение </a:t>
            </a:r>
            <a:r>
              <a:rPr lang="ru-RU" dirty="0"/>
              <a:t>событий и дат;</a:t>
            </a:r>
          </a:p>
          <a:p>
            <a:pPr>
              <a:buFont typeface="Calibri" pitchFamily="34" charset="0"/>
              <a:buChar char="–"/>
            </a:pPr>
            <a:r>
              <a:rPr lang="ru-RU" dirty="0" smtClean="0"/>
              <a:t>определение </a:t>
            </a:r>
            <a:r>
              <a:rPr lang="ru-RU" dirty="0"/>
              <a:t>последовательности событий;</a:t>
            </a:r>
          </a:p>
          <a:p>
            <a:pPr>
              <a:buFont typeface="Calibri" pitchFamily="34" charset="0"/>
              <a:buChar char="–"/>
            </a:pPr>
            <a:r>
              <a:rPr lang="ru-RU" dirty="0" smtClean="0"/>
              <a:t>составление </a:t>
            </a:r>
            <a:r>
              <a:rPr lang="ru-RU" dirty="0"/>
              <a:t>хронологических рядов, таблиц;</a:t>
            </a:r>
          </a:p>
          <a:p>
            <a:pPr>
              <a:buFont typeface="Calibri" pitchFamily="34" charset="0"/>
              <a:buChar char="–"/>
            </a:pPr>
            <a:r>
              <a:rPr lang="ru-RU" dirty="0" smtClean="0"/>
              <a:t>отнесение </a:t>
            </a:r>
            <a:r>
              <a:rPr lang="ru-RU" dirty="0"/>
              <a:t>событий к какому-либо периоду и т.д.</a:t>
            </a:r>
          </a:p>
        </p:txBody>
      </p:sp>
    </p:spTree>
    <p:extLst>
      <p:ext uri="{BB962C8B-B14F-4D97-AF65-F5344CB8AC3E}">
        <p14:creationId xmlns:p14="http://schemas.microsoft.com/office/powerpoint/2010/main" val="4046556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12295" r="25920" b="16394"/>
          <a:stretch/>
        </p:blipFill>
        <p:spPr bwMode="auto">
          <a:xfrm>
            <a:off x="755576" y="416225"/>
            <a:ext cx="7526077" cy="604867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398527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354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Специфика приёмов изучения хронологии на уроках истории</vt:lpstr>
      <vt:lpstr> Хронологические умения: </vt:lpstr>
      <vt:lpstr> Хронологически таблицы: </vt:lpstr>
      <vt:lpstr>Тематические хронологические таблицы </vt:lpstr>
      <vt:lpstr>Презентация PowerPoint</vt:lpstr>
      <vt:lpstr>Синхро- нистические таблицы</vt:lpstr>
      <vt:lpstr>Синхронистические таблицы</vt:lpstr>
      <vt:lpstr>Приемы </vt:lpstr>
      <vt:lpstr>Лента времени</vt:lpstr>
      <vt:lpstr>Презентация PowerPoint</vt:lpstr>
      <vt:lpstr>Тесты по хронологии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Специфика приёмов изучения хронологии на уроках истории</dc:title>
  <dc:creator>Наталья</dc:creator>
  <cp:lastModifiedBy>RePack by Diakov</cp:lastModifiedBy>
  <cp:revision>8</cp:revision>
  <dcterms:created xsi:type="dcterms:W3CDTF">2019-12-18T04:19:50Z</dcterms:created>
  <dcterms:modified xsi:type="dcterms:W3CDTF">2020-02-15T09:32:08Z</dcterms:modified>
</cp:coreProperties>
</file>