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</p:sldMasterIdLst>
  <p:notesMasterIdLst>
    <p:notesMasterId r:id="rId55"/>
  </p:notesMasterIdLst>
  <p:handoutMasterIdLst>
    <p:handoutMasterId r:id="rId56"/>
  </p:handoutMasterIdLst>
  <p:sldIdLst>
    <p:sldId id="268" r:id="rId3"/>
    <p:sldId id="285" r:id="rId4"/>
    <p:sldId id="282" r:id="rId5"/>
    <p:sldId id="283" r:id="rId6"/>
    <p:sldId id="331" r:id="rId7"/>
    <p:sldId id="332" r:id="rId8"/>
    <p:sldId id="288" r:id="rId9"/>
    <p:sldId id="289" r:id="rId10"/>
    <p:sldId id="280" r:id="rId11"/>
    <p:sldId id="284" r:id="rId12"/>
    <p:sldId id="290" r:id="rId13"/>
    <p:sldId id="281" r:id="rId14"/>
    <p:sldId id="292" r:id="rId15"/>
    <p:sldId id="293" r:id="rId16"/>
    <p:sldId id="296" r:id="rId17"/>
    <p:sldId id="286" r:id="rId18"/>
    <p:sldId id="287" r:id="rId19"/>
    <p:sldId id="334" r:id="rId20"/>
    <p:sldId id="335" r:id="rId21"/>
    <p:sldId id="297" r:id="rId22"/>
    <p:sldId id="298" r:id="rId23"/>
    <p:sldId id="300" r:id="rId24"/>
    <p:sldId id="299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27" r:id="rId36"/>
    <p:sldId id="326" r:id="rId37"/>
    <p:sldId id="328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25" r:id="rId46"/>
    <p:sldId id="318" r:id="rId47"/>
    <p:sldId id="319" r:id="rId48"/>
    <p:sldId id="320" r:id="rId49"/>
    <p:sldId id="321" r:id="rId50"/>
    <p:sldId id="322" r:id="rId51"/>
    <p:sldId id="323" r:id="rId52"/>
    <p:sldId id="295" r:id="rId53"/>
    <p:sldId id="329" r:id="rId5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 varScale="1">
        <p:scale>
          <a:sx n="67" d="100"/>
          <a:sy n="67" d="100"/>
        </p:scale>
        <p:origin x="-13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99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2BB981-62D6-4D1C-8B5A-A102CE473B3B}" type="doc">
      <dgm:prSet loTypeId="urn:microsoft.com/office/officeart/2005/8/layout/radial6" loCatId="cycle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89AC267C-0DDA-428E-85C9-E02C166AB91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Ключевое понятие</a:t>
          </a:r>
          <a:endParaRPr lang="ru-RU" b="1" dirty="0">
            <a:solidFill>
              <a:schemeClr val="tx1"/>
            </a:solidFill>
          </a:endParaRPr>
        </a:p>
      </dgm:t>
    </dgm:pt>
    <dgm:pt modelId="{5DD47783-D03E-4FA4-B4BF-7BF6BC945241}" type="parTrans" cxnId="{3FE7FCA1-A887-4D95-B589-ACFFEFC820B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27CC027-790B-4A3F-8243-412B2FEF0F48}" type="sibTrans" cxnId="{3FE7FCA1-A887-4D95-B589-ACFFEFC820B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2235DC9-D820-469B-9C77-2FA041B7D3E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Синоним</a:t>
          </a:r>
          <a:endParaRPr lang="ru-RU" b="1" dirty="0">
            <a:solidFill>
              <a:schemeClr val="tx1"/>
            </a:solidFill>
          </a:endParaRPr>
        </a:p>
      </dgm:t>
    </dgm:pt>
    <dgm:pt modelId="{E88296C5-E6EF-42F6-8892-D42843735CAA}" type="parTrans" cxnId="{71777FB2-C3CC-4855-9593-EE7D462E40C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BD5A335-30C1-4D00-8FA7-29C29F89A366}" type="sibTrans" cxnId="{71777FB2-C3CC-4855-9593-EE7D462E40C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43C24B6-813D-4FD0-8B2F-932257400059}">
      <dgm:prSet phldrT="[Текст]"/>
      <dgm:spPr/>
      <dgm:t>
        <a:bodyPr/>
        <a:lstStyle/>
        <a:p>
          <a:r>
            <a:rPr lang="ru-RU" b="1" i="0" dirty="0" smtClean="0">
              <a:solidFill>
                <a:schemeClr val="tx1"/>
              </a:solidFill>
            </a:rPr>
            <a:t>Синоним</a:t>
          </a:r>
          <a:endParaRPr lang="ru-RU" b="1" i="0" dirty="0">
            <a:solidFill>
              <a:schemeClr val="tx1"/>
            </a:solidFill>
          </a:endParaRPr>
        </a:p>
      </dgm:t>
    </dgm:pt>
    <dgm:pt modelId="{BDBF18C3-118C-46E5-92A3-D99B3B70D976}" type="parTrans" cxnId="{F46B3174-8036-4A2C-8654-FCCF3089087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6EEACA0-4039-46ED-9D28-3B73BCB83E10}" type="sibTrans" cxnId="{F46B3174-8036-4A2C-8654-FCCF3089087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4C48A11-E2E5-452B-A993-21B69EF31A29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Синоним</a:t>
          </a:r>
          <a:endParaRPr lang="ru-RU" b="1" dirty="0">
            <a:solidFill>
              <a:schemeClr val="tx1"/>
            </a:solidFill>
          </a:endParaRPr>
        </a:p>
      </dgm:t>
    </dgm:pt>
    <dgm:pt modelId="{3FC070CF-C722-4C4E-9373-C731FAFA2F96}" type="parTrans" cxnId="{7DB947B2-16A3-4DD6-BFD5-B896F9B1E69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90A672-E3A2-48BE-AFF9-D20CB2628A37}" type="sibTrans" cxnId="{7DB947B2-16A3-4DD6-BFD5-B896F9B1E69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5BAF0A4-F9A2-4CA6-B4C1-A5DBE8C8F0E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Синоним</a:t>
          </a:r>
          <a:endParaRPr lang="ru-RU" b="1" dirty="0">
            <a:solidFill>
              <a:schemeClr val="tx1"/>
            </a:solidFill>
          </a:endParaRPr>
        </a:p>
      </dgm:t>
    </dgm:pt>
    <dgm:pt modelId="{3B3BD48F-F2E3-42FF-91C5-3F61ABBB4556}" type="parTrans" cxnId="{1A0C4687-A6BD-4FAF-AC2F-D55C5362AA4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17D2144-0FA9-4455-9784-247B380F3401}" type="sibTrans" cxnId="{1A0C4687-A6BD-4FAF-AC2F-D55C5362AA4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CC64D0B-81F5-4B6F-BB27-43D203CE0468}" type="pres">
      <dgm:prSet presAssocID="{A72BB981-62D6-4D1C-8B5A-A102CE473B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142CAA-B2C0-4337-A782-0A0DBEC2DC3C}" type="pres">
      <dgm:prSet presAssocID="{89AC267C-0DDA-428E-85C9-E02C166AB913}" presName="centerShape" presStyleLbl="node0" presStyleIdx="0" presStyleCnt="1"/>
      <dgm:spPr/>
      <dgm:t>
        <a:bodyPr/>
        <a:lstStyle/>
        <a:p>
          <a:endParaRPr lang="ru-RU"/>
        </a:p>
      </dgm:t>
    </dgm:pt>
    <dgm:pt modelId="{9FABA4E6-AE69-471B-B6DB-3728CEEB4194}" type="pres">
      <dgm:prSet presAssocID="{F2235DC9-D820-469B-9C77-2FA041B7D3E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6448D-3E46-4433-9A44-2530939C76C9}" type="pres">
      <dgm:prSet presAssocID="{F2235DC9-D820-469B-9C77-2FA041B7D3E2}" presName="dummy" presStyleCnt="0"/>
      <dgm:spPr/>
    </dgm:pt>
    <dgm:pt modelId="{049B0886-4057-41E2-8AEE-6B3A3945F230}" type="pres">
      <dgm:prSet presAssocID="{0BD5A335-30C1-4D00-8FA7-29C29F89A366}" presName="sibTrans" presStyleLbl="sibTrans2D1" presStyleIdx="0" presStyleCnt="4"/>
      <dgm:spPr/>
      <dgm:t>
        <a:bodyPr/>
        <a:lstStyle/>
        <a:p>
          <a:endParaRPr lang="ru-RU"/>
        </a:p>
      </dgm:t>
    </dgm:pt>
    <dgm:pt modelId="{ABF201EC-C455-42D2-9823-A7B147718675}" type="pres">
      <dgm:prSet presAssocID="{143C24B6-813D-4FD0-8B2F-93225740005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11D0D1-E29F-4A9B-95DB-9E85B5557BE4}" type="pres">
      <dgm:prSet presAssocID="{143C24B6-813D-4FD0-8B2F-932257400059}" presName="dummy" presStyleCnt="0"/>
      <dgm:spPr/>
    </dgm:pt>
    <dgm:pt modelId="{D3E7B789-4D64-41A6-AF01-796567BE192E}" type="pres">
      <dgm:prSet presAssocID="{C6EEACA0-4039-46ED-9D28-3B73BCB83E1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7FA64F70-7DA9-4935-B669-BE0562494935}" type="pres">
      <dgm:prSet presAssocID="{F4C48A11-E2E5-452B-A993-21B69EF31A2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48E6B-6D31-47FC-8B14-0B239431F57B}" type="pres">
      <dgm:prSet presAssocID="{F4C48A11-E2E5-452B-A993-21B69EF31A29}" presName="dummy" presStyleCnt="0"/>
      <dgm:spPr/>
    </dgm:pt>
    <dgm:pt modelId="{F3CBA681-77F8-4715-8CC5-6388B9BF18BC}" type="pres">
      <dgm:prSet presAssocID="{6490A672-E3A2-48BE-AFF9-D20CB2628A37}" presName="sibTrans" presStyleLbl="sibTrans2D1" presStyleIdx="2" presStyleCnt="4"/>
      <dgm:spPr/>
      <dgm:t>
        <a:bodyPr/>
        <a:lstStyle/>
        <a:p>
          <a:endParaRPr lang="ru-RU"/>
        </a:p>
      </dgm:t>
    </dgm:pt>
    <dgm:pt modelId="{DBC4EF6A-B6AE-4172-8ACD-58F262366BB6}" type="pres">
      <dgm:prSet presAssocID="{05BAF0A4-F9A2-4CA6-B4C1-A5DBE8C8F0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239A2-E61E-4788-85B9-47238797B8D5}" type="pres">
      <dgm:prSet presAssocID="{05BAF0A4-F9A2-4CA6-B4C1-A5DBE8C8F0E0}" presName="dummy" presStyleCnt="0"/>
      <dgm:spPr/>
    </dgm:pt>
    <dgm:pt modelId="{7CB1F8CE-6306-4B59-9752-8B92FA30ABD2}" type="pres">
      <dgm:prSet presAssocID="{117D2144-0FA9-4455-9784-247B380F3401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8B2932BE-D22C-4387-A61C-EFF536FFC391}" type="presOf" srcId="{6490A672-E3A2-48BE-AFF9-D20CB2628A37}" destId="{F3CBA681-77F8-4715-8CC5-6388B9BF18BC}" srcOrd="0" destOrd="0" presId="urn:microsoft.com/office/officeart/2005/8/layout/radial6"/>
    <dgm:cxn modelId="{1A0C4687-A6BD-4FAF-AC2F-D55C5362AA43}" srcId="{89AC267C-0DDA-428E-85C9-E02C166AB913}" destId="{05BAF0A4-F9A2-4CA6-B4C1-A5DBE8C8F0E0}" srcOrd="3" destOrd="0" parTransId="{3B3BD48F-F2E3-42FF-91C5-3F61ABBB4556}" sibTransId="{117D2144-0FA9-4455-9784-247B380F3401}"/>
    <dgm:cxn modelId="{8A2E2D9E-2E29-4B7C-A035-B3F8C23F0511}" type="presOf" srcId="{89AC267C-0DDA-428E-85C9-E02C166AB913}" destId="{08142CAA-B2C0-4337-A782-0A0DBEC2DC3C}" srcOrd="0" destOrd="0" presId="urn:microsoft.com/office/officeart/2005/8/layout/radial6"/>
    <dgm:cxn modelId="{71777FB2-C3CC-4855-9593-EE7D462E40CE}" srcId="{89AC267C-0DDA-428E-85C9-E02C166AB913}" destId="{F2235DC9-D820-469B-9C77-2FA041B7D3E2}" srcOrd="0" destOrd="0" parTransId="{E88296C5-E6EF-42F6-8892-D42843735CAA}" sibTransId="{0BD5A335-30C1-4D00-8FA7-29C29F89A366}"/>
    <dgm:cxn modelId="{38F55BB7-5078-4ED2-8BCD-E9477FB3EDF4}" type="presOf" srcId="{A72BB981-62D6-4D1C-8B5A-A102CE473B3B}" destId="{3CC64D0B-81F5-4B6F-BB27-43D203CE0468}" srcOrd="0" destOrd="0" presId="urn:microsoft.com/office/officeart/2005/8/layout/radial6"/>
    <dgm:cxn modelId="{A9BA752C-F082-4D87-BF8E-1A36B083B417}" type="presOf" srcId="{117D2144-0FA9-4455-9784-247B380F3401}" destId="{7CB1F8CE-6306-4B59-9752-8B92FA30ABD2}" srcOrd="0" destOrd="0" presId="urn:microsoft.com/office/officeart/2005/8/layout/radial6"/>
    <dgm:cxn modelId="{0F53A99D-2262-4B98-A0F6-DB795C4A46E2}" type="presOf" srcId="{F4C48A11-E2E5-452B-A993-21B69EF31A29}" destId="{7FA64F70-7DA9-4935-B669-BE0562494935}" srcOrd="0" destOrd="0" presId="urn:microsoft.com/office/officeart/2005/8/layout/radial6"/>
    <dgm:cxn modelId="{7DB947B2-16A3-4DD6-BFD5-B896F9B1E691}" srcId="{89AC267C-0DDA-428E-85C9-E02C166AB913}" destId="{F4C48A11-E2E5-452B-A993-21B69EF31A29}" srcOrd="2" destOrd="0" parTransId="{3FC070CF-C722-4C4E-9373-C731FAFA2F96}" sibTransId="{6490A672-E3A2-48BE-AFF9-D20CB2628A37}"/>
    <dgm:cxn modelId="{3FE7FCA1-A887-4D95-B589-ACFFEFC820B1}" srcId="{A72BB981-62D6-4D1C-8B5A-A102CE473B3B}" destId="{89AC267C-0DDA-428E-85C9-E02C166AB913}" srcOrd="0" destOrd="0" parTransId="{5DD47783-D03E-4FA4-B4BF-7BF6BC945241}" sibTransId="{027CC027-790B-4A3F-8243-412B2FEF0F48}"/>
    <dgm:cxn modelId="{ACE23AC2-3EFD-4B6F-A09D-C6140D115DC4}" type="presOf" srcId="{143C24B6-813D-4FD0-8B2F-932257400059}" destId="{ABF201EC-C455-42D2-9823-A7B147718675}" srcOrd="0" destOrd="0" presId="urn:microsoft.com/office/officeart/2005/8/layout/radial6"/>
    <dgm:cxn modelId="{97227562-50D9-4A8B-9B12-CB065F4784D1}" type="presOf" srcId="{0BD5A335-30C1-4D00-8FA7-29C29F89A366}" destId="{049B0886-4057-41E2-8AEE-6B3A3945F230}" srcOrd="0" destOrd="0" presId="urn:microsoft.com/office/officeart/2005/8/layout/radial6"/>
    <dgm:cxn modelId="{B8C8A8BC-C3A4-417F-8F7B-D6D8E777978E}" type="presOf" srcId="{F2235DC9-D820-469B-9C77-2FA041B7D3E2}" destId="{9FABA4E6-AE69-471B-B6DB-3728CEEB4194}" srcOrd="0" destOrd="0" presId="urn:microsoft.com/office/officeart/2005/8/layout/radial6"/>
    <dgm:cxn modelId="{3AB6B662-B5BB-4C8D-B24C-13A5222FDC33}" type="presOf" srcId="{05BAF0A4-F9A2-4CA6-B4C1-A5DBE8C8F0E0}" destId="{DBC4EF6A-B6AE-4172-8ACD-58F262366BB6}" srcOrd="0" destOrd="0" presId="urn:microsoft.com/office/officeart/2005/8/layout/radial6"/>
    <dgm:cxn modelId="{F46B3174-8036-4A2C-8654-FCCF30890872}" srcId="{89AC267C-0DDA-428E-85C9-E02C166AB913}" destId="{143C24B6-813D-4FD0-8B2F-932257400059}" srcOrd="1" destOrd="0" parTransId="{BDBF18C3-118C-46E5-92A3-D99B3B70D976}" sibTransId="{C6EEACA0-4039-46ED-9D28-3B73BCB83E10}"/>
    <dgm:cxn modelId="{0746E86E-E8E5-478C-AA5F-8A401645B1D0}" type="presOf" srcId="{C6EEACA0-4039-46ED-9D28-3B73BCB83E10}" destId="{D3E7B789-4D64-41A6-AF01-796567BE192E}" srcOrd="0" destOrd="0" presId="urn:microsoft.com/office/officeart/2005/8/layout/radial6"/>
    <dgm:cxn modelId="{00250CA2-0E99-40FA-854C-B65321B9CBEE}" type="presParOf" srcId="{3CC64D0B-81F5-4B6F-BB27-43D203CE0468}" destId="{08142CAA-B2C0-4337-A782-0A0DBEC2DC3C}" srcOrd="0" destOrd="0" presId="urn:microsoft.com/office/officeart/2005/8/layout/radial6"/>
    <dgm:cxn modelId="{324BE6D0-DAB5-4072-B3F2-1E26F30835DC}" type="presParOf" srcId="{3CC64D0B-81F5-4B6F-BB27-43D203CE0468}" destId="{9FABA4E6-AE69-471B-B6DB-3728CEEB4194}" srcOrd="1" destOrd="0" presId="urn:microsoft.com/office/officeart/2005/8/layout/radial6"/>
    <dgm:cxn modelId="{4AA9356A-3783-4278-B1C9-21DF4899EDDD}" type="presParOf" srcId="{3CC64D0B-81F5-4B6F-BB27-43D203CE0468}" destId="{6006448D-3E46-4433-9A44-2530939C76C9}" srcOrd="2" destOrd="0" presId="urn:microsoft.com/office/officeart/2005/8/layout/radial6"/>
    <dgm:cxn modelId="{0423BF14-21D0-4191-AF47-1A9C46FCE017}" type="presParOf" srcId="{3CC64D0B-81F5-4B6F-BB27-43D203CE0468}" destId="{049B0886-4057-41E2-8AEE-6B3A3945F230}" srcOrd="3" destOrd="0" presId="urn:microsoft.com/office/officeart/2005/8/layout/radial6"/>
    <dgm:cxn modelId="{8BB3F19A-0786-4592-9B38-511DBC75E53B}" type="presParOf" srcId="{3CC64D0B-81F5-4B6F-BB27-43D203CE0468}" destId="{ABF201EC-C455-42D2-9823-A7B147718675}" srcOrd="4" destOrd="0" presId="urn:microsoft.com/office/officeart/2005/8/layout/radial6"/>
    <dgm:cxn modelId="{2F4ACBF4-AB9D-4337-9D14-809F52889088}" type="presParOf" srcId="{3CC64D0B-81F5-4B6F-BB27-43D203CE0468}" destId="{9A11D0D1-E29F-4A9B-95DB-9E85B5557BE4}" srcOrd="5" destOrd="0" presId="urn:microsoft.com/office/officeart/2005/8/layout/radial6"/>
    <dgm:cxn modelId="{CBD7B721-2522-40C3-A155-264A301CF5BE}" type="presParOf" srcId="{3CC64D0B-81F5-4B6F-BB27-43D203CE0468}" destId="{D3E7B789-4D64-41A6-AF01-796567BE192E}" srcOrd="6" destOrd="0" presId="urn:microsoft.com/office/officeart/2005/8/layout/radial6"/>
    <dgm:cxn modelId="{19DAE9B3-B6A3-4F48-A51B-C882C65746C3}" type="presParOf" srcId="{3CC64D0B-81F5-4B6F-BB27-43D203CE0468}" destId="{7FA64F70-7DA9-4935-B669-BE0562494935}" srcOrd="7" destOrd="0" presId="urn:microsoft.com/office/officeart/2005/8/layout/radial6"/>
    <dgm:cxn modelId="{C3D127FB-711C-4BE7-B8C3-FEFAE3D46604}" type="presParOf" srcId="{3CC64D0B-81F5-4B6F-BB27-43D203CE0468}" destId="{F3548E6B-6D31-47FC-8B14-0B239431F57B}" srcOrd="8" destOrd="0" presId="urn:microsoft.com/office/officeart/2005/8/layout/radial6"/>
    <dgm:cxn modelId="{F2052F80-3C59-4652-8569-F80B2D33B2E6}" type="presParOf" srcId="{3CC64D0B-81F5-4B6F-BB27-43D203CE0468}" destId="{F3CBA681-77F8-4715-8CC5-6388B9BF18BC}" srcOrd="9" destOrd="0" presId="urn:microsoft.com/office/officeart/2005/8/layout/radial6"/>
    <dgm:cxn modelId="{B2DBAED6-A225-4753-A5A2-E37B913BED3F}" type="presParOf" srcId="{3CC64D0B-81F5-4B6F-BB27-43D203CE0468}" destId="{DBC4EF6A-B6AE-4172-8ACD-58F262366BB6}" srcOrd="10" destOrd="0" presId="urn:microsoft.com/office/officeart/2005/8/layout/radial6"/>
    <dgm:cxn modelId="{260F358B-80EE-4155-9375-AF49A2DA3586}" type="presParOf" srcId="{3CC64D0B-81F5-4B6F-BB27-43D203CE0468}" destId="{2AB239A2-E61E-4788-85B9-47238797B8D5}" srcOrd="11" destOrd="0" presId="urn:microsoft.com/office/officeart/2005/8/layout/radial6"/>
    <dgm:cxn modelId="{63B7ED64-1504-444E-A690-A6BCAB7EC9C0}" type="presParOf" srcId="{3CC64D0B-81F5-4B6F-BB27-43D203CE0468}" destId="{7CB1F8CE-6306-4B59-9752-8B92FA30ABD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B1F8CE-6306-4B59-9752-8B92FA30ABD2}">
      <dsp:nvSpPr>
        <dsp:cNvPr id="0" name=""/>
        <dsp:cNvSpPr/>
      </dsp:nvSpPr>
      <dsp:spPr>
        <a:xfrm>
          <a:off x="494866" y="774259"/>
          <a:ext cx="3296546" cy="3296546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CBA681-77F8-4715-8CC5-6388B9BF18BC}">
      <dsp:nvSpPr>
        <dsp:cNvPr id="0" name=""/>
        <dsp:cNvSpPr/>
      </dsp:nvSpPr>
      <dsp:spPr>
        <a:xfrm>
          <a:off x="494866" y="774259"/>
          <a:ext cx="3296546" cy="3296546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E7B789-4D64-41A6-AF01-796567BE192E}">
      <dsp:nvSpPr>
        <dsp:cNvPr id="0" name=""/>
        <dsp:cNvSpPr/>
      </dsp:nvSpPr>
      <dsp:spPr>
        <a:xfrm>
          <a:off x="494866" y="774259"/>
          <a:ext cx="3296546" cy="3296546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9B0886-4057-41E2-8AEE-6B3A3945F230}">
      <dsp:nvSpPr>
        <dsp:cNvPr id="0" name=""/>
        <dsp:cNvSpPr/>
      </dsp:nvSpPr>
      <dsp:spPr>
        <a:xfrm>
          <a:off x="494866" y="774259"/>
          <a:ext cx="3296546" cy="3296546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142CAA-B2C0-4337-A782-0A0DBEC2DC3C}">
      <dsp:nvSpPr>
        <dsp:cNvPr id="0" name=""/>
        <dsp:cNvSpPr/>
      </dsp:nvSpPr>
      <dsp:spPr>
        <a:xfrm>
          <a:off x="1384460" y="1663852"/>
          <a:ext cx="1517359" cy="15173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Ключевое понятие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606672" y="1886064"/>
        <a:ext cx="1072935" cy="1072935"/>
      </dsp:txXfrm>
    </dsp:sp>
    <dsp:sp modelId="{9FABA4E6-AE69-471B-B6DB-3728CEEB4194}">
      <dsp:nvSpPr>
        <dsp:cNvPr id="0" name=""/>
        <dsp:cNvSpPr/>
      </dsp:nvSpPr>
      <dsp:spPr>
        <a:xfrm>
          <a:off x="1612064" y="281420"/>
          <a:ext cx="1062151" cy="106215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Синоним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767612" y="436968"/>
        <a:ext cx="751055" cy="751055"/>
      </dsp:txXfrm>
    </dsp:sp>
    <dsp:sp modelId="{ABF201EC-C455-42D2-9823-A7B147718675}">
      <dsp:nvSpPr>
        <dsp:cNvPr id="0" name=""/>
        <dsp:cNvSpPr/>
      </dsp:nvSpPr>
      <dsp:spPr>
        <a:xfrm>
          <a:off x="3222099" y="1891456"/>
          <a:ext cx="1062151" cy="106215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chemeClr val="tx1"/>
              </a:solidFill>
            </a:rPr>
            <a:t>Синоним</a:t>
          </a:r>
          <a:endParaRPr lang="ru-RU" sz="1400" b="1" i="0" kern="1200" dirty="0">
            <a:solidFill>
              <a:schemeClr val="tx1"/>
            </a:solidFill>
          </a:endParaRPr>
        </a:p>
      </dsp:txBody>
      <dsp:txXfrm>
        <a:off x="3377647" y="2047004"/>
        <a:ext cx="751055" cy="751055"/>
      </dsp:txXfrm>
    </dsp:sp>
    <dsp:sp modelId="{7FA64F70-7DA9-4935-B669-BE0562494935}">
      <dsp:nvSpPr>
        <dsp:cNvPr id="0" name=""/>
        <dsp:cNvSpPr/>
      </dsp:nvSpPr>
      <dsp:spPr>
        <a:xfrm>
          <a:off x="1612064" y="3501492"/>
          <a:ext cx="1062151" cy="106215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Синоним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767612" y="3657040"/>
        <a:ext cx="751055" cy="751055"/>
      </dsp:txXfrm>
    </dsp:sp>
    <dsp:sp modelId="{DBC4EF6A-B6AE-4172-8ACD-58F262366BB6}">
      <dsp:nvSpPr>
        <dsp:cNvPr id="0" name=""/>
        <dsp:cNvSpPr/>
      </dsp:nvSpPr>
      <dsp:spPr>
        <a:xfrm>
          <a:off x="2028" y="1891456"/>
          <a:ext cx="1062151" cy="106215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Синоним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57576" y="2047004"/>
        <a:ext cx="751055" cy="751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3C06C85-67F4-48FA-AD48-0D19CC77DA35}" type="datetimeFigureOut">
              <a:rPr lang="ru-RU"/>
              <a:pPr/>
              <a:t>14.02.2020</a:t>
            </a:fld>
            <a:endParaRPr lang="ru-RU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5BE6A79-32EE-4389-9D56-D554FCC592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557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3082A-BEFD-456C-8FB0-9BDE205BBF4E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33D89-91C8-4B94-8CF1-B4F5740DF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74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ED667-E1FA-4DB8-B6C8-77F5E2C4046C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7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E27AC-45A9-45D9-9627-FD1363FD408F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D3986-6B7B-40C6-AA9F-4C203464A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094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C5AE4-ED31-443E-9F7C-9F4B24C132A1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0777A-56B4-4902-85E9-06D2298ED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39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E388E-10C6-4EEA-B88C-8D5036241DD9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04CB4-225D-4A3C-B58B-2B0E9FE1DD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424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2CAE-B650-4DDE-824D-A24880F1BDE9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DC3D6-2960-4E0D-97DF-29F0AF9F65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7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5A587-8682-4D6B-B7E8-DDD0F703BD23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8C0F7-F94C-451F-A455-0409E6B70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56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EB72F-52A0-4C95-A77B-1280B65FE0F2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01554-983E-4FC1-A245-5522AE7FC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16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F51D3-71DA-406F-96CB-815905CC6703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D6EB9-941E-4940-BFBC-CE5D8F14D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306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AEAF6-D1C7-4E15-A1DF-68F1F252BD3D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27B71-7CD6-4CC5-9509-19970E3F5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93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18038-9572-4B32-A56C-F5B2D3C4A027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A5721-023A-4293-9B00-050A09A9BC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27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21762-BC4C-44BB-B6A9-DD523B704860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E1120-998C-4C7D-8AE4-EE7812BB4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43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89E51-A74F-4BF1-A001-1470CB3262A5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8F29F-C0C6-4560-86A0-6EAE8F784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73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B2AAC-920B-4D3F-9735-D5A4BC3891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798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4B47C-6FE2-4CF4-9660-11218AE810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9C706-C95B-431A-A2DA-B94E9B2C8A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59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82B0E-16D7-40BF-A578-CB18F05D4A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A08C9-5BAD-4D75-94C4-613226148C2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627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2CF9A-373E-49B1-80C1-17D1B3A399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5F008-3D70-45FF-A406-BC658182D5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8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5321A-BEA3-459E-87C7-C4BE323DDA4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84650-1D71-4807-9098-4AF5D53E941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69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B776F-3D36-4865-885C-1EF5C1B35E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5D999-E089-4299-8BD9-5324264B8C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11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6B48C-721C-49AB-8B8C-68E55F1FFD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1FB25-B99B-4344-9506-CCC8FE15BE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91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F3646-AF91-4CB1-A19A-3DB3120B60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181AB-9509-4C06-BC4B-AA6CCE16E5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1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A188F-3CCE-4CE4-B9B4-F95FB1E588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5B88-85E4-45BF-AAB5-5612E6EF7B3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970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D780F-0A86-401A-8C3B-AD3A1C13463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1CEDA-EACE-4861-8145-EA8C551BAE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255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37B5E-6974-46E5-808D-76A9E68B7B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BC672-FAB5-41D2-AC4C-2BF7CCCE16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342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131AC-915C-460F-A680-FA42DC6C12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A36F1-A564-4585-99FF-39822342EF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845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B3CE0-32FF-4782-8100-6493A55FA1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5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3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3D8971-9054-492E-BBD9-23E3B0C66410}" type="datetimeFigureOut">
              <a:rPr lang="ru-RU"/>
              <a:pPr>
                <a:defRPr/>
              </a:pPr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1A8472-DCBE-49DB-BEF1-875E20757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3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534063-E9A2-4B36-9C13-7F8E993BA32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2898CD-35B5-4669-9FD7-7EF8E2FB05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6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9" y="836713"/>
            <a:ext cx="7848872" cy="468052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/>
              <a:t>Формирование понятийного мышления обучающихся в рамках изучения истории и обществознания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57748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357188" algn="just">
              <a:buNone/>
            </a:pPr>
            <a:r>
              <a:rPr lang="ru-RU" dirty="0" smtClean="0"/>
              <a:t>В обыденном смысле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определение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это ответ на вопрос, что собой представляет какой-то объект, свойство, явление. Если говорить точно и научно, то определение понятия – это логическая операция, которая раскрывает его содержание.</a:t>
            </a:r>
          </a:p>
          <a:p>
            <a:pPr marL="0" indent="357188" algn="just">
              <a:buNone/>
            </a:pPr>
            <a:endParaRPr lang="ru-RU" dirty="0"/>
          </a:p>
          <a:p>
            <a:pPr marL="0" indent="357188" algn="just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Понятие</a:t>
            </a:r>
            <a:r>
              <a:rPr lang="ru-RU" dirty="0" smtClean="0"/>
              <a:t> – совокупность существенных признаков предметов, отражающих  суть и взаимосвязь признаков.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494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713788" cy="11160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latin typeface="Times New Roman" pitchFamily="18" charset="0"/>
              </a:rPr>
              <a:t>По содержанию </a:t>
            </a:r>
            <a:br>
              <a:rPr lang="ru-RU" sz="3600" b="1" i="1" dirty="0" smtClean="0">
                <a:latin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</a:rPr>
              <a:t>исторические </a:t>
            </a:r>
            <a:r>
              <a:rPr lang="ru-RU" sz="3600" b="1" dirty="0" smtClean="0">
                <a:latin typeface="Times New Roman" pitchFamily="18" charset="0"/>
              </a:rPr>
              <a:t>понятия </a:t>
            </a:r>
            <a:r>
              <a:rPr lang="ru-RU" sz="3600" b="1" dirty="0" smtClean="0">
                <a:latin typeface="Times New Roman" pitchFamily="18" charset="0"/>
              </a:rPr>
              <a:t>делятся на: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8352928" cy="43924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26193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0" algn="l"/>
              </a:tabLst>
              <a:defRPr/>
            </a:pPr>
            <a:r>
              <a:rPr lang="ru-RU" sz="2400" b="1" dirty="0" smtClean="0">
                <a:solidFill>
                  <a:srgbClr val="CC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экономические понятия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 орудиях труда и видах хозяйственной жизни, экономических процессов (складывание всероссийского рынка, научно-техническая революция, рыночные отношения);</a:t>
            </a:r>
            <a:endParaRPr lang="ru-RU" sz="2400" dirty="0" smtClean="0">
              <a:latin typeface="Times New Roman" pitchFamily="18" charset="0"/>
            </a:endParaRPr>
          </a:p>
          <a:p>
            <a:pPr marL="0" indent="261938" eaLnBrk="1" fontAlgn="auto" hangingPunct="1">
              <a:lnSpc>
                <a:spcPct val="30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0" algn="l"/>
              </a:tabLst>
              <a:defRPr/>
            </a:pPr>
            <a:endParaRPr lang="ru-RU" sz="2400" dirty="0" smtClean="0">
              <a:latin typeface="Times New Roman" pitchFamily="18" charset="0"/>
            </a:endParaRPr>
          </a:p>
          <a:p>
            <a:pPr marL="0" indent="26193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0" algn="l"/>
              </a:tabLs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социально – политические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раскрывающие социальные отношения и политическое устройство государств (империя, республика, формы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равления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 smtClean="0">
              <a:latin typeface="Times New Roman" pitchFamily="18" charset="0"/>
            </a:endParaRPr>
          </a:p>
          <a:p>
            <a:pPr marL="0" indent="261938" eaLnBrk="1" fontAlgn="auto" hangingPunct="1">
              <a:lnSpc>
                <a:spcPct val="50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0" algn="l"/>
              </a:tabLst>
              <a:defRPr/>
            </a:pPr>
            <a:endParaRPr lang="ru-RU" sz="2400" dirty="0" smtClean="0">
              <a:latin typeface="Times New Roman" pitchFamily="18" charset="0"/>
            </a:endParaRPr>
          </a:p>
          <a:p>
            <a:pPr marL="0" indent="26193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0" algn="l"/>
              </a:tabLs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историко – культурные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(культура Возрождения, материальная и духовная культура и т. д.);</a:t>
            </a:r>
            <a:endParaRPr lang="ru-RU" sz="2400" dirty="0" smtClean="0">
              <a:latin typeface="Times New Roman" pitchFamily="18" charset="0"/>
            </a:endParaRPr>
          </a:p>
          <a:p>
            <a:pPr marL="0" indent="261938" eaLnBrk="1" fontAlgn="auto" hangingPunct="1">
              <a:lnSpc>
                <a:spcPct val="40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0" algn="l"/>
              </a:tabLst>
              <a:defRPr/>
            </a:pPr>
            <a:endParaRPr lang="ru-RU" sz="2400" dirty="0" smtClean="0">
              <a:latin typeface="Times New Roman" pitchFamily="18" charset="0"/>
            </a:endParaRPr>
          </a:p>
          <a:p>
            <a:pPr marL="0" indent="261938" eaLnBrk="1" fontAlgn="auto" hangingPunct="1">
              <a:spcAft>
                <a:spcPts val="0"/>
              </a:spcAft>
              <a:buFont typeface="Wingdings" pitchFamily="2" charset="2"/>
              <a:buChar char="ü"/>
              <a:tabLst>
                <a:tab pos="0" algn="l"/>
              </a:tabLs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идеологические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(религия, фашизм).</a:t>
            </a:r>
            <a:r>
              <a:rPr lang="ru-RU" sz="2400" dirty="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219200"/>
          </a:xfrm>
        </p:spPr>
        <p:txBody>
          <a:bodyPr/>
          <a:lstStyle/>
          <a:p>
            <a:pPr eaLnBrk="1" hangingPunct="1"/>
            <a:r>
              <a:rPr lang="ru-RU" sz="3600" b="1" i="1" dirty="0" smtClean="0">
                <a:latin typeface="Times New Roman" pitchFamily="18" charset="0"/>
              </a:rPr>
              <a:t>По степени обобщенности </a:t>
            </a:r>
            <a:br>
              <a:rPr lang="ru-RU" sz="3600" b="1" i="1" dirty="0" smtClean="0">
                <a:latin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</a:rPr>
              <a:t>исторические понятия делятся на:</a:t>
            </a:r>
          </a:p>
        </p:txBody>
      </p:sp>
      <p:graphicFrame>
        <p:nvGraphicFramePr>
          <p:cNvPr id="54351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429706"/>
              </p:ext>
            </p:extLst>
          </p:nvPr>
        </p:nvGraphicFramePr>
        <p:xfrm>
          <a:off x="214313" y="1397000"/>
          <a:ext cx="8715375" cy="4768850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905125"/>
                <a:gridCol w="2905125"/>
                <a:gridCol w="2905125"/>
              </a:tblGrid>
              <a:tr h="10960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Частные исторические понятия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Общеисторические понятия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Социологические понятия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282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отражают конкретные исторические явления, характерные для определенного периода в истории страны.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отражают явления, свойственные определенному историческому периоду и характерные для одной или ряда стран.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отражают общие связи и закономерности исторического процесса, характерные для нескольких или всех периодов истории.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498178"/>
          </a:xfrm>
        </p:spPr>
        <p:txBody>
          <a:bodyPr/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Обществоведческие понятия можно классифицировать </a:t>
            </a:r>
            <a:r>
              <a:rPr lang="ru-RU" sz="3200" b="1" dirty="0"/>
              <a:t>по </a:t>
            </a:r>
            <a:r>
              <a:rPr lang="ru-RU" sz="3200" b="1" i="1" dirty="0" smtClean="0"/>
              <a:t>содержательным линиям</a:t>
            </a:r>
            <a:r>
              <a:rPr lang="ru-RU" sz="3200" b="1" dirty="0" smtClean="0"/>
              <a:t>: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SzPct val="70000"/>
              <a:buFont typeface="Wingdings" pitchFamily="2" charset="2"/>
              <a:buChar char="Ø"/>
            </a:pPr>
            <a:r>
              <a:rPr lang="ru-RU" dirty="0" smtClean="0"/>
              <a:t>общество </a:t>
            </a:r>
            <a:r>
              <a:rPr lang="ru-RU" dirty="0"/>
              <a:t>(как целое</a:t>
            </a:r>
            <a:r>
              <a:rPr lang="ru-RU" dirty="0" smtClean="0"/>
              <a:t>) ;</a:t>
            </a:r>
          </a:p>
          <a:p>
            <a:pPr>
              <a:buSzPct val="70000"/>
              <a:buFont typeface="Wingdings" pitchFamily="2" charset="2"/>
              <a:buChar char="Ø"/>
            </a:pPr>
            <a:r>
              <a:rPr lang="ru-RU" dirty="0"/>
              <a:t>ч</a:t>
            </a:r>
            <a:r>
              <a:rPr lang="ru-RU" dirty="0" smtClean="0"/>
              <a:t>еловек;</a:t>
            </a:r>
          </a:p>
          <a:p>
            <a:pPr>
              <a:buSzPct val="70000"/>
              <a:buFont typeface="Wingdings" pitchFamily="2" charset="2"/>
              <a:buChar char="Ø"/>
            </a:pPr>
            <a:r>
              <a:rPr lang="ru-RU" dirty="0" smtClean="0"/>
              <a:t>экономическая сфера;</a:t>
            </a:r>
          </a:p>
          <a:p>
            <a:pPr>
              <a:buSzPct val="70000"/>
              <a:buFont typeface="Wingdings" pitchFamily="2" charset="2"/>
              <a:buChar char="Ø"/>
            </a:pPr>
            <a:r>
              <a:rPr lang="ru-RU" dirty="0" smtClean="0"/>
              <a:t>социальная сфера;</a:t>
            </a:r>
          </a:p>
          <a:p>
            <a:pPr>
              <a:buSzPct val="70000"/>
              <a:buFont typeface="Wingdings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олитико-правовая сфера;</a:t>
            </a:r>
          </a:p>
          <a:p>
            <a:pPr>
              <a:buSzPct val="70000"/>
              <a:buFont typeface="Wingdings" pitchFamily="2" charset="2"/>
              <a:buChar char="Ø"/>
            </a:pPr>
            <a:r>
              <a:rPr lang="ru-RU" dirty="0" smtClean="0"/>
              <a:t>духовная сфера;</a:t>
            </a:r>
          </a:p>
          <a:p>
            <a:pPr>
              <a:buSzPct val="70000"/>
              <a:buFont typeface="Wingdings" pitchFamily="2" charset="2"/>
              <a:buChar char="Ø"/>
            </a:pPr>
            <a:r>
              <a:rPr lang="ru-RU" dirty="0"/>
              <a:t>взаимоотношение природы 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107725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52928" cy="1584176"/>
          </a:xfrm>
        </p:spPr>
        <p:txBody>
          <a:bodyPr/>
          <a:lstStyle/>
          <a:p>
            <a:r>
              <a:rPr lang="ru-RU" sz="3200" b="1" dirty="0" smtClean="0"/>
              <a:t>Классификация обществоведческих понятий </a:t>
            </a:r>
            <a:r>
              <a:rPr lang="ru-RU" sz="3200" b="1" i="1" dirty="0" smtClean="0"/>
              <a:t>по степени обобщенности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6308278"/>
              </p:ext>
            </p:extLst>
          </p:nvPr>
        </p:nvGraphicFramePr>
        <p:xfrm>
          <a:off x="467544" y="1772816"/>
          <a:ext cx="8424936" cy="424847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212468"/>
                <a:gridCol w="4212468"/>
              </a:tblGrid>
              <a:tr h="434151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Общие понятия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Частные понятия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14321"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/>
                        <a:t>обобщения (абстракция) самого высокого порядка и рассматриваются на протяжении всего курса:</a:t>
                      </a:r>
                    </a:p>
                    <a:p>
                      <a:pPr algn="just"/>
                      <a:r>
                        <a:rPr lang="ru-RU" sz="2000" dirty="0" smtClean="0"/>
                        <a:t> «общество», «экономика», «социальная сфера», «политическая система», «культура», «человек», «личность», «цивилизация»</a:t>
                      </a:r>
                      <a:r>
                        <a:rPr lang="ru-RU" sz="2000" baseline="0" dirty="0" smtClean="0"/>
                        <a:t> «государство»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/>
                        <a:t>фиксируют явление или совокупность явлений, конкретизирующих жизнедеятельность человека, общества и его сферы</a:t>
                      </a:r>
                    </a:p>
                    <a:p>
                      <a:pPr algn="just"/>
                      <a:r>
                        <a:rPr lang="ru-RU" sz="2000" dirty="0" smtClean="0"/>
                        <a:t>«гражданин», «социальная общность», «социальная группа», «собственность», «товар», «средства производства», «образование», «рыночная экономика», «гражданское общество», «правовое государство»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5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22902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b="1" dirty="0"/>
              <a:t>Т</a:t>
            </a:r>
            <a:r>
              <a:rPr lang="ru-RU" sz="3600" b="1" dirty="0" smtClean="0"/>
              <a:t>ри вида понятий:</a:t>
            </a:r>
            <a:br>
              <a:rPr lang="ru-RU" sz="3600" b="1" dirty="0" smtClean="0"/>
            </a:br>
            <a:r>
              <a:rPr lang="ru-RU" sz="3600" dirty="0" smtClean="0"/>
              <a:t>1) эмпирические;</a:t>
            </a:r>
            <a:br>
              <a:rPr lang="ru-RU" sz="3600" dirty="0" smtClean="0"/>
            </a:br>
            <a:r>
              <a:rPr lang="ru-RU" sz="3600" dirty="0" smtClean="0"/>
              <a:t>2) формально-логические (формальные);</a:t>
            </a:r>
            <a:br>
              <a:rPr lang="ru-RU" sz="3600" dirty="0" smtClean="0"/>
            </a:br>
            <a:r>
              <a:rPr lang="ru-RU" sz="3600" dirty="0" smtClean="0"/>
              <a:t>3) теоретические (содержательные).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924944"/>
            <a:ext cx="8208912" cy="3600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Эмпирические понятия </a:t>
            </a:r>
            <a:r>
              <a:rPr lang="ru-RU" dirty="0" smtClean="0"/>
              <a:t>формируются у людей как обобщение опыта их жизнедеятельности. Они имеют форму наименований каких-то предметов, явлений, действий. За наименованиями стоят чувственные образы этих  предметов, явлений, действий.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37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40871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442913" algn="just"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Формально-логические понятия  </a:t>
            </a:r>
            <a:r>
              <a:rPr lang="ru-RU" sz="2800" dirty="0" smtClean="0"/>
              <a:t>являются также обозначениями каких-то объектов действительности, но по форме они отличаются от эмпирических. Они существуют в форме определений (дефиниций), которые строятся по определенным правилам. Определение объекта состоит из двух частей: сначала указывается род, к которому он принадлежит, а затем существенные признаки, отличающие этот вид объектов от других представителей этого рода. </a:t>
            </a:r>
            <a:endParaRPr lang="ru-RU" sz="2800" dirty="0" smtClean="0"/>
          </a:p>
          <a:p>
            <a:pPr marL="0" indent="442913" algn="just">
              <a:buNone/>
            </a:pPr>
            <a:r>
              <a:rPr lang="ru-RU" sz="2800" dirty="0" smtClean="0"/>
              <a:t>Род </a:t>
            </a:r>
            <a:r>
              <a:rPr lang="ru-RU" sz="2800" dirty="0" smtClean="0"/>
              <a:t>– это класс однородных объектов. </a:t>
            </a:r>
            <a:endParaRPr lang="ru-RU" sz="2800" dirty="0" smtClean="0"/>
          </a:p>
          <a:p>
            <a:pPr marL="0" indent="442913" algn="just">
              <a:buNone/>
            </a:pPr>
            <a:r>
              <a:rPr lang="ru-RU" sz="2800" dirty="0" smtClean="0"/>
              <a:t>Вид </a:t>
            </a:r>
            <a:r>
              <a:rPr lang="ru-RU" sz="2800" dirty="0" smtClean="0"/>
              <a:t>– объекты, входящие в род и имеющие своеобразные черты, отличающие их от других объектов того же рода (видовые различия).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0611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620688"/>
            <a:ext cx="8785101" cy="504056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/>
              <a:t>Понятие = 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/>
              <a:t>термин + определение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b="1" dirty="0" smtClean="0">
              <a:solidFill>
                <a:srgbClr val="F5DD7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89113" indent="-1789113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Сословие</a:t>
            </a:r>
            <a:r>
              <a:rPr lang="ru-RU" sz="2800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социальная группа, обладающая       закрепленными в обычае или законе и </a:t>
            </a:r>
          </a:p>
          <a:p>
            <a:pPr marL="1789113" indent="-1789113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sz="2800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передаваемыми по наследству правами и обязанностями.</a:t>
            </a:r>
          </a:p>
          <a:p>
            <a:pPr marL="1789113" indent="-1789113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2800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определение</a:t>
            </a:r>
          </a:p>
          <a:p>
            <a:pPr marL="1789113" indent="-1789113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89113" indent="-1789113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понятие</a:t>
            </a:r>
          </a:p>
          <a:p>
            <a:pPr marL="1789113" indent="-1789113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b="1" dirty="0" smtClean="0">
              <a:solidFill>
                <a:schemeClr val="accent4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769938" y="2780928"/>
            <a:ext cx="125412" cy="360363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rgbClr val="C00000"/>
                </a:solidFill>
              </a:ln>
              <a:gradFill flip="none" rotWithShape="1">
                <a:gsLst>
                  <a:gs pos="0">
                    <a:srgbClr val="CC0000">
                      <a:shade val="30000"/>
                      <a:satMod val="115000"/>
                    </a:srgbClr>
                  </a:gs>
                  <a:gs pos="50000">
                    <a:srgbClr val="CC0000">
                      <a:shade val="67500"/>
                      <a:satMod val="115000"/>
                    </a:srgbClr>
                  </a:gs>
                  <a:gs pos="100000">
                    <a:srgbClr val="CC0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572125" y="3645024"/>
            <a:ext cx="142875" cy="360362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rgbClr val="C00000"/>
                </a:solidFill>
              </a:ln>
              <a:gradFill flip="none" rotWithShape="1">
                <a:gsLst>
                  <a:gs pos="0">
                    <a:srgbClr val="CC0000">
                      <a:shade val="30000"/>
                      <a:satMod val="115000"/>
                    </a:srgbClr>
                  </a:gs>
                  <a:gs pos="50000">
                    <a:srgbClr val="CC0000">
                      <a:shade val="67500"/>
                      <a:satMod val="115000"/>
                    </a:srgbClr>
                  </a:gs>
                  <a:gs pos="100000">
                    <a:srgbClr val="CC0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 rot="5400000">
            <a:off x="4393692" y="438959"/>
            <a:ext cx="428624" cy="8280920"/>
          </a:xfrm>
          <a:prstGeom prst="rightBrac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</a:rPr>
              <a:t>Виды определения понятий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8368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1. Перечисление частей, признаков.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2. Научное определение через родовое понятие, более широкую группу явлений, к которому принадлежит данное явления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48680"/>
            <a:ext cx="8573205" cy="532859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6935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7" t="20564" r="28587" b="19759"/>
          <a:stretch>
            <a:fillRect/>
          </a:stretch>
        </p:blipFill>
        <p:spPr bwMode="auto">
          <a:xfrm>
            <a:off x="395288" y="414338"/>
            <a:ext cx="8353425" cy="6097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612068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442913" algn="just">
              <a:buNone/>
            </a:pPr>
            <a:r>
              <a:rPr lang="ru-RU" sz="2600" b="1" i="1" dirty="0" smtClean="0">
                <a:solidFill>
                  <a:srgbClr val="FF0000"/>
                </a:solidFill>
              </a:rPr>
              <a:t>Содержательные (теоретические понятия) </a:t>
            </a:r>
            <a:r>
              <a:rPr lang="ru-RU" sz="2600" dirty="0" smtClean="0"/>
              <a:t>отличаются от эмпирических и формально-логических своим назначением и содержанием. Иметь содержательное понятие об объекте – значит не только различать его от других объектов, но и мысленно строить его, воспроизводить.  Оно отвечает на вопрос: «Как можно сделать этот объект?». </a:t>
            </a:r>
          </a:p>
          <a:p>
            <a:pPr marL="0" indent="442913" algn="just">
              <a:buNone/>
            </a:pPr>
            <a:r>
              <a:rPr lang="ru-RU" sz="2600" dirty="0" smtClean="0"/>
              <a:t>Поставить задачу на разработку содержательного понятия какого-то объекта действительности – значит определить, что в результате ее решения должна быть разработана модель, объясняющая как возникают первичные формы существования данных объектов, при каких условиях, почему и как они эволюционируют.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963182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61926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  <a:tabLst>
                <a:tab pos="357188" algn="l"/>
              </a:tabLst>
            </a:pPr>
            <a:r>
              <a:rPr lang="ru-RU" sz="2800" b="1" dirty="0" smtClean="0"/>
              <a:t>Содержательное (теоретическое) понятие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1.	В какую систему входит понятие?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2.	Каково его назначение в этой системе?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3.	Какими свойствами должен обладать предмет для выполнения своего назначения (полный перечень)?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4.	Какова структура этого предмета?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5.	Каково назначение каждого элемента?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6.	Какими свойствами должен обладать каждый элемент, чтобы выполнять свое назначение в этой системе (предмете)?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7.	Какова исходная форма предмета?</a:t>
            </a:r>
          </a:p>
          <a:p>
            <a:pPr marL="0" indent="0" algn="just">
              <a:buNone/>
              <a:tabLst>
                <a:tab pos="357188" algn="l"/>
              </a:tabLst>
            </a:pPr>
            <a:r>
              <a:rPr lang="ru-RU" sz="2800" dirty="0" smtClean="0"/>
              <a:t>8.	Какова развитая форма предмета?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4454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563563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C00000"/>
                </a:solidFill>
              </a:rPr>
              <a:t>Кластер (автор Гудлат)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762000"/>
            <a:ext cx="4495800" cy="59070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92500" lnSpcReduction="20000"/>
          </a:bodyPr>
          <a:lstStyle/>
          <a:p>
            <a:pPr marL="0" indent="182563" algn="ct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/>
              <a:t>Грозди – графический прием в систематизации материала. Наши мысли уже не громоздятся, а «гроздятся», то есть, располагаются в определенном порядке. </a:t>
            </a:r>
          </a:p>
          <a:p>
            <a:pPr marL="0" indent="182563" algn="ct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900" dirty="0" smtClean="0"/>
          </a:p>
          <a:p>
            <a:pPr marL="0" indent="182563" eaLnBrk="1" fontAlgn="auto" hangingPunct="1">
              <a:lnSpc>
                <a:spcPct val="90000"/>
              </a:lnSpc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ru-RU" sz="2200" dirty="0" smtClean="0"/>
              <a:t>выделение </a:t>
            </a:r>
            <a:r>
              <a:rPr lang="ru-RU" sz="2200" dirty="0"/>
              <a:t>смысловых единиц текста и графическое оформление в определенном порядке в виде </a:t>
            </a:r>
            <a:r>
              <a:rPr lang="ru-RU" sz="2200" dirty="0" smtClean="0"/>
              <a:t>грозди (кластера);</a:t>
            </a:r>
          </a:p>
          <a:p>
            <a:pPr marL="0" indent="182563" eaLnBrk="1" fontAlgn="auto" hangingPunct="1">
              <a:lnSpc>
                <a:spcPct val="90000"/>
              </a:lnSpc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ru-RU" sz="2200" dirty="0" smtClean="0"/>
              <a:t>распределение материала в определенном порядке,  компоновка по категориям;</a:t>
            </a:r>
          </a:p>
          <a:p>
            <a:pPr marL="0" indent="182563" eaLnBrk="1" fontAlgn="auto" hangingPunct="1">
              <a:lnSpc>
                <a:spcPct val="90000"/>
              </a:lnSpc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ru-RU" sz="2200" dirty="0" smtClean="0"/>
              <a:t>система кластеров охватывает большее количество информации, чем можно получить при обычной письменной работе. </a:t>
            </a:r>
          </a:p>
          <a:p>
            <a:pPr marL="0" indent="182563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900" dirty="0" smtClean="0"/>
          </a:p>
          <a:p>
            <a:pPr marL="0" indent="182563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/>
              <a:t>Рисуется модель солнечной системы: звезду, планеты и их спутники. В центре звезда – это тема, вокруг нее планеты – крупные смысловые единицы, соединяются прямой линией со звездой, у каждой планеты свои спутники, у спутников свои.</a:t>
            </a:r>
          </a:p>
          <a:p>
            <a:pPr marL="0" indent="182563" eaLnBrk="1" fontAlgn="auto" hangingPunct="1">
              <a:lnSpc>
                <a:spcPct val="90000"/>
              </a:lnSpc>
              <a:spcAft>
                <a:spcPts val="0"/>
              </a:spcAft>
              <a:buFont typeface="Calibri" pitchFamily="34" charset="0"/>
              <a:buChar char="–"/>
              <a:defRPr/>
            </a:pPr>
            <a:endParaRPr lang="ru-RU" sz="2000" dirty="0" smtClean="0"/>
          </a:p>
        </p:txBody>
      </p:sp>
      <p:pic>
        <p:nvPicPr>
          <p:cNvPr id="71685" name="Picture 5" descr="15_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762000"/>
            <a:ext cx="4114800" cy="5891213"/>
          </a:xfrm>
          <a:ln w="19050"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1412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sz="2100" b="1" dirty="0">
                <a:solidFill>
                  <a:srgbClr val="FF0000"/>
                </a:solidFill>
              </a:rPr>
              <a:t>П</a:t>
            </a:r>
            <a:r>
              <a:rPr lang="ru-RU" sz="2100" b="1" dirty="0" smtClean="0">
                <a:solidFill>
                  <a:srgbClr val="FF0000"/>
                </a:solidFill>
              </a:rPr>
              <a:t>римеры различных заданий, используемых на уроке: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Подберите слова – синонимы к понятию / Понятийное колесо.</a:t>
            </a:r>
          </a:p>
          <a:p>
            <a:pPr>
              <a:buFont typeface="+mj-lt"/>
              <a:buAutoNum type="arabicPeriod"/>
            </a:pPr>
            <a:r>
              <a:rPr lang="ru-RU" sz="2000" dirty="0"/>
              <a:t>Учащиеся называют 2-3 ассоциации. Например, при введении понятия «монархия» учащиеся обычно называют: король, Англия, наследство, тиран, решает все сам. </a:t>
            </a:r>
            <a:endParaRPr lang="ru-RU" sz="2000" dirty="0" smtClean="0"/>
          </a:p>
          <a:p>
            <a:pPr>
              <a:buFont typeface="+mj-lt"/>
              <a:buAutoNum type="arabicPeriod"/>
            </a:pPr>
            <a:r>
              <a:rPr lang="ru-RU" sz="2000" dirty="0" smtClean="0"/>
              <a:t>Найдите </a:t>
            </a:r>
            <a:r>
              <a:rPr lang="ru-RU" sz="2000" dirty="0" smtClean="0"/>
              <a:t>общее понятие для приведенных слов (живопись, театр, музыка, литература – искусство).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Исключите лишнее понятие (конфуцианство, ислам, христианство, буддизм – конфуцианство).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Составьте предложение с данным понятием (социализация, глобализация).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Обращение к этимологии данного понятия (стоящий на краю – маргинал, власть толпы – охлократия).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Подберите слово противоположное к данному понятию (регресс – прогресс).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Определить </a:t>
            </a:r>
            <a:r>
              <a:rPr lang="ru-RU" sz="2000" dirty="0"/>
              <a:t>понятие по рисунку, символу, </a:t>
            </a:r>
            <a:r>
              <a:rPr lang="ru-RU" sz="2000" dirty="0" smtClean="0"/>
              <a:t>коллажу.</a:t>
            </a:r>
            <a:endParaRPr lang="ru-RU" sz="2000" dirty="0" smtClean="0"/>
          </a:p>
          <a:p>
            <a:pPr>
              <a:buFont typeface="+mj-lt"/>
              <a:buAutoNum type="arabicPeriod"/>
            </a:pPr>
            <a:r>
              <a:rPr lang="ru-RU" sz="2000" dirty="0" smtClean="0"/>
              <a:t>«</a:t>
            </a:r>
            <a:r>
              <a:rPr lang="ru-RU" sz="2000" dirty="0"/>
              <a:t>Узнавание» терминов в которых пропущены отдельные буквы: уклонение избирателей от участия в голосовании на выборах - а…с…</a:t>
            </a:r>
            <a:r>
              <a:rPr lang="ru-RU" sz="2000" dirty="0" err="1"/>
              <a:t>нтеизм</a:t>
            </a:r>
            <a:r>
              <a:rPr lang="ru-RU" sz="2000" dirty="0"/>
              <a:t>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545425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lvl="0" indent="0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9. Составление </a:t>
            </a:r>
            <a:r>
              <a:rPr lang="ru-RU" sz="2000" dirty="0" err="1">
                <a:solidFill>
                  <a:prstClr val="black"/>
                </a:solidFill>
              </a:rPr>
              <a:t>синквейна</a:t>
            </a:r>
            <a:r>
              <a:rPr lang="ru-RU" sz="2000" dirty="0">
                <a:solidFill>
                  <a:prstClr val="black"/>
                </a:solidFill>
              </a:rPr>
              <a:t> с данным понятием. </a:t>
            </a:r>
          </a:p>
          <a:p>
            <a:pPr lvl="0">
              <a:buFont typeface="+mj-lt"/>
              <a:buAutoNum type="arabicPeriod" startAt="10"/>
            </a:pPr>
            <a:r>
              <a:rPr lang="ru-RU" sz="2000" dirty="0">
                <a:solidFill>
                  <a:prstClr val="black"/>
                </a:solidFill>
              </a:rPr>
              <a:t>Учащиеся рассматривают одно и тоже понятие с различных точек зрения (например, с позиций представителей различных социальных слоев рассматривается в группах понятие «прогрессивный налог» после чего организуется обсуждение)</a:t>
            </a: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Работа </a:t>
            </a:r>
            <a:r>
              <a:rPr lang="ru-RU" sz="2000" dirty="0">
                <a:solidFill>
                  <a:prstClr val="black"/>
                </a:solidFill>
              </a:rPr>
              <a:t>с логическими схемами.</a:t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i="1" dirty="0">
                <a:solidFill>
                  <a:prstClr val="black"/>
                </a:solidFill>
              </a:rPr>
              <a:t>Федеральное собрание, Верховный суд, высшие органы государственной власти РФ, судебная власть, Правительство, Государственная Дума, исполнительная власть, Совет Федерации, законодательная власть, Конституционный суд</a:t>
            </a:r>
            <a:endParaRPr lang="ru-RU" sz="2000" dirty="0">
              <a:solidFill>
                <a:prstClr val="black"/>
              </a:solidFill>
            </a:endParaRP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Составление рассказа на </a:t>
            </a:r>
            <a:r>
              <a:rPr lang="ru-RU" sz="2000" dirty="0">
                <a:solidFill>
                  <a:prstClr val="black"/>
                </a:solidFill>
              </a:rPr>
              <a:t>основе списка </a:t>
            </a:r>
            <a:r>
              <a:rPr lang="ru-RU" sz="2000" dirty="0" smtClean="0">
                <a:solidFill>
                  <a:prstClr val="black"/>
                </a:solidFill>
              </a:rPr>
              <a:t>понятий.</a:t>
            </a:r>
            <a:endParaRPr lang="ru-RU" sz="2000" dirty="0">
              <a:solidFill>
                <a:prstClr val="black"/>
              </a:solidFill>
            </a:endParaRP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К </a:t>
            </a:r>
            <a:r>
              <a:rPr lang="ru-RU" sz="2000" dirty="0">
                <a:solidFill>
                  <a:prstClr val="black"/>
                </a:solidFill>
              </a:rPr>
              <a:t>определенной теме группами учащихся подбирается максимальное количество понятий</a:t>
            </a:r>
            <a:r>
              <a:rPr lang="ru-RU" sz="2000" dirty="0" smtClean="0">
                <a:solidFill>
                  <a:prstClr val="black"/>
                </a:solidFill>
              </a:rPr>
              <a:t>.</a:t>
            </a: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Найти ошибки в определении. </a:t>
            </a: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Творческое представление понятий. </a:t>
            </a: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Крестики-нолики.</a:t>
            </a: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Своя игра.</a:t>
            </a:r>
          </a:p>
          <a:p>
            <a:pPr lvl="0">
              <a:buFont typeface="+mj-lt"/>
              <a:buAutoNum type="arabicPeriod" startAt="10"/>
            </a:pPr>
            <a:r>
              <a:rPr lang="ru-RU" sz="2000" dirty="0" smtClean="0">
                <a:solidFill>
                  <a:prstClr val="black"/>
                </a:solidFill>
              </a:rPr>
              <a:t>Составление кроссворда.</a:t>
            </a:r>
            <a:endParaRPr lang="ru-RU" sz="20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225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2" t="28711" r="8711" b="10742"/>
          <a:stretch/>
        </p:blipFill>
        <p:spPr bwMode="auto">
          <a:xfrm>
            <a:off x="1228724" y="188640"/>
            <a:ext cx="5791547" cy="6225999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3267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9" t="64649" r="54772" b="6249"/>
          <a:stretch/>
        </p:blipFill>
        <p:spPr bwMode="auto">
          <a:xfrm>
            <a:off x="3851920" y="4110756"/>
            <a:ext cx="5040560" cy="2598476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53" t="37694" r="13434" b="8985"/>
          <a:stretch/>
        </p:blipFill>
        <p:spPr bwMode="auto">
          <a:xfrm>
            <a:off x="179512" y="116632"/>
            <a:ext cx="5891044" cy="4203848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93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00000"/>
                </a:solidFill>
              </a:rPr>
              <a:t>Концептуальное колесо (ТРКМ)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285720" y="1285860"/>
          <a:ext cx="4286280" cy="4845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6313" y="1285875"/>
            <a:ext cx="4114800" cy="4845050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Прием «концептуальное колесо» эффективно использовать на стадии вызова. Учащимся необходимо подобрать синонимы к слову, находящемуся в ядре понятийного «колеса», и вписать в секторы колеса.</a:t>
            </a:r>
          </a:p>
        </p:txBody>
      </p:sp>
    </p:spTree>
    <p:extLst>
      <p:ext uri="{BB962C8B-B14F-4D97-AF65-F5344CB8AC3E}">
        <p14:creationId xmlns:p14="http://schemas.microsoft.com/office/powerpoint/2010/main" val="286828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C00000"/>
                </a:solidFill>
              </a:rPr>
              <a:t>Синквейн</a:t>
            </a:r>
            <a:endParaRPr lang="ru-RU" b="1" dirty="0" smtClean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214438"/>
            <a:ext cx="4281487" cy="5143500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rtlCol="0">
            <a:normAutofit fontScale="7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err="1" smtClean="0"/>
              <a:t>Синквейн</a:t>
            </a:r>
            <a:r>
              <a:rPr lang="ru-RU" b="1" dirty="0" smtClean="0"/>
              <a:t> на уроке истории 9 класс Россия в 1900-1917 гг.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Россия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царская, самодержавная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воюет, подавляет, свергает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эпоха мировой войны, революции, гражданской смуты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сдвиг в российском обществе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1214438"/>
            <a:ext cx="4286250" cy="5143500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1 строка: </a:t>
            </a:r>
            <a:r>
              <a:rPr lang="ru-RU" dirty="0" smtClean="0"/>
              <a:t>Тема одним словом (обычно существительное)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2 строка: </a:t>
            </a:r>
            <a:r>
              <a:rPr lang="ru-RU" dirty="0" smtClean="0"/>
              <a:t>Описание темы (два прилагательных)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3 строка: </a:t>
            </a:r>
            <a:r>
              <a:rPr lang="ru-RU" dirty="0" smtClean="0"/>
              <a:t>Описание действия в рамках этой темы (три глагола или деепричастия)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4 строка: </a:t>
            </a:r>
            <a:r>
              <a:rPr lang="ru-RU" dirty="0" smtClean="0"/>
              <a:t>Отношение к теме, чувства, эмоции (фраза из четырех слов)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5 строка: </a:t>
            </a:r>
            <a:r>
              <a:rPr lang="ru-RU" dirty="0" smtClean="0"/>
              <a:t>Повторение сути темы одним словом (синоним темы). </a:t>
            </a:r>
          </a:p>
        </p:txBody>
      </p:sp>
    </p:spTree>
    <p:extLst>
      <p:ext uri="{BB962C8B-B14F-4D97-AF65-F5344CB8AC3E}">
        <p14:creationId xmlns:p14="http://schemas.microsoft.com/office/powerpoint/2010/main" val="2065046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Работы с картиной для формирования понятий: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Общая подготовка к восприятию картины (сообщение название и автора).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Первичное восприятие картины через вопросы: Что? Где? Когда?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Осмысление отдельных деталей картины, их анализ.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Обобщение на основе установленных связей между отдельными частями и формулирование существенных признаков понятия.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3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3"/>
          <p:cNvSpPr>
            <a:spLocks noChangeArrowheads="1"/>
          </p:cNvSpPr>
          <p:nvPr/>
        </p:nvSpPr>
        <p:spPr bwMode="auto">
          <a:xfrm>
            <a:off x="684213" y="6165850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200" b="1"/>
              <a:t>«Вече в Новгороде» К. Лебедев. 1907 г.</a:t>
            </a:r>
          </a:p>
        </p:txBody>
      </p:sp>
      <p:pic>
        <p:nvPicPr>
          <p:cNvPr id="1027" name="Picture 3" descr="C:\Users\Наталья\Desktop\вече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5459"/>
            <a:ext cx="7416824" cy="58098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85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5"/>
            <a:ext cx="8064896" cy="3168352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5400" b="1" dirty="0" smtClean="0"/>
              <a:t>Прием «</a:t>
            </a:r>
            <a:r>
              <a:rPr lang="ru-RU" sz="5400" b="1" dirty="0" err="1" smtClean="0"/>
              <a:t>кроссенс</a:t>
            </a:r>
            <a:r>
              <a:rPr lang="ru-RU" sz="5400" b="1" dirty="0" smtClean="0"/>
              <a:t>» на уроках истории и обществознания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30636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147248" cy="5577483"/>
          </a:xfrm>
          <a:solidFill>
            <a:schemeClr val="bg1"/>
          </a:solidFill>
          <a:ln w="28575"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Кроссенс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– ассоциативная головоломка. Слово «</a:t>
            </a:r>
            <a:r>
              <a:rPr lang="ru-RU" dirty="0" err="1" smtClean="0"/>
              <a:t>кроссенс</a:t>
            </a:r>
            <a:r>
              <a:rPr lang="ru-RU" dirty="0" smtClean="0"/>
              <a:t>» означает  «пересечение смыслов» и придумано по аналогии со словом «кроссворд», которое в переводе с английского языка означает «пересечение слов». 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Кроссенс</a:t>
            </a:r>
            <a:r>
              <a:rPr lang="ru-RU" dirty="0" smtClean="0"/>
              <a:t> представляет собой ассоциативную цепочку из девяти картинок, замкнутых в стандартное поле как для игры в «Крестики-нолики».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38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764704"/>
            <a:ext cx="4172272" cy="5361459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363538" algn="just">
              <a:buNone/>
            </a:pPr>
            <a:r>
              <a:rPr lang="ru-RU" dirty="0" smtClean="0">
                <a:effectLst/>
                <a:latin typeface="Arial"/>
              </a:rPr>
              <a:t>Девять изображений расставлены в нём таким образом, что каждая картинка имеет связь с предыдущей и последующей, а центральная объединяет по смыслу сразу несколько. Связи могут быть как поверхностными, так и глубинными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1" t="29303" r="64400" b="29919"/>
          <a:stretch/>
        </p:blipFill>
        <p:spPr bwMode="auto">
          <a:xfrm>
            <a:off x="4932040" y="764704"/>
            <a:ext cx="3960440" cy="5295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83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778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Варианты </a:t>
            </a:r>
            <a:r>
              <a:rPr lang="ru-RU" b="1" dirty="0" err="1" smtClean="0">
                <a:solidFill>
                  <a:srgbClr val="C00000"/>
                </a:solidFill>
              </a:rPr>
              <a:t>кроссенса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2" t="28689" r="37556" b="48156"/>
          <a:stretch/>
        </p:blipFill>
        <p:spPr bwMode="auto">
          <a:xfrm>
            <a:off x="323529" y="1988840"/>
            <a:ext cx="856895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295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Алгоритм создания </a:t>
            </a:r>
            <a:r>
              <a:rPr lang="ru-RU" b="1" dirty="0" err="1" smtClean="0">
                <a:solidFill>
                  <a:srgbClr val="C00000"/>
                </a:solidFill>
              </a:rPr>
              <a:t>кроссенса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568952" cy="5616624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Определение </a:t>
            </a:r>
            <a:r>
              <a:rPr lang="ru-RU" sz="2200" kern="100" dirty="0"/>
              <a:t>тематики, общей </a:t>
            </a:r>
            <a:r>
              <a:rPr lang="ru-RU" sz="2200" kern="100" dirty="0" smtClean="0"/>
              <a:t>идеи</a:t>
            </a:r>
            <a:r>
              <a:rPr lang="ru-RU" sz="2200" kern="100" dirty="0"/>
              <a:t>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Выделение 8-9 </a:t>
            </a:r>
            <a:r>
              <a:rPr lang="ru-RU" sz="2200" kern="100" dirty="0"/>
              <a:t>элементов, имеющих отношение к эпохе, идее, теме.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Нахождение </a:t>
            </a:r>
            <a:r>
              <a:rPr lang="ru-RU" sz="2200" kern="100" dirty="0"/>
              <a:t>связей между элементами, определение </a:t>
            </a:r>
            <a:r>
              <a:rPr lang="ru-RU" sz="2200" kern="100" dirty="0" smtClean="0"/>
              <a:t>последовательности.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Выделение </a:t>
            </a:r>
            <a:r>
              <a:rPr lang="ru-RU" sz="2200" kern="100" dirty="0"/>
              <a:t>элементов, имеющих 3 и более связей (крест, основа).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Концентрация </a:t>
            </a:r>
            <a:r>
              <a:rPr lang="ru-RU" sz="2200" kern="100" dirty="0"/>
              <a:t>смысла в </a:t>
            </a:r>
            <a:r>
              <a:rPr lang="ru-RU" sz="2200" kern="100" dirty="0" smtClean="0"/>
              <a:t>одном </a:t>
            </a:r>
            <a:r>
              <a:rPr lang="ru-RU" sz="2200" kern="100" dirty="0"/>
              <a:t>элементе (центр).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Выделение </a:t>
            </a:r>
            <a:r>
              <a:rPr lang="ru-RU" sz="2200" kern="100" dirty="0"/>
              <a:t>отличительных черт, особенностей каждого элемента.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Поиск </a:t>
            </a:r>
            <a:r>
              <a:rPr lang="ru-RU" sz="2200" kern="100" dirty="0"/>
              <a:t>и подбор изображений, иллюстрирующих </a:t>
            </a:r>
            <a:r>
              <a:rPr lang="ru-RU" sz="2200" kern="100" dirty="0" smtClean="0"/>
              <a:t>элементы.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Замена </a:t>
            </a:r>
            <a:r>
              <a:rPr lang="ru-RU" sz="2200" kern="100" dirty="0"/>
              <a:t>прямых образов и ассоциаций косвенными, символическими.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Построение </a:t>
            </a:r>
            <a:r>
              <a:rPr lang="ru-RU" sz="2200" kern="100" dirty="0"/>
              <a:t>ассоциативной </a:t>
            </a:r>
            <a:r>
              <a:rPr lang="ru-RU" sz="2200" kern="100" dirty="0" smtClean="0"/>
              <a:t>связи </a:t>
            </a:r>
            <a:r>
              <a:rPr lang="ru-RU" sz="2200" kern="100" dirty="0"/>
              <a:t>между образами элементов.</a:t>
            </a:r>
          </a:p>
          <a:p>
            <a:pPr marL="0" indent="363538">
              <a:buFont typeface="+mj-lt"/>
              <a:buAutoNum type="arabicPeriod"/>
            </a:pPr>
            <a:r>
              <a:rPr lang="ru-RU" sz="2200" kern="100" dirty="0" smtClean="0"/>
              <a:t>Выход </a:t>
            </a:r>
            <a:r>
              <a:rPr lang="ru-RU" sz="2200" kern="100" dirty="0"/>
              <a:t>на новый </a:t>
            </a:r>
            <a:r>
              <a:rPr lang="ru-RU" sz="2200" kern="100" dirty="0" smtClean="0"/>
              <a:t>уровень.</a:t>
            </a:r>
            <a:endParaRPr lang="ru-RU" sz="2200" kern="100" dirty="0"/>
          </a:p>
        </p:txBody>
      </p:sp>
    </p:spTree>
    <p:extLst>
      <p:ext uri="{BB962C8B-B14F-4D97-AF65-F5344CB8AC3E}">
        <p14:creationId xmlns:p14="http://schemas.microsoft.com/office/powerpoint/2010/main" val="287850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5" t="30738" r="27879" b="8401"/>
          <a:stretch/>
        </p:blipFill>
        <p:spPr bwMode="auto">
          <a:xfrm>
            <a:off x="611560" y="908718"/>
            <a:ext cx="7920880" cy="5709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«Холодная война»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1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47119"/>
              </p:ext>
            </p:extLst>
          </p:nvPr>
        </p:nvGraphicFramePr>
        <p:xfrm>
          <a:off x="323528" y="476672"/>
          <a:ext cx="8219256" cy="57302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109628"/>
                <a:gridCol w="4109628"/>
              </a:tblGrid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effectLst/>
                        </a:rPr>
                        <a:t>Задачи </a:t>
                      </a:r>
                    </a:p>
                    <a:p>
                      <a:pPr algn="ctr"/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effectLst/>
                        </a:rPr>
                        <a:t>учащихся 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Результаты /умения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3027">
                <a:tc>
                  <a:txBody>
                    <a:bodyPr/>
                    <a:lstStyle/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kern="1200" dirty="0" smtClean="0">
                          <a:effectLst/>
                        </a:rPr>
                        <a:t>объяснить </a:t>
                      </a:r>
                      <a:r>
                        <a:rPr lang="ru-RU" sz="2800" kern="1200" dirty="0" err="1" smtClean="0">
                          <a:effectLst/>
                        </a:rPr>
                        <a:t>кроссенс</a:t>
                      </a:r>
                      <a:r>
                        <a:rPr lang="ru-RU" sz="2800" kern="1200" dirty="0" smtClean="0">
                          <a:effectLst/>
                        </a:rPr>
                        <a:t>; 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kern="1200" dirty="0" smtClean="0">
                          <a:effectLst/>
                        </a:rPr>
                        <a:t>составить рассказ;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kern="1200" dirty="0" smtClean="0">
                          <a:effectLst/>
                        </a:rPr>
                        <a:t>составить логическую цепочку;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kern="1200" dirty="0" smtClean="0">
                          <a:effectLst/>
                        </a:rPr>
                        <a:t>определить</a:t>
                      </a:r>
                      <a:r>
                        <a:rPr lang="ru-RU" sz="2800" kern="1200" baseline="0" dirty="0" smtClean="0">
                          <a:effectLst/>
                        </a:rPr>
                        <a:t> взаимосвязь изображений;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kern="1200" baseline="0" dirty="0" smtClean="0">
                          <a:effectLst/>
                        </a:rPr>
                        <a:t>определить лишний элемент и т.д.</a:t>
                      </a:r>
                      <a:r>
                        <a:rPr lang="ru-RU" sz="2800" kern="1200" dirty="0" smtClean="0">
                          <a:effectLst/>
                        </a:rPr>
                        <a:t> 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endParaRPr lang="ru-RU" sz="28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dirty="0" smtClean="0"/>
                        <a:t>выделение главного в явлениях</a:t>
                      </a:r>
                      <a:r>
                        <a:rPr lang="ru-RU" sz="2800" baseline="0" dirty="0" smtClean="0"/>
                        <a:t> и процессах;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baseline="0" dirty="0" smtClean="0"/>
                        <a:t>установление </a:t>
                      </a:r>
                      <a:r>
                        <a:rPr lang="ru-RU" sz="2800" dirty="0" smtClean="0"/>
                        <a:t>существенных признаков;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dirty="0" smtClean="0"/>
                        <a:t>определение</a:t>
                      </a:r>
                      <a:r>
                        <a:rPr lang="ru-RU" sz="2800" baseline="0" dirty="0" smtClean="0"/>
                        <a:t> </a:t>
                      </a:r>
                      <a:r>
                        <a:rPr lang="ru-RU" sz="2800" dirty="0" smtClean="0"/>
                        <a:t>образа;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dirty="0" smtClean="0"/>
                        <a:t>выделение логических связей;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dirty="0" smtClean="0"/>
                        <a:t>обобщение</a:t>
                      </a:r>
                      <a:r>
                        <a:rPr lang="ru-RU" sz="2800" baseline="0" dirty="0" smtClean="0"/>
                        <a:t> м</a:t>
                      </a:r>
                      <a:r>
                        <a:rPr lang="ru-RU" sz="2800" dirty="0" smtClean="0"/>
                        <a:t>атериала;</a:t>
                      </a:r>
                    </a:p>
                    <a:p>
                      <a:pPr marL="342900" indent="-342900">
                        <a:buFont typeface="Calibri" pitchFamily="34" charset="0"/>
                        <a:buChar char="–"/>
                      </a:pPr>
                      <a:r>
                        <a:rPr lang="ru-RU" sz="2800" dirty="0" smtClean="0"/>
                        <a:t>понимание материалы и его интерпретация. </a:t>
                      </a:r>
                      <a:endParaRPr lang="ru-RU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848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7" t="30533" r="29722" b="15368"/>
          <a:stretch/>
        </p:blipFill>
        <p:spPr bwMode="auto">
          <a:xfrm>
            <a:off x="395536" y="254832"/>
            <a:ext cx="8522942" cy="619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7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1" t="11508" r="18600" b="6251"/>
          <a:stretch/>
        </p:blipFill>
        <p:spPr bwMode="auto">
          <a:xfrm>
            <a:off x="251520" y="260648"/>
            <a:ext cx="8640960" cy="6395854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668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/>
            </a:r>
            <a:br>
              <a:rPr lang="ru-RU" sz="3100" b="1" dirty="0" smtClean="0">
                <a:solidFill>
                  <a:srgbClr val="C00000"/>
                </a:solidFill>
              </a:rPr>
            </a:br>
            <a:r>
              <a:rPr lang="ru-RU" sz="3100" b="1" dirty="0" smtClean="0">
                <a:solidFill>
                  <a:srgbClr val="C00000"/>
                </a:solidFill>
              </a:rPr>
              <a:t>Применение </a:t>
            </a:r>
            <a:r>
              <a:rPr lang="ru-RU" sz="3100" b="1" dirty="0" err="1">
                <a:solidFill>
                  <a:srgbClr val="C00000"/>
                </a:solidFill>
              </a:rPr>
              <a:t>кроссенса</a:t>
            </a:r>
            <a:r>
              <a:rPr lang="ru-RU" sz="3100" b="1" dirty="0">
                <a:solidFill>
                  <a:srgbClr val="C00000"/>
                </a:solidFill>
              </a:rPr>
              <a:t> в </a:t>
            </a:r>
            <a:r>
              <a:rPr lang="ru-RU" sz="3100" b="1" dirty="0" smtClean="0">
                <a:solidFill>
                  <a:srgbClr val="C00000"/>
                </a:solidFill>
              </a:rPr>
              <a:t>курсах истории </a:t>
            </a:r>
            <a:r>
              <a:rPr lang="ru-RU" sz="3100" b="1" dirty="0">
                <a:solidFill>
                  <a:srgbClr val="C00000"/>
                </a:solidFill>
              </a:rPr>
              <a:t>или обществознания </a:t>
            </a:r>
            <a:r>
              <a:rPr lang="ru-RU" sz="3100" b="1" dirty="0" smtClean="0">
                <a:solidFill>
                  <a:srgbClr val="C00000"/>
                </a:solidFill>
              </a:rPr>
              <a:t>имеет множество вариантов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marL="0" indent="363538">
              <a:buFont typeface="Arial" pitchFamily="34" charset="0"/>
              <a:buChar char="–"/>
            </a:pPr>
            <a:r>
              <a:rPr lang="ru-RU" dirty="0" smtClean="0">
                <a:effectLst/>
                <a:latin typeface="Arial"/>
              </a:rPr>
              <a:t>проверка домашнего задания (с помощью </a:t>
            </a:r>
            <a:r>
              <a:rPr lang="ru-RU" dirty="0" err="1" smtClean="0">
                <a:effectLst/>
                <a:latin typeface="Arial"/>
              </a:rPr>
              <a:t>кроссенса</a:t>
            </a:r>
            <a:r>
              <a:rPr lang="ru-RU" dirty="0" smtClean="0">
                <a:effectLst/>
                <a:latin typeface="Arial"/>
              </a:rPr>
              <a:t> рассказать о материале прошлого урока, функция опорной образной схемы);</a:t>
            </a:r>
          </a:p>
          <a:p>
            <a:pPr marL="0" indent="363538">
              <a:buFont typeface="Arial" pitchFamily="34" charset="0"/>
              <a:buChar char="–"/>
            </a:pPr>
            <a:r>
              <a:rPr lang="ru-RU" dirty="0" smtClean="0">
                <a:effectLst/>
                <a:latin typeface="Arial"/>
              </a:rPr>
              <a:t>формулировка темы урока, постановка цели урока (найдите связь между изображениями и определите тему урока; определите, что мы будем делать);</a:t>
            </a:r>
          </a:p>
          <a:p>
            <a:pPr marL="0" indent="363538">
              <a:buFont typeface="Arial" pitchFamily="34" charset="0"/>
              <a:buChar char="–"/>
            </a:pPr>
            <a:r>
              <a:rPr lang="ru-RU" dirty="0" smtClean="0">
                <a:effectLst/>
                <a:latin typeface="Arial"/>
              </a:rPr>
              <a:t>раскрытие информационного блока темы, поиск проблемы (виды, причины, черты, последствия чего-либо в образах и символах);</a:t>
            </a:r>
          </a:p>
          <a:p>
            <a:pPr marL="0" indent="363538">
              <a:buFont typeface="Arial" pitchFamily="34" charset="0"/>
              <a:buChar char="–"/>
            </a:pPr>
            <a:r>
              <a:rPr lang="ru-RU" dirty="0" smtClean="0">
                <a:effectLst/>
                <a:latin typeface="Arial"/>
              </a:rPr>
              <a:t>обобщение материала, закрепление (</a:t>
            </a:r>
            <a:r>
              <a:rPr lang="ru-RU" dirty="0" err="1" smtClean="0">
                <a:effectLst/>
                <a:latin typeface="Arial"/>
              </a:rPr>
              <a:t>кроссенс</a:t>
            </a:r>
            <a:r>
              <a:rPr lang="ru-RU" dirty="0" smtClean="0">
                <a:effectLst/>
                <a:latin typeface="Arial"/>
              </a:rPr>
              <a:t> состоит из изображений, которые появлялись в ходе урока на разных этапах, ученики по ним обобщают материал и делают вывод);</a:t>
            </a:r>
          </a:p>
          <a:p>
            <a:pPr marL="0" indent="363538">
              <a:buFont typeface="Arial" pitchFamily="34" charset="0"/>
              <a:buChar char="–"/>
            </a:pPr>
            <a:r>
              <a:rPr lang="ru-RU" dirty="0" smtClean="0">
                <a:effectLst/>
                <a:latin typeface="Arial"/>
              </a:rPr>
              <a:t>организация групповой работы (составление </a:t>
            </a:r>
            <a:r>
              <a:rPr lang="ru-RU" dirty="0" err="1" smtClean="0">
                <a:effectLst/>
                <a:latin typeface="Arial"/>
              </a:rPr>
              <a:t>кроссенса</a:t>
            </a:r>
            <a:r>
              <a:rPr lang="ru-RU" dirty="0" smtClean="0">
                <a:effectLst/>
                <a:latin typeface="Arial"/>
              </a:rPr>
              <a:t> на заданную тему из предложенных изображений, сравнение </a:t>
            </a:r>
            <a:r>
              <a:rPr lang="ru-RU" dirty="0" err="1" smtClean="0">
                <a:effectLst/>
                <a:latin typeface="Arial"/>
              </a:rPr>
              <a:t>кроссенсов</a:t>
            </a:r>
            <a:r>
              <a:rPr lang="ru-RU" dirty="0" smtClean="0">
                <a:effectLst/>
                <a:latin typeface="Arial"/>
              </a:rPr>
              <a:t> групп);</a:t>
            </a:r>
          </a:p>
          <a:p>
            <a:pPr marL="0" indent="363538">
              <a:buFont typeface="Arial" pitchFamily="34" charset="0"/>
              <a:buChar char="–"/>
            </a:pPr>
            <a:r>
              <a:rPr lang="ru-RU" dirty="0" smtClean="0">
                <a:effectLst/>
                <a:latin typeface="Arial"/>
              </a:rPr>
              <a:t>творческое домашнее задание (составление </a:t>
            </a:r>
            <a:r>
              <a:rPr lang="ru-RU" dirty="0" err="1" smtClean="0">
                <a:effectLst/>
                <a:latin typeface="Arial"/>
              </a:rPr>
              <a:t>кроссенса</a:t>
            </a:r>
            <a:r>
              <a:rPr lang="ru-RU" dirty="0" smtClean="0">
                <a:effectLst/>
                <a:latin typeface="Arial"/>
              </a:rPr>
              <a:t> в печатном или электронном виде на заданную тему, на произвольную тему, по исторической личности или эпохе);</a:t>
            </a:r>
          </a:p>
          <a:p>
            <a:pPr marL="0" indent="363538">
              <a:buFont typeface="Arial" pitchFamily="34" charset="0"/>
              <a:buChar char="–"/>
            </a:pPr>
            <a:r>
              <a:rPr lang="ru-RU" dirty="0" smtClean="0">
                <a:effectLst/>
                <a:latin typeface="Arial"/>
              </a:rPr>
              <a:t>построение структуры урока (девять элементов </a:t>
            </a:r>
            <a:r>
              <a:rPr lang="ru-RU" dirty="0" err="1" smtClean="0">
                <a:effectLst/>
                <a:latin typeface="Arial"/>
              </a:rPr>
              <a:t>кроссенса</a:t>
            </a:r>
            <a:r>
              <a:rPr lang="ru-RU" dirty="0" smtClean="0">
                <a:effectLst/>
                <a:latin typeface="Arial"/>
              </a:rPr>
              <a:t> могут содержать в себе последовательное отражение структуры урока с именем, целью или проблемой в середине).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4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5"/>
            <a:ext cx="8064896" cy="3168352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5400" b="1" dirty="0" smtClean="0"/>
              <a:t>Отдельные приемы сингапурской методики на уроках истории и обществознания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7206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17284" cy="6126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8648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наталья\Desktop\джот тотс 001.jpg"/>
          <p:cNvPicPr/>
          <p:nvPr/>
        </p:nvPicPr>
        <p:blipFill rotWithShape="1">
          <a:blip r:embed="rId2"/>
          <a:srcRect l="21324" t="51779" r="20588" b="17794"/>
          <a:stretch/>
        </p:blipFill>
        <p:spPr bwMode="auto">
          <a:xfrm>
            <a:off x="395536" y="476672"/>
            <a:ext cx="8532440" cy="5877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7442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5"/>
            <a:ext cx="8064896" cy="3168352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5400" b="1" dirty="0" smtClean="0"/>
              <a:t>Прием «Где логика?» на уроках истории и обществознания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23461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лья\Desktop\переворо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9080"/>
            <a:ext cx="3623486" cy="141788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1_6b1fee5349178ae4660f5a05de80e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44218"/>
            <a:ext cx="3623486" cy="211611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</a:rPr>
              <a:t>Где логика?</a:t>
            </a:r>
            <a:endParaRPr lang="ru-RU" sz="7200" b="1" dirty="0">
              <a:solidFill>
                <a:srgbClr val="C00000"/>
              </a:solidFill>
            </a:endParaRPr>
          </a:p>
        </p:txBody>
      </p:sp>
      <p:pic>
        <p:nvPicPr>
          <p:cNvPr id="1028" name="Picture 4" descr="C:\Users\Наталья\Desktop\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829" y="2276872"/>
            <a:ext cx="4485651" cy="277953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16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лья\Desktop\переворо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52" y="4653136"/>
            <a:ext cx="3623486" cy="141788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1_6b1fee5349178ae4660f5a05de80e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44218"/>
            <a:ext cx="3623486" cy="211611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Дворцовые перевороты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1028" name="Picture 4" descr="C:\Users\Наталья\Desktop\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829" y="2276872"/>
            <a:ext cx="4485651" cy="277953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3"/>
          <p:cNvSpPr txBox="1">
            <a:spLocks/>
          </p:cNvSpPr>
          <p:nvPr/>
        </p:nvSpPr>
        <p:spPr>
          <a:xfrm>
            <a:off x="251520" y="4005064"/>
            <a:ext cx="3839510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Дворец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Текст 3"/>
          <p:cNvSpPr txBox="1">
            <a:spLocks/>
          </p:cNvSpPr>
          <p:nvPr/>
        </p:nvSpPr>
        <p:spPr>
          <a:xfrm>
            <a:off x="239240" y="6165304"/>
            <a:ext cx="3839510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Переворот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4406829" y="5362079"/>
            <a:ext cx="3839510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Соглашение (кондиции)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9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>
                <a:solidFill>
                  <a:srgbClr val="C00000"/>
                </a:solidFill>
              </a:rPr>
              <a:t>Где логика?</a:t>
            </a:r>
          </a:p>
        </p:txBody>
      </p:sp>
      <p:pic>
        <p:nvPicPr>
          <p:cNvPr id="3074" name="Picture 2" descr="C:\Users\Наталья\Desktop\barber-blog-post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810000" cy="233362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аталья\Desktop\31277-MWEwMzk0NTI0N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3"/>
          <a:stretch/>
        </p:blipFill>
        <p:spPr bwMode="auto">
          <a:xfrm>
            <a:off x="4572000" y="2204864"/>
            <a:ext cx="3733193" cy="353815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Наталья\Desktop\c55ap22kl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9079"/>
            <a:ext cx="3810000" cy="233265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17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Реформы Петра </a:t>
            </a:r>
            <a:r>
              <a:rPr lang="en-US" sz="6000" b="1" dirty="0" smtClean="0">
                <a:solidFill>
                  <a:srgbClr val="C00000"/>
                </a:solidFill>
              </a:rPr>
              <a:t>I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251520" y="3339753"/>
            <a:ext cx="3839510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Бритьё бороды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Текст 3"/>
          <p:cNvSpPr txBox="1">
            <a:spLocks/>
          </p:cNvSpPr>
          <p:nvPr/>
        </p:nvSpPr>
        <p:spPr>
          <a:xfrm>
            <a:off x="239240" y="6165304"/>
            <a:ext cx="3839510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Ассамблеи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4406828" y="5362079"/>
            <a:ext cx="4269627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Празднование Нового года 1 января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79" y="980728"/>
            <a:ext cx="3835400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80067"/>
            <a:ext cx="383540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571" y="1442338"/>
            <a:ext cx="3756025" cy="356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10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Autofit/>
          </a:bodyPr>
          <a:lstStyle/>
          <a:p>
            <a:r>
              <a:rPr lang="ru-RU" sz="7200" b="1" dirty="0">
                <a:solidFill>
                  <a:srgbClr val="C00000"/>
                </a:solidFill>
              </a:rPr>
              <a:t>Где логика?</a:t>
            </a:r>
          </a:p>
        </p:txBody>
      </p:sp>
      <p:pic>
        <p:nvPicPr>
          <p:cNvPr id="5122" name="Picture 2" descr="C:\Users\Наталья\Desktop\Saint_Geor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3" t="7079" r="5969"/>
          <a:stretch/>
        </p:blipFill>
        <p:spPr bwMode="auto">
          <a:xfrm>
            <a:off x="323099" y="1124744"/>
            <a:ext cx="3888432" cy="296517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Наталья\Desktop\погода ясна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44" y="4293096"/>
            <a:ext cx="3888432" cy="232051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Наталья\Desktop\i_0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384376" cy="471490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34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Юрьев день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Наталья\Desktop\Saint_Geor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3" t="7079" r="5969"/>
          <a:stretch/>
        </p:blipFill>
        <p:spPr bwMode="auto">
          <a:xfrm>
            <a:off x="323099" y="1124744"/>
            <a:ext cx="3456813" cy="263603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Наталья\Desktop\погода ясна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4" y="4149080"/>
            <a:ext cx="3556822" cy="212262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Наталья\Desktop\i_0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489" y="1550026"/>
            <a:ext cx="2736304" cy="381205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3"/>
          <p:cNvSpPr txBox="1">
            <a:spLocks/>
          </p:cNvSpPr>
          <p:nvPr/>
        </p:nvSpPr>
        <p:spPr>
          <a:xfrm>
            <a:off x="221070" y="3717032"/>
            <a:ext cx="4854986" cy="6480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Георгий Победоносец (Юрий)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239240" y="6165304"/>
            <a:ext cx="3839510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День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4406828" y="5362079"/>
            <a:ext cx="4269627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Крестьянин в пути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06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5"/>
            <a:ext cx="8064896" cy="3168352"/>
          </a:xfr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5400" b="1" dirty="0" smtClean="0"/>
              <a:t>Прием «</a:t>
            </a:r>
            <a:r>
              <a:rPr lang="ru-RU" sz="5400" b="1" dirty="0" err="1"/>
              <a:t>с</a:t>
            </a:r>
            <a:r>
              <a:rPr lang="ru-RU" sz="5400" b="1" dirty="0" err="1" smtClean="0"/>
              <a:t>крайбинг</a:t>
            </a:r>
            <a:r>
              <a:rPr lang="ru-RU" sz="5400" b="1" dirty="0" smtClean="0"/>
              <a:t>» на уроках истории и обществознания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420721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404813"/>
            <a:ext cx="8291512" cy="572135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err="1"/>
              <a:t>Скрайбинг</a:t>
            </a:r>
            <a:r>
              <a:rPr lang="ru-RU" dirty="0"/>
              <a:t> </a:t>
            </a:r>
            <a:r>
              <a:rPr lang="ru-RU" dirty="0" smtClean="0"/>
              <a:t>– это </a:t>
            </a:r>
            <a:r>
              <a:rPr lang="ru-RU" dirty="0"/>
              <a:t>процесс визуализации сложного смысла простыми образами, при котором </a:t>
            </a:r>
            <a:r>
              <a:rPr lang="ru-RU" dirty="0" err="1"/>
              <a:t>отрисовка</a:t>
            </a:r>
            <a:r>
              <a:rPr lang="ru-RU" dirty="0"/>
              <a:t> образов происходит в процессе донесения информации</a:t>
            </a:r>
            <a:r>
              <a:rPr lang="ru-RU" dirty="0" smtClean="0"/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err="1" smtClean="0"/>
              <a:t>Изобретина</a:t>
            </a:r>
            <a:r>
              <a:rPr lang="ru-RU" dirty="0" smtClean="0"/>
              <a:t> </a:t>
            </a:r>
            <a:r>
              <a:rPr lang="ru-RU" dirty="0"/>
              <a:t>британским художником Эндрю Парком для британской организации, занимающейся популяризацией научных знаний – RSA.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Самое важное в </a:t>
            </a:r>
            <a:r>
              <a:rPr lang="ru-RU" dirty="0" err="1"/>
              <a:t>скрайбинге</a:t>
            </a:r>
            <a:r>
              <a:rPr lang="ru-RU" dirty="0"/>
              <a:t>, как и в </a:t>
            </a:r>
            <a:r>
              <a:rPr lang="ru-RU" dirty="0" err="1"/>
              <a:t>инфографике</a:t>
            </a:r>
            <a:r>
              <a:rPr lang="ru-RU" dirty="0"/>
              <a:t>, - сжато, но предельно понятно и просто передать большой массив </a:t>
            </a:r>
            <a:r>
              <a:rPr lang="ru-RU" dirty="0" smtClean="0"/>
              <a:t>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68757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Наталья\Desktop\реформы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7" t="6237" r="4032" b="3656"/>
          <a:stretch/>
        </p:blipFill>
        <p:spPr bwMode="auto">
          <a:xfrm>
            <a:off x="412955" y="427702"/>
            <a:ext cx="8362336" cy="6179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33638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Наталья\Desktop\Семь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6" r="12580"/>
          <a:stretch/>
        </p:blipFill>
        <p:spPr bwMode="auto">
          <a:xfrm>
            <a:off x="228600" y="457200"/>
            <a:ext cx="8537676" cy="5872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518965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Наталья\Desktop\Планет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" t="7240" r="1667" b="2439"/>
          <a:stretch/>
        </p:blipFill>
        <p:spPr bwMode="auto">
          <a:xfrm>
            <a:off x="410496" y="228600"/>
            <a:ext cx="8583563" cy="6194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503225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Наталья\Desktop\Прав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" t="6237" r="1290" b="6237"/>
          <a:stretch/>
        </p:blipFill>
        <p:spPr bwMode="auto">
          <a:xfrm>
            <a:off x="191729" y="427703"/>
            <a:ext cx="8680990" cy="5820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822785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Наталья\Desktop\Крещ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4731" r="2741" b="4731"/>
          <a:stretch/>
        </p:blipFill>
        <p:spPr bwMode="auto">
          <a:xfrm>
            <a:off x="398206" y="324464"/>
            <a:ext cx="8495071" cy="62090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412763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Игра «</a:t>
            </a:r>
            <a:r>
              <a:rPr lang="ru-RU" b="1" dirty="0" err="1" smtClean="0"/>
              <a:t>Активити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t="30645" r="46385" b="18145"/>
          <a:stretch/>
        </p:blipFill>
        <p:spPr bwMode="auto">
          <a:xfrm>
            <a:off x="539552" y="1412776"/>
            <a:ext cx="8384395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4042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" t="40928" r="46385" b="9274"/>
          <a:stretch/>
        </p:blipFill>
        <p:spPr bwMode="auto">
          <a:xfrm>
            <a:off x="179512" y="116632"/>
            <a:ext cx="567871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" t="34766" r="46596" b="15625"/>
          <a:stretch/>
        </p:blipFill>
        <p:spPr bwMode="auto">
          <a:xfrm>
            <a:off x="2702287" y="3397596"/>
            <a:ext cx="6311888" cy="3440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9380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1594</Words>
  <Application>Microsoft Office PowerPoint</Application>
  <PresentationFormat>Экран (4:3)</PresentationFormat>
  <Paragraphs>178</Paragraphs>
  <Slides>52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52</vt:i4>
      </vt:variant>
    </vt:vector>
  </HeadingPairs>
  <TitlesOfParts>
    <vt:vector size="54" baseType="lpstr">
      <vt:lpstr>Тема Office</vt:lpstr>
      <vt:lpstr>Office Theme</vt:lpstr>
      <vt:lpstr>Формирование понятийного мышления обучающихся в рамках изучения истории и обществознания </vt:lpstr>
      <vt:lpstr>Презентация PowerPoint</vt:lpstr>
      <vt:lpstr>По содержанию  исторические понятия делятся на:</vt:lpstr>
      <vt:lpstr>По степени обобщенности  исторические понятия делятся на:</vt:lpstr>
      <vt:lpstr> Обществоведческие понятия можно классифицировать по содержательным линиям: </vt:lpstr>
      <vt:lpstr>Классификация обществоведческих понятий по степени обобщенности:</vt:lpstr>
      <vt:lpstr>Три вида понятий: 1) эмпирические; 2) формально-логические (формальные); 3) теоретические (содержательные).</vt:lpstr>
      <vt:lpstr>Презентация PowerPoint</vt:lpstr>
      <vt:lpstr>Презентация PowerPoint</vt:lpstr>
      <vt:lpstr>Виды определения понятий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Кластер (автор Гудлат)</vt:lpstr>
      <vt:lpstr>Презентация PowerPoint</vt:lpstr>
      <vt:lpstr>Презентация PowerPoint</vt:lpstr>
      <vt:lpstr>Презентация PowerPoint</vt:lpstr>
      <vt:lpstr>Презентация PowerPoint</vt:lpstr>
      <vt:lpstr>Концептуальное колесо (ТРКМ)</vt:lpstr>
      <vt:lpstr>Синквейн</vt:lpstr>
      <vt:lpstr>Работы с картиной для формирования понятий:</vt:lpstr>
      <vt:lpstr>Презентация PowerPoint</vt:lpstr>
      <vt:lpstr>Прием «кроссенс» на уроках истории и обществознания</vt:lpstr>
      <vt:lpstr>Презентация PowerPoint</vt:lpstr>
      <vt:lpstr>Презентация PowerPoint</vt:lpstr>
      <vt:lpstr>Варианты кроссенса</vt:lpstr>
      <vt:lpstr>Алгоритм создания кроссенса:</vt:lpstr>
      <vt:lpstr>«Холодная война»</vt:lpstr>
      <vt:lpstr>Презентация PowerPoint</vt:lpstr>
      <vt:lpstr>Презентация PowerPoint</vt:lpstr>
      <vt:lpstr>Презентация PowerPoint</vt:lpstr>
      <vt:lpstr> Применение кроссенса в курсах истории или обществознания имеет множество вариантов </vt:lpstr>
      <vt:lpstr>Отдельные приемы сингапурской методики на уроках истории и обществознания</vt:lpstr>
      <vt:lpstr>Презентация PowerPoint</vt:lpstr>
      <vt:lpstr>Презентация PowerPoint</vt:lpstr>
      <vt:lpstr>Прием «Где логика?» на уроках истории и обществознания</vt:lpstr>
      <vt:lpstr>Где логика?</vt:lpstr>
      <vt:lpstr>Дворцовые перевороты</vt:lpstr>
      <vt:lpstr>Где логика?</vt:lpstr>
      <vt:lpstr>Реформы Петра I</vt:lpstr>
      <vt:lpstr>Где логика?</vt:lpstr>
      <vt:lpstr>Юрьев день</vt:lpstr>
      <vt:lpstr>Прием «скрайбинг» на уроках истории и обществознания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 «Активити»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 4.  Достижение образовательных результатов. Проверка и контроль</dc:title>
  <dc:creator>Наталья</dc:creator>
  <cp:lastModifiedBy>RePack by Diakov</cp:lastModifiedBy>
  <cp:revision>37</cp:revision>
  <dcterms:created xsi:type="dcterms:W3CDTF">2017-03-30T12:51:45Z</dcterms:created>
  <dcterms:modified xsi:type="dcterms:W3CDTF">2020-02-15T10:50:21Z</dcterms:modified>
</cp:coreProperties>
</file>