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diagrams/quickStyle2.xml" ContentType="application/vnd.openxmlformats-officedocument.drawingml.diagramStyle+xml"/>
  <Override PartName="/ppt/charts/colors6.xml" ContentType="application/vnd.ms-office.chartcolor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olors4.xml" ContentType="application/vnd.ms-office.chartcolorstyl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7.xml" ContentType="application/vnd.openxmlformats-officedocument.drawingml.chart+xml"/>
  <Override PartName="/ppt/charts/style7.xml" ContentType="application/vnd.ms-office.chartstyle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diagrams/data2.xml" ContentType="application/vnd.openxmlformats-officedocument.drawingml.diagramData+xml"/>
  <Override PartName="/ppt/charts/style5.xml" ContentType="application/vnd.ms-office.chartstyl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style3.xml" ContentType="application/vnd.ms-office.chart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drawings/drawing3.xml" ContentType="application/vnd.openxmlformats-officedocument.drawingml.chartshapes+xml"/>
  <Default Extension="png" ContentType="image/png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rawings/drawing1.xml" ContentType="application/vnd.openxmlformats-officedocument.drawingml.chartshapes+xml"/>
  <Override PartName="/ppt/charts/colors7.xml" ContentType="application/vnd.ms-office.chartcolor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charts/colors5.xml" ContentType="application/vnd.ms-office.chartcolor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charts/colors3.xml" ContentType="application/vnd.ms-office.chartcolorstyle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olors1.xml" ContentType="application/vnd.ms-office.chartcolorstyle+xml"/>
  <Override PartName="/ppt/slideLayouts/slideLayout10.xml" ContentType="application/vnd.openxmlformats-officedocument.presentationml.slideLayout+xml"/>
  <Default Extension="gif" ContentType="image/gif"/>
  <Override PartName="/ppt/charts/chart6.xml" ContentType="application/vnd.openxmlformats-officedocument.drawingml.chart+xml"/>
  <Override PartName="/ppt/diagrams/layout2.xml" ContentType="application/vnd.openxmlformats-officedocument.drawingml.diagramLayout+xml"/>
  <Override PartName="/ppt/charts/chart4.xml" ContentType="application/vnd.openxmlformats-officedocument.drawingml.chart+xml"/>
  <Override PartName="/ppt/charts/style6.xml" ContentType="application/vnd.ms-office.chartstyle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charts/style4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3"/>
  </p:notesMasterIdLst>
  <p:sldIdLst>
    <p:sldId id="256" r:id="rId2"/>
    <p:sldId id="284" r:id="rId3"/>
    <p:sldId id="257" r:id="rId4"/>
    <p:sldId id="285" r:id="rId5"/>
    <p:sldId id="314" r:id="rId6"/>
    <p:sldId id="258" r:id="rId7"/>
    <p:sldId id="312" r:id="rId8"/>
    <p:sldId id="310" r:id="rId9"/>
    <p:sldId id="311" r:id="rId10"/>
    <p:sldId id="313" r:id="rId11"/>
    <p:sldId id="320" r:id="rId12"/>
    <p:sldId id="315" r:id="rId13"/>
    <p:sldId id="298" r:id="rId14"/>
    <p:sldId id="319" r:id="rId15"/>
    <p:sldId id="321" r:id="rId16"/>
    <p:sldId id="318" r:id="rId17"/>
    <p:sldId id="263" r:id="rId18"/>
    <p:sldId id="286" r:id="rId19"/>
    <p:sldId id="293" r:id="rId20"/>
    <p:sldId id="294" r:id="rId21"/>
    <p:sldId id="283" r:id="rId22"/>
    <p:sldId id="296" r:id="rId23"/>
    <p:sldId id="295" r:id="rId24"/>
    <p:sldId id="299" r:id="rId25"/>
    <p:sldId id="308" r:id="rId26"/>
    <p:sldId id="322" r:id="rId27"/>
    <p:sldId id="323" r:id="rId28"/>
    <p:sldId id="316" r:id="rId29"/>
    <p:sldId id="266" r:id="rId30"/>
    <p:sldId id="317" r:id="rId31"/>
    <p:sldId id="291" r:id="rId32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-144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3.xlsx"/><Relationship Id="rId4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4.xlsx"/><Relationship Id="rId4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Office_Excel5.xlsx"/><Relationship Id="rId4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package" Target="../embeddings/_____Microsoft_Office_Excel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</a:t>
            </a:r>
            <a:r>
              <a:rPr lang="ru-RU" sz="24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ИКО за 2019, 2018 годы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203559902200489"/>
          <c:y val="2.4154589371980667E-3"/>
        </c:manualLayout>
      </c:layout>
      <c:spPr>
        <a:noFill/>
        <a:ln>
          <a:noFill/>
        </a:ln>
        <a:effectLst/>
      </c:spPr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ВПР</c:v>
                </c:pt>
                <c:pt idx="1">
                  <c:v>РДР</c:v>
                </c:pt>
                <c:pt idx="2">
                  <c:v>НИКО</c:v>
                </c:pt>
                <c:pt idx="3">
                  <c:v>PISA</c:v>
                </c:pt>
                <c:pt idx="4">
                  <c:v>ИКУ</c:v>
                </c:pt>
                <c:pt idx="5">
                  <c:v>ЕФОМ</c:v>
                </c:pt>
                <c:pt idx="6">
                  <c:v>МДР</c:v>
                </c:pt>
                <c:pt idx="7">
                  <c:v>всего процедур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22</c:v>
                </c:pt>
                <c:pt idx="1">
                  <c:v>13</c:v>
                </c:pt>
                <c:pt idx="2">
                  <c:v>0</c:v>
                </c:pt>
                <c:pt idx="3">
                  <c:v>0</c:v>
                </c:pt>
                <c:pt idx="4">
                  <c:v>8</c:v>
                </c:pt>
                <c:pt idx="5">
                  <c:v>2</c:v>
                </c:pt>
                <c:pt idx="6">
                  <c:v>6</c:v>
                </c:pt>
                <c:pt idx="7">
                  <c:v>51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EBB-4FAB-8456-D7DB7D92938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ВПР</c:v>
                </c:pt>
                <c:pt idx="1">
                  <c:v>РДР</c:v>
                </c:pt>
                <c:pt idx="2">
                  <c:v>НИКО</c:v>
                </c:pt>
                <c:pt idx="3">
                  <c:v>PISA</c:v>
                </c:pt>
                <c:pt idx="4">
                  <c:v>ИКУ</c:v>
                </c:pt>
                <c:pt idx="5">
                  <c:v>ЕФОМ</c:v>
                </c:pt>
                <c:pt idx="6">
                  <c:v>МДР</c:v>
                </c:pt>
                <c:pt idx="7">
                  <c:v>всего процедур</c:v>
                </c:pt>
              </c:strCache>
            </c:str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19</c:v>
                </c:pt>
                <c:pt idx="1">
                  <c:v>10</c:v>
                </c:pt>
                <c:pt idx="2">
                  <c:v>2</c:v>
                </c:pt>
                <c:pt idx="3">
                  <c:v>1</c:v>
                </c:pt>
                <c:pt idx="4">
                  <c:v>8</c:v>
                </c:pt>
                <c:pt idx="5">
                  <c:v>0</c:v>
                </c:pt>
                <c:pt idx="6">
                  <c:v>0</c:v>
                </c:pt>
                <c:pt idx="7">
                  <c:v>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EBB-4FAB-8456-D7DB7D92938D}"/>
            </c:ext>
          </c:extLst>
        </c:ser>
        <c:dLbls>
          <c:showVal val="1"/>
        </c:dLbls>
        <c:gapWidth val="219"/>
        <c:overlap val="-27"/>
        <c:axId val="41235584"/>
        <c:axId val="41237120"/>
      </c:barChart>
      <c:catAx>
        <c:axId val="4123558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1237120"/>
        <c:crosses val="autoZero"/>
        <c:auto val="1"/>
        <c:lblAlgn val="ctr"/>
        <c:lblOffset val="100"/>
      </c:catAx>
      <c:valAx>
        <c:axId val="4123712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1235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8.9552162947846778E-2"/>
          <c:y val="0.10394937045912742"/>
          <c:w val="0.90262387617195772"/>
          <c:h val="0.76037277948952053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ХМАО-Югра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2019</c:v>
                </c:pt>
                <c:pt idx="1">
                  <c:v>2018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64</c:v>
                </c:pt>
                <c:pt idx="1">
                  <c:v>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AA4-4763-81C3-0CAFCE54C98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Сургутский район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2019</c:v>
                </c:pt>
                <c:pt idx="1">
                  <c:v>2018</c:v>
                </c:pt>
              </c:numCache>
            </c:num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65</c:v>
                </c:pt>
                <c:pt idx="1">
                  <c:v>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AA4-4763-81C3-0CAFCE54C98F}"/>
            </c:ext>
          </c:extLst>
        </c:ser>
        <c:dLbls>
          <c:showVal val="1"/>
        </c:dLbls>
        <c:gapWidth val="219"/>
        <c:overlap val="-27"/>
        <c:axId val="73598080"/>
        <c:axId val="73599616"/>
      </c:barChart>
      <c:catAx>
        <c:axId val="7359808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3599616"/>
        <c:crosses val="autoZero"/>
        <c:auto val="1"/>
        <c:lblAlgn val="ctr"/>
        <c:lblOffset val="100"/>
      </c:catAx>
      <c:valAx>
        <c:axId val="7359961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3598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Ниже среднего % выполнения заданий по Сургутскому району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Лист1!$A$2:$A$24</c:f>
              <c:strCache>
                <c:ptCount val="23"/>
                <c:pt idx="0">
                  <c:v>МАОУ "Белоярская СОШ №1" - 16</c:v>
                </c:pt>
                <c:pt idx="1">
                  <c:v>МБОУ "Белоярская СОШ № 3" - 16</c:v>
                </c:pt>
                <c:pt idx="2">
                  <c:v>МБОУ "Барсовская СОШ № 1" - 16</c:v>
                </c:pt>
                <c:pt idx="3">
                  <c:v>МБОУ "Высокомысовская СОШ" - 18</c:v>
                </c:pt>
                <c:pt idx="4">
                  <c:v>Филиал Локосовская СШ-детский сад" - 18</c:v>
                </c:pt>
                <c:pt idx="5">
                  <c:v>МБОУ "Ляминская СОШ" - 16</c:v>
                </c:pt>
                <c:pt idx="6">
                  <c:v>МБОУ "Лянторская СОШ № 3" - 16</c:v>
                </c:pt>
                <c:pt idx="7">
                  <c:v>МБОУ "Лянторская СОШ № 4" - 17</c:v>
                </c:pt>
                <c:pt idx="8">
                  <c:v>МБОУ "Лянторская СОШ № 5" - 16</c:v>
                </c:pt>
                <c:pt idx="9">
                  <c:v>МБОУ "Лянторская СОШ № 6" - 16</c:v>
                </c:pt>
                <c:pt idx="10">
                  <c:v>МАОУ "Лянторская СОШ № 7" - 16</c:v>
                </c:pt>
                <c:pt idx="11">
                  <c:v>МБОУ "Нижнесортымская  СОШ" - 21</c:v>
                </c:pt>
                <c:pt idx="12">
                  <c:v>филиал  "Каюковская НШ" - 4</c:v>
                </c:pt>
                <c:pt idx="13">
                  <c:v>филиал "Тром-Аганская НШДС" - 4</c:v>
                </c:pt>
                <c:pt idx="14">
                  <c:v>МБОУ "Русскинская СОШ" - 16</c:v>
                </c:pt>
                <c:pt idx="15">
                  <c:v>МБОУ  "Солнечная СОШ №1" - 16</c:v>
                </c:pt>
                <c:pt idx="16">
                  <c:v>филиал "Сайгатинская СШ" - 17</c:v>
                </c:pt>
                <c:pt idx="17">
                  <c:v> филиал "Сытоминская СШ" - 16</c:v>
                </c:pt>
                <c:pt idx="18">
                  <c:v>МБОУ "Угутская СОШ" - 16</c:v>
                </c:pt>
                <c:pt idx="19">
                  <c:v>МБОУ "Ульт-Ягунская СОШ" - 16</c:v>
                </c:pt>
                <c:pt idx="20">
                  <c:v>МБОУ "Федоровская СОШ № 1" - 16</c:v>
                </c:pt>
                <c:pt idx="21">
                  <c:v>МБОУ "Федоровская СОШ № 2" 16</c:v>
                </c:pt>
                <c:pt idx="22">
                  <c:v>МБОУ "Федоровская СОШ № 5" - 16</c:v>
                </c:pt>
              </c:strCache>
            </c:strRef>
          </c:cat>
          <c:val>
            <c:numRef>
              <c:f>Лист1!$B$2:$B$24</c:f>
              <c:numCache>
                <c:formatCode>General</c:formatCode>
                <c:ptCount val="23"/>
                <c:pt idx="0">
                  <c:v>6</c:v>
                </c:pt>
                <c:pt idx="1">
                  <c:v>6</c:v>
                </c:pt>
                <c:pt idx="2">
                  <c:v>10</c:v>
                </c:pt>
                <c:pt idx="3">
                  <c:v>12</c:v>
                </c:pt>
                <c:pt idx="4">
                  <c:v>4</c:v>
                </c:pt>
                <c:pt idx="5">
                  <c:v>9</c:v>
                </c:pt>
                <c:pt idx="6">
                  <c:v>6</c:v>
                </c:pt>
                <c:pt idx="7">
                  <c:v>6</c:v>
                </c:pt>
                <c:pt idx="8">
                  <c:v>2</c:v>
                </c:pt>
                <c:pt idx="9">
                  <c:v>10</c:v>
                </c:pt>
                <c:pt idx="10">
                  <c:v>12</c:v>
                </c:pt>
                <c:pt idx="11">
                  <c:v>9</c:v>
                </c:pt>
                <c:pt idx="12">
                  <c:v>3</c:v>
                </c:pt>
                <c:pt idx="13">
                  <c:v>1</c:v>
                </c:pt>
                <c:pt idx="14">
                  <c:v>6</c:v>
                </c:pt>
                <c:pt idx="15">
                  <c:v>6</c:v>
                </c:pt>
                <c:pt idx="16">
                  <c:v>13</c:v>
                </c:pt>
                <c:pt idx="17">
                  <c:v>14</c:v>
                </c:pt>
                <c:pt idx="18">
                  <c:v>15</c:v>
                </c:pt>
                <c:pt idx="19">
                  <c:v>14</c:v>
                </c:pt>
                <c:pt idx="20">
                  <c:v>3</c:v>
                </c:pt>
                <c:pt idx="21">
                  <c:v>0</c:v>
                </c:pt>
                <c:pt idx="22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1CB-45FE-B173-F96014A65A6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Ниже среднего % выполнения заданий по ХМАО-Югре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Лист1!$A$2:$A$24</c:f>
              <c:strCache>
                <c:ptCount val="23"/>
                <c:pt idx="0">
                  <c:v>МАОУ "Белоярская СОШ №1" - 16</c:v>
                </c:pt>
                <c:pt idx="1">
                  <c:v>МБОУ "Белоярская СОШ № 3" - 16</c:v>
                </c:pt>
                <c:pt idx="2">
                  <c:v>МБОУ "Барсовская СОШ № 1" - 16</c:v>
                </c:pt>
                <c:pt idx="3">
                  <c:v>МБОУ "Высокомысовская СОШ" - 18</c:v>
                </c:pt>
                <c:pt idx="4">
                  <c:v>Филиал Локосовская СШ-детский сад" - 18</c:v>
                </c:pt>
                <c:pt idx="5">
                  <c:v>МБОУ "Ляминская СОШ" - 16</c:v>
                </c:pt>
                <c:pt idx="6">
                  <c:v>МБОУ "Лянторская СОШ № 3" - 16</c:v>
                </c:pt>
                <c:pt idx="7">
                  <c:v>МБОУ "Лянторская СОШ № 4" - 17</c:v>
                </c:pt>
                <c:pt idx="8">
                  <c:v>МБОУ "Лянторская СОШ № 5" - 16</c:v>
                </c:pt>
                <c:pt idx="9">
                  <c:v>МБОУ "Лянторская СОШ № 6" - 16</c:v>
                </c:pt>
                <c:pt idx="10">
                  <c:v>МАОУ "Лянторская СОШ № 7" - 16</c:v>
                </c:pt>
                <c:pt idx="11">
                  <c:v>МБОУ "Нижнесортымская  СОШ" - 21</c:v>
                </c:pt>
                <c:pt idx="12">
                  <c:v>филиал  "Каюковская НШ" - 4</c:v>
                </c:pt>
                <c:pt idx="13">
                  <c:v>филиал "Тром-Аганская НШДС" - 4</c:v>
                </c:pt>
                <c:pt idx="14">
                  <c:v>МБОУ "Русскинская СОШ" - 16</c:v>
                </c:pt>
                <c:pt idx="15">
                  <c:v>МБОУ  "Солнечная СОШ №1" - 16</c:v>
                </c:pt>
                <c:pt idx="16">
                  <c:v>филиал "Сайгатинская СШ" - 17</c:v>
                </c:pt>
                <c:pt idx="17">
                  <c:v> филиал "Сытоминская СШ" - 16</c:v>
                </c:pt>
                <c:pt idx="18">
                  <c:v>МБОУ "Угутская СОШ" - 16</c:v>
                </c:pt>
                <c:pt idx="19">
                  <c:v>МБОУ "Ульт-Ягунская СОШ" - 16</c:v>
                </c:pt>
                <c:pt idx="20">
                  <c:v>МБОУ "Федоровская СОШ № 1" - 16</c:v>
                </c:pt>
                <c:pt idx="21">
                  <c:v>МБОУ "Федоровская СОШ № 2" 16</c:v>
                </c:pt>
                <c:pt idx="22">
                  <c:v>МБОУ "Федоровская СОШ № 5" - 16</c:v>
                </c:pt>
              </c:strCache>
            </c:strRef>
          </c:cat>
          <c:val>
            <c:numRef>
              <c:f>Лист1!$C$2:$C$24</c:f>
              <c:numCache>
                <c:formatCode>General</c:formatCode>
                <c:ptCount val="23"/>
                <c:pt idx="0">
                  <c:v>5</c:v>
                </c:pt>
                <c:pt idx="1">
                  <c:v>5</c:v>
                </c:pt>
                <c:pt idx="2">
                  <c:v>9</c:v>
                </c:pt>
                <c:pt idx="3">
                  <c:v>11</c:v>
                </c:pt>
                <c:pt idx="4">
                  <c:v>2</c:v>
                </c:pt>
                <c:pt idx="5">
                  <c:v>6</c:v>
                </c:pt>
                <c:pt idx="6">
                  <c:v>3</c:v>
                </c:pt>
                <c:pt idx="7">
                  <c:v>8</c:v>
                </c:pt>
                <c:pt idx="8">
                  <c:v>1</c:v>
                </c:pt>
                <c:pt idx="9">
                  <c:v>11</c:v>
                </c:pt>
                <c:pt idx="10">
                  <c:v>12</c:v>
                </c:pt>
                <c:pt idx="11">
                  <c:v>10</c:v>
                </c:pt>
                <c:pt idx="12">
                  <c:v>3</c:v>
                </c:pt>
                <c:pt idx="13">
                  <c:v>2</c:v>
                </c:pt>
                <c:pt idx="14">
                  <c:v>5</c:v>
                </c:pt>
                <c:pt idx="15">
                  <c:v>8</c:v>
                </c:pt>
                <c:pt idx="16">
                  <c:v>11</c:v>
                </c:pt>
                <c:pt idx="17">
                  <c:v>14</c:v>
                </c:pt>
                <c:pt idx="18">
                  <c:v>14</c:v>
                </c:pt>
                <c:pt idx="19">
                  <c:v>13</c:v>
                </c:pt>
                <c:pt idx="20">
                  <c:v>2</c:v>
                </c:pt>
                <c:pt idx="21">
                  <c:v>0</c:v>
                </c:pt>
                <c:pt idx="22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1CB-45FE-B173-F96014A65A61}"/>
            </c:ext>
          </c:extLst>
        </c:ser>
        <c:dLbls>
          <c:showVal val="1"/>
        </c:dLbls>
        <c:gapWidth val="182"/>
        <c:axId val="88729472"/>
        <c:axId val="88731008"/>
      </c:barChart>
      <c:catAx>
        <c:axId val="88729472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88731008"/>
        <c:crosses val="autoZero"/>
        <c:auto val="1"/>
        <c:lblAlgn val="ctr"/>
        <c:lblOffset val="100"/>
      </c:catAx>
      <c:valAx>
        <c:axId val="88731008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8729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Ниже среднего % выполнения заданий по Сургутскому району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Лист1!$A$2:$A$24</c:f>
              <c:strCache>
                <c:ptCount val="23"/>
                <c:pt idx="0">
                  <c:v>МАОУ "Белоярская СОШ №1" - 12</c:v>
                </c:pt>
                <c:pt idx="1">
                  <c:v>МБОУ "Белоярская СОШ № 3" - 12</c:v>
                </c:pt>
                <c:pt idx="2">
                  <c:v>МБОУ "Барсовская СОШ № 1" - 12</c:v>
                </c:pt>
                <c:pt idx="3">
                  <c:v>МБОУ "Высокомысовская СОШ" - 12</c:v>
                </c:pt>
                <c:pt idx="4">
                  <c:v>Филиал  "Локосовская СШ-детский сад" - 13</c:v>
                </c:pt>
                <c:pt idx="5">
                  <c:v>МБОУ "Ляминская СОШ" - 11</c:v>
                </c:pt>
                <c:pt idx="6">
                  <c:v>МБОУ "Лянторская СОШ № 3" - 12</c:v>
                </c:pt>
                <c:pt idx="7">
                  <c:v>МБОУ "Лянторская СОШ № 4" - 12</c:v>
                </c:pt>
                <c:pt idx="8">
                  <c:v>МБОУ "Лянторская СОШ № 5" - 12</c:v>
                </c:pt>
                <c:pt idx="9">
                  <c:v>МБОУ "Лянторская СОШ № 6" - 12</c:v>
                </c:pt>
                <c:pt idx="10">
                  <c:v>МАОУ "Лянторская СОШ № 7" - 12</c:v>
                </c:pt>
                <c:pt idx="11">
                  <c:v>МБОУ "Нижнесортымская  СОШ" - 12</c:v>
                </c:pt>
                <c:pt idx="12">
                  <c:v>филиал  "Каюковская НШ" - 0</c:v>
                </c:pt>
                <c:pt idx="13">
                  <c:v>филиал "Тром-Аганская НШДС" - 0</c:v>
                </c:pt>
                <c:pt idx="14">
                  <c:v>МБОУ "Русскинская СОШ" - 12</c:v>
                </c:pt>
                <c:pt idx="15">
                  <c:v>МБОУ  "Солнечная СОШ №1" - 12</c:v>
                </c:pt>
                <c:pt idx="16">
                  <c:v>филиал "Сайгатинская СШ" - 12</c:v>
                </c:pt>
                <c:pt idx="17">
                  <c:v> филиал "Сытоминская СШ" - 12</c:v>
                </c:pt>
                <c:pt idx="18">
                  <c:v>МБОУ "Угутская СОШ" - 12</c:v>
                </c:pt>
                <c:pt idx="19">
                  <c:v>МБОУ "Ульт-Ягунская СОШ" - 12</c:v>
                </c:pt>
                <c:pt idx="20">
                  <c:v>МБОУ "Федоровская СОШ № 1" - 12</c:v>
                </c:pt>
                <c:pt idx="21">
                  <c:v>МБОУ "Федоровская СОШ № 2" - 12</c:v>
                </c:pt>
                <c:pt idx="22">
                  <c:v>МБОУ "Федоровская СОШ № 5" - 12</c:v>
                </c:pt>
              </c:strCache>
            </c:strRef>
          </c:cat>
          <c:val>
            <c:numRef>
              <c:f>Лист1!$B$2:$B$24</c:f>
              <c:numCache>
                <c:formatCode>General</c:formatCode>
                <c:ptCount val="23"/>
                <c:pt idx="0">
                  <c:v>2</c:v>
                </c:pt>
                <c:pt idx="1">
                  <c:v>1</c:v>
                </c:pt>
                <c:pt idx="2">
                  <c:v>8</c:v>
                </c:pt>
                <c:pt idx="3">
                  <c:v>5</c:v>
                </c:pt>
                <c:pt idx="4">
                  <c:v>4</c:v>
                </c:pt>
                <c:pt idx="5">
                  <c:v>2</c:v>
                </c:pt>
                <c:pt idx="6">
                  <c:v>7</c:v>
                </c:pt>
                <c:pt idx="7">
                  <c:v>3</c:v>
                </c:pt>
                <c:pt idx="8">
                  <c:v>10</c:v>
                </c:pt>
                <c:pt idx="9">
                  <c:v>9</c:v>
                </c:pt>
                <c:pt idx="10">
                  <c:v>5</c:v>
                </c:pt>
                <c:pt idx="11">
                  <c:v>7</c:v>
                </c:pt>
                <c:pt idx="12">
                  <c:v>0</c:v>
                </c:pt>
                <c:pt idx="13">
                  <c:v>0</c:v>
                </c:pt>
                <c:pt idx="14">
                  <c:v>6</c:v>
                </c:pt>
                <c:pt idx="15">
                  <c:v>5</c:v>
                </c:pt>
                <c:pt idx="16">
                  <c:v>5</c:v>
                </c:pt>
                <c:pt idx="17">
                  <c:v>7</c:v>
                </c:pt>
                <c:pt idx="18">
                  <c:v>12</c:v>
                </c:pt>
                <c:pt idx="19">
                  <c:v>11</c:v>
                </c:pt>
                <c:pt idx="20">
                  <c:v>9</c:v>
                </c:pt>
                <c:pt idx="21">
                  <c:v>1</c:v>
                </c:pt>
                <c:pt idx="22">
                  <c:v>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1CB-45FE-B173-F96014A65A6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Ниже среднего % выполнения заданий по ХМАО-Югре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Лист1!$A$2:$A$24</c:f>
              <c:strCache>
                <c:ptCount val="23"/>
                <c:pt idx="0">
                  <c:v>МАОУ "Белоярская СОШ №1" - 12</c:v>
                </c:pt>
                <c:pt idx="1">
                  <c:v>МБОУ "Белоярская СОШ № 3" - 12</c:v>
                </c:pt>
                <c:pt idx="2">
                  <c:v>МБОУ "Барсовская СОШ № 1" - 12</c:v>
                </c:pt>
                <c:pt idx="3">
                  <c:v>МБОУ "Высокомысовская СОШ" - 12</c:v>
                </c:pt>
                <c:pt idx="4">
                  <c:v>Филиал  "Локосовская СШ-детский сад" - 13</c:v>
                </c:pt>
                <c:pt idx="5">
                  <c:v>МБОУ "Ляминская СОШ" - 11</c:v>
                </c:pt>
                <c:pt idx="6">
                  <c:v>МБОУ "Лянторская СОШ № 3" - 12</c:v>
                </c:pt>
                <c:pt idx="7">
                  <c:v>МБОУ "Лянторская СОШ № 4" - 12</c:v>
                </c:pt>
                <c:pt idx="8">
                  <c:v>МБОУ "Лянторская СОШ № 5" - 12</c:v>
                </c:pt>
                <c:pt idx="9">
                  <c:v>МБОУ "Лянторская СОШ № 6" - 12</c:v>
                </c:pt>
                <c:pt idx="10">
                  <c:v>МАОУ "Лянторская СОШ № 7" - 12</c:v>
                </c:pt>
                <c:pt idx="11">
                  <c:v>МБОУ "Нижнесортымская  СОШ" - 12</c:v>
                </c:pt>
                <c:pt idx="12">
                  <c:v>филиал  "Каюковская НШ" - 0</c:v>
                </c:pt>
                <c:pt idx="13">
                  <c:v>филиал "Тром-Аганская НШДС" - 0</c:v>
                </c:pt>
                <c:pt idx="14">
                  <c:v>МБОУ "Русскинская СОШ" - 12</c:v>
                </c:pt>
                <c:pt idx="15">
                  <c:v>МБОУ  "Солнечная СОШ №1" - 12</c:v>
                </c:pt>
                <c:pt idx="16">
                  <c:v>филиал "Сайгатинская СШ" - 12</c:v>
                </c:pt>
                <c:pt idx="17">
                  <c:v> филиал "Сытоминская СШ" - 12</c:v>
                </c:pt>
                <c:pt idx="18">
                  <c:v>МБОУ "Угутская СОШ" - 12</c:v>
                </c:pt>
                <c:pt idx="19">
                  <c:v>МБОУ "Ульт-Ягунская СОШ" - 12</c:v>
                </c:pt>
                <c:pt idx="20">
                  <c:v>МБОУ "Федоровская СОШ № 1" - 12</c:v>
                </c:pt>
                <c:pt idx="21">
                  <c:v>МБОУ "Федоровская СОШ № 2" - 12</c:v>
                </c:pt>
                <c:pt idx="22">
                  <c:v>МБОУ "Федоровская СОШ № 5" - 12</c:v>
                </c:pt>
              </c:strCache>
            </c:strRef>
          </c:cat>
          <c:val>
            <c:numRef>
              <c:f>Лист1!$C$2:$C$24</c:f>
              <c:numCache>
                <c:formatCode>General</c:formatCode>
                <c:ptCount val="23"/>
                <c:pt idx="0">
                  <c:v>3</c:v>
                </c:pt>
                <c:pt idx="1">
                  <c:v>1</c:v>
                </c:pt>
                <c:pt idx="2">
                  <c:v>9</c:v>
                </c:pt>
                <c:pt idx="3">
                  <c:v>1</c:v>
                </c:pt>
                <c:pt idx="4">
                  <c:v>4</c:v>
                </c:pt>
                <c:pt idx="5">
                  <c:v>2</c:v>
                </c:pt>
                <c:pt idx="6">
                  <c:v>5</c:v>
                </c:pt>
                <c:pt idx="7">
                  <c:v>3</c:v>
                </c:pt>
                <c:pt idx="8">
                  <c:v>9</c:v>
                </c:pt>
                <c:pt idx="9">
                  <c:v>9</c:v>
                </c:pt>
                <c:pt idx="10">
                  <c:v>3</c:v>
                </c:pt>
                <c:pt idx="11">
                  <c:v>5</c:v>
                </c:pt>
                <c:pt idx="12">
                  <c:v>0</c:v>
                </c:pt>
                <c:pt idx="13">
                  <c:v>0</c:v>
                </c:pt>
                <c:pt idx="14">
                  <c:v>6</c:v>
                </c:pt>
                <c:pt idx="15">
                  <c:v>4</c:v>
                </c:pt>
                <c:pt idx="16">
                  <c:v>4</c:v>
                </c:pt>
                <c:pt idx="17">
                  <c:v>6</c:v>
                </c:pt>
                <c:pt idx="18">
                  <c:v>11</c:v>
                </c:pt>
                <c:pt idx="19">
                  <c:v>11</c:v>
                </c:pt>
                <c:pt idx="20">
                  <c:v>6</c:v>
                </c:pt>
                <c:pt idx="21">
                  <c:v>1</c:v>
                </c:pt>
                <c:pt idx="22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1CB-45FE-B173-F96014A65A61}"/>
            </c:ext>
          </c:extLst>
        </c:ser>
        <c:dLbls>
          <c:showVal val="1"/>
        </c:dLbls>
        <c:gapWidth val="182"/>
        <c:axId val="88942464"/>
        <c:axId val="89037056"/>
      </c:barChart>
      <c:catAx>
        <c:axId val="88942464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89037056"/>
        <c:crosses val="autoZero"/>
        <c:auto val="1"/>
        <c:lblAlgn val="ctr"/>
        <c:lblOffset val="100"/>
      </c:catAx>
      <c:valAx>
        <c:axId val="89037056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8942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Ниже среднего % выполнения заданий по Сургутскому району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Лист1!$A$2:$A$24</c:f>
              <c:strCache>
                <c:ptCount val="23"/>
                <c:pt idx="0">
                  <c:v>МАОУ "Белоярская СОШ №1" - 28</c:v>
                </c:pt>
                <c:pt idx="1">
                  <c:v>МБОУ "Белоярская СОШ № 3" - 28</c:v>
                </c:pt>
                <c:pt idx="2">
                  <c:v>МБОУ "Барсовская СОШ № 1" - 28</c:v>
                </c:pt>
                <c:pt idx="3">
                  <c:v>МБОУ "Высокомысовская СОШ" - 30</c:v>
                </c:pt>
                <c:pt idx="4">
                  <c:v>Филиал  "Локосовская СШ-детский сад" - 31</c:v>
                </c:pt>
                <c:pt idx="5">
                  <c:v>МБОУ "Ляминская СОШ" - 27</c:v>
                </c:pt>
                <c:pt idx="6">
                  <c:v>МБОУ "Лянторская СОШ № 3" - 28</c:v>
                </c:pt>
                <c:pt idx="7">
                  <c:v>МБОУ "Лянторская СОШ № 4" - 29</c:v>
                </c:pt>
                <c:pt idx="8">
                  <c:v>МБОУ "Лянторская СОШ № 5" - 28</c:v>
                </c:pt>
                <c:pt idx="9">
                  <c:v>МБОУ "Лянторская СОШ № 6" - 28</c:v>
                </c:pt>
                <c:pt idx="10">
                  <c:v>МАОУ "Лянторская СОШ № 7" - 29</c:v>
                </c:pt>
                <c:pt idx="11">
                  <c:v>МБОУ "Нижнесортымская  СОШ" - 33</c:v>
                </c:pt>
                <c:pt idx="12">
                  <c:v>филиал  "Каюковская НШ" - 4</c:v>
                </c:pt>
                <c:pt idx="13">
                  <c:v>филиал "Тром-Аганская НШДС" - 4</c:v>
                </c:pt>
                <c:pt idx="14">
                  <c:v>МБОУ "Русскинская СОШ" - 28</c:v>
                </c:pt>
                <c:pt idx="15">
                  <c:v>МБОУ  "Солнечная СОШ №1" - 28</c:v>
                </c:pt>
                <c:pt idx="16">
                  <c:v>филиал "Сайгатинская СШ" - 28</c:v>
                </c:pt>
                <c:pt idx="17">
                  <c:v> филиал "Сытоминская СШ" - 29</c:v>
                </c:pt>
                <c:pt idx="18">
                  <c:v>МБОУ "Угутская СОШ" - 31</c:v>
                </c:pt>
                <c:pt idx="19">
                  <c:v>МБОУ "Ульт-Ягунская СОШ" - 28</c:v>
                </c:pt>
                <c:pt idx="20">
                  <c:v>МБОУ "Федоровская СОШ № 1" - 28</c:v>
                </c:pt>
                <c:pt idx="21">
                  <c:v>МБОУ "Федоровская СОШ № 2" - 28</c:v>
                </c:pt>
                <c:pt idx="22">
                  <c:v>МБОУ "Федоровская СОШ № 5" - 28</c:v>
                </c:pt>
              </c:strCache>
            </c:strRef>
          </c:cat>
          <c:val>
            <c:numRef>
              <c:f>Лист1!$B$2:$B$24</c:f>
              <c:numCache>
                <c:formatCode>General</c:formatCode>
                <c:ptCount val="23"/>
                <c:pt idx="0">
                  <c:v>8</c:v>
                </c:pt>
                <c:pt idx="1">
                  <c:v>7</c:v>
                </c:pt>
                <c:pt idx="2">
                  <c:v>18</c:v>
                </c:pt>
                <c:pt idx="3">
                  <c:v>17</c:v>
                </c:pt>
                <c:pt idx="4">
                  <c:v>8</c:v>
                </c:pt>
                <c:pt idx="5">
                  <c:v>11</c:v>
                </c:pt>
                <c:pt idx="6">
                  <c:v>13</c:v>
                </c:pt>
                <c:pt idx="7">
                  <c:v>9</c:v>
                </c:pt>
                <c:pt idx="8">
                  <c:v>12</c:v>
                </c:pt>
                <c:pt idx="9">
                  <c:v>19</c:v>
                </c:pt>
                <c:pt idx="10">
                  <c:v>17</c:v>
                </c:pt>
                <c:pt idx="11">
                  <c:v>16</c:v>
                </c:pt>
                <c:pt idx="12">
                  <c:v>3</c:v>
                </c:pt>
                <c:pt idx="13">
                  <c:v>1</c:v>
                </c:pt>
                <c:pt idx="14">
                  <c:v>12</c:v>
                </c:pt>
                <c:pt idx="15">
                  <c:v>11</c:v>
                </c:pt>
                <c:pt idx="16">
                  <c:v>20</c:v>
                </c:pt>
                <c:pt idx="17">
                  <c:v>19</c:v>
                </c:pt>
                <c:pt idx="18">
                  <c:v>27</c:v>
                </c:pt>
                <c:pt idx="19">
                  <c:v>25</c:v>
                </c:pt>
                <c:pt idx="20">
                  <c:v>12</c:v>
                </c:pt>
                <c:pt idx="21">
                  <c:v>1</c:v>
                </c:pt>
                <c:pt idx="22">
                  <c:v>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1CB-45FE-B173-F96014A65A6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Ниже среднего % выполнения заданий по ХМАО-Югре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Лист1!$A$2:$A$24</c:f>
              <c:strCache>
                <c:ptCount val="23"/>
                <c:pt idx="0">
                  <c:v>МАОУ "Белоярская СОШ №1" - 28</c:v>
                </c:pt>
                <c:pt idx="1">
                  <c:v>МБОУ "Белоярская СОШ № 3" - 28</c:v>
                </c:pt>
                <c:pt idx="2">
                  <c:v>МБОУ "Барсовская СОШ № 1" - 28</c:v>
                </c:pt>
                <c:pt idx="3">
                  <c:v>МБОУ "Высокомысовская СОШ" - 30</c:v>
                </c:pt>
                <c:pt idx="4">
                  <c:v>Филиал  "Локосовская СШ-детский сад" - 31</c:v>
                </c:pt>
                <c:pt idx="5">
                  <c:v>МБОУ "Ляминская СОШ" - 27</c:v>
                </c:pt>
                <c:pt idx="6">
                  <c:v>МБОУ "Лянторская СОШ № 3" - 28</c:v>
                </c:pt>
                <c:pt idx="7">
                  <c:v>МБОУ "Лянторская СОШ № 4" - 29</c:v>
                </c:pt>
                <c:pt idx="8">
                  <c:v>МБОУ "Лянторская СОШ № 5" - 28</c:v>
                </c:pt>
                <c:pt idx="9">
                  <c:v>МБОУ "Лянторская СОШ № 6" - 28</c:v>
                </c:pt>
                <c:pt idx="10">
                  <c:v>МАОУ "Лянторская СОШ № 7" - 29</c:v>
                </c:pt>
                <c:pt idx="11">
                  <c:v>МБОУ "Нижнесортымская  СОШ" - 33</c:v>
                </c:pt>
                <c:pt idx="12">
                  <c:v>филиал  "Каюковская НШ" - 4</c:v>
                </c:pt>
                <c:pt idx="13">
                  <c:v>филиал "Тром-Аганская НШДС" - 4</c:v>
                </c:pt>
                <c:pt idx="14">
                  <c:v>МБОУ "Русскинская СОШ" - 28</c:v>
                </c:pt>
                <c:pt idx="15">
                  <c:v>МБОУ  "Солнечная СОШ №1" - 28</c:v>
                </c:pt>
                <c:pt idx="16">
                  <c:v>филиал "Сайгатинская СШ" - 28</c:v>
                </c:pt>
                <c:pt idx="17">
                  <c:v> филиал "Сытоминская СШ" - 29</c:v>
                </c:pt>
                <c:pt idx="18">
                  <c:v>МБОУ "Угутская СОШ" - 31</c:v>
                </c:pt>
                <c:pt idx="19">
                  <c:v>МБОУ "Ульт-Ягунская СОШ" - 28</c:v>
                </c:pt>
                <c:pt idx="20">
                  <c:v>МБОУ "Федоровская СОШ № 1" - 28</c:v>
                </c:pt>
                <c:pt idx="21">
                  <c:v>МБОУ "Федоровская СОШ № 2" - 28</c:v>
                </c:pt>
                <c:pt idx="22">
                  <c:v>МБОУ "Федоровская СОШ № 5" - 28</c:v>
                </c:pt>
              </c:strCache>
            </c:strRef>
          </c:cat>
          <c:val>
            <c:numRef>
              <c:f>Лист1!$C$2:$C$24</c:f>
              <c:numCache>
                <c:formatCode>General</c:formatCode>
                <c:ptCount val="23"/>
                <c:pt idx="0">
                  <c:v>8</c:v>
                </c:pt>
                <c:pt idx="1">
                  <c:v>6</c:v>
                </c:pt>
                <c:pt idx="2">
                  <c:v>18</c:v>
                </c:pt>
                <c:pt idx="3">
                  <c:v>15</c:v>
                </c:pt>
                <c:pt idx="4">
                  <c:v>6</c:v>
                </c:pt>
                <c:pt idx="5">
                  <c:v>8</c:v>
                </c:pt>
                <c:pt idx="6">
                  <c:v>8</c:v>
                </c:pt>
                <c:pt idx="7">
                  <c:v>11</c:v>
                </c:pt>
                <c:pt idx="8">
                  <c:v>10</c:v>
                </c:pt>
                <c:pt idx="9">
                  <c:v>20</c:v>
                </c:pt>
                <c:pt idx="10">
                  <c:v>15</c:v>
                </c:pt>
                <c:pt idx="11">
                  <c:v>15</c:v>
                </c:pt>
                <c:pt idx="12">
                  <c:v>3</c:v>
                </c:pt>
                <c:pt idx="13">
                  <c:v>2</c:v>
                </c:pt>
                <c:pt idx="14">
                  <c:v>11</c:v>
                </c:pt>
                <c:pt idx="15">
                  <c:v>12</c:v>
                </c:pt>
                <c:pt idx="16">
                  <c:v>17</c:v>
                </c:pt>
                <c:pt idx="17">
                  <c:v>18</c:v>
                </c:pt>
                <c:pt idx="18">
                  <c:v>25</c:v>
                </c:pt>
                <c:pt idx="19">
                  <c:v>24</c:v>
                </c:pt>
                <c:pt idx="20">
                  <c:v>8</c:v>
                </c:pt>
                <c:pt idx="21">
                  <c:v>1</c:v>
                </c:pt>
                <c:pt idx="22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1CB-45FE-B173-F96014A65A61}"/>
            </c:ext>
          </c:extLst>
        </c:ser>
        <c:dLbls>
          <c:showVal val="1"/>
        </c:dLbls>
        <c:gapWidth val="182"/>
        <c:axId val="88887680"/>
        <c:axId val="88889216"/>
      </c:barChart>
      <c:catAx>
        <c:axId val="88887680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88889216"/>
        <c:crosses val="autoZero"/>
        <c:auto val="1"/>
        <c:lblAlgn val="ctr"/>
        <c:lblOffset val="100"/>
      </c:catAx>
      <c:valAx>
        <c:axId val="88889216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8887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0%</c:v>
                </c:pt>
                <c:pt idx="1">
                  <c:v>от 1% до 30%</c:v>
                </c:pt>
                <c:pt idx="2">
                  <c:v>от 31% до 50%</c:v>
                </c:pt>
                <c:pt idx="3">
                  <c:v>от 51% до 80%</c:v>
                </c:pt>
                <c:pt idx="4">
                  <c:v>от 81% до 100%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0</c:v>
                </c:pt>
                <c:pt idx="1">
                  <c:v>5</c:v>
                </c:pt>
                <c:pt idx="2">
                  <c:v>9</c:v>
                </c:pt>
                <c:pt idx="3">
                  <c:v>7</c:v>
                </c:pt>
                <c:pt idx="4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B96-4F01-BE8D-90AB82F400FC}"/>
            </c:ext>
          </c:extLst>
        </c:ser>
        <c:dLbls>
          <c:showVal val="1"/>
        </c:dLbls>
        <c:gapWidth val="100"/>
        <c:axId val="89212800"/>
        <c:axId val="89214336"/>
      </c:barChart>
      <c:catAx>
        <c:axId val="89212800"/>
        <c:scaling>
          <c:orientation val="minMax"/>
        </c:scaling>
        <c:axPos val="b"/>
        <c:numFmt formatCode="General" sourceLinked="1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89214336"/>
        <c:crosses val="autoZero"/>
        <c:auto val="1"/>
        <c:lblAlgn val="ctr"/>
        <c:lblOffset val="100"/>
      </c:catAx>
      <c:valAx>
        <c:axId val="8921433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89212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 sz="16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6"/>
            </a:solidFill>
            <a:ln w="19050">
              <a:solidFill>
                <a:schemeClr val="lt1"/>
              </a:solidFill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0%</c:v>
                </c:pt>
                <c:pt idx="1">
                  <c:v>от 1% до 30%</c:v>
                </c:pt>
                <c:pt idx="2">
                  <c:v>от 31% до 50%</c:v>
                </c:pt>
                <c:pt idx="3">
                  <c:v>от 51% до 80%</c:v>
                </c:pt>
                <c:pt idx="4">
                  <c:v>от 81% до 100%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0</c:v>
                </c:pt>
                <c:pt idx="1">
                  <c:v>7</c:v>
                </c:pt>
                <c:pt idx="2">
                  <c:v>8</c:v>
                </c:pt>
                <c:pt idx="3">
                  <c:v>6</c:v>
                </c:pt>
                <c:pt idx="4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601-4AF9-9525-F837F57D8E12}"/>
            </c:ext>
          </c:extLst>
        </c:ser>
        <c:dLbls>
          <c:showVal val="1"/>
        </c:dLbls>
        <c:gapWidth val="100"/>
        <c:axId val="89139840"/>
        <c:axId val="89153920"/>
      </c:barChart>
      <c:catAx>
        <c:axId val="89139840"/>
        <c:scaling>
          <c:orientation val="minMax"/>
        </c:scaling>
        <c:axPos val="b"/>
        <c:numFmt formatCode="General" sourceLinked="1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89153920"/>
        <c:crosses val="autoZero"/>
        <c:auto val="1"/>
        <c:lblAlgn val="ctr"/>
        <c:lblOffset val="100"/>
      </c:catAx>
      <c:valAx>
        <c:axId val="8915392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89139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 sz="16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329E30-722D-4B4B-8049-26651BCB78C9}" type="doc">
      <dgm:prSet loTypeId="urn:microsoft.com/office/officeart/2005/8/layout/vList3#1" loCatId="list" qsTypeId="urn:microsoft.com/office/officeart/2005/8/quickstyle/simple1" qsCatId="simple" csTypeId="urn:microsoft.com/office/officeart/2005/8/colors/colorful1#1" csCatId="colorful" phldr="1"/>
      <dgm:spPr/>
    </dgm:pt>
    <dgm:pt modelId="{2EB785BE-9586-4194-83C2-CE73FF7C57FE}">
      <dgm:prSet phldrT="[Текст]" custT="1"/>
      <dgm:spPr>
        <a:solidFill>
          <a:schemeClr val="accent4">
            <a:lumMod val="40000"/>
            <a:lumOff val="60000"/>
          </a:schemeClr>
        </a:solidFill>
        <a:ln>
          <a:solidFill>
            <a:schemeClr val="lt1">
              <a:hueOff val="0"/>
              <a:satOff val="0"/>
              <a:lumOff val="0"/>
              <a:alpha val="50000"/>
            </a:schemeClr>
          </a:solidFill>
        </a:ln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уменьшился средний % выполнения заданий </a:t>
          </a:r>
        </a:p>
        <a:p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ОО по </a:t>
          </a:r>
          <a:r>
            <a:rPr lang="ru-RU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Сургутскому</a:t>
          </a:r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району;</a:t>
          </a:r>
          <a:endParaRPr lang="ru-RU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E2E7E3-5B9B-4177-B939-EE3377CB5E8A}" type="parTrans" cxnId="{8A4449CD-8BA7-4392-8A5F-B694DF22BE72}">
      <dgm:prSet/>
      <dgm:spPr/>
      <dgm:t>
        <a:bodyPr/>
        <a:lstStyle/>
        <a:p>
          <a:endParaRPr lang="ru-RU"/>
        </a:p>
      </dgm:t>
    </dgm:pt>
    <dgm:pt modelId="{80670699-B688-4342-9FCE-1AE2EBF33F36}" type="sibTrans" cxnId="{8A4449CD-8BA7-4392-8A5F-B694DF22BE72}">
      <dgm:prSet/>
      <dgm:spPr/>
      <dgm:t>
        <a:bodyPr/>
        <a:lstStyle/>
        <a:p>
          <a:endParaRPr lang="ru-RU"/>
        </a:p>
      </dgm:t>
    </dgm:pt>
    <dgm:pt modelId="{70845A5E-7EAD-4078-94A2-A11C523D435A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увеличилось количество оценок за работу «2»</a:t>
          </a:r>
          <a:endParaRPr lang="ru-RU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91BB9CE-DCC0-41BA-9A2C-852BAD10D7EF}" type="parTrans" cxnId="{FD054A78-22BD-41CC-9511-7B6B14C2A267}">
      <dgm:prSet/>
      <dgm:spPr/>
      <dgm:t>
        <a:bodyPr/>
        <a:lstStyle/>
        <a:p>
          <a:endParaRPr lang="ru-RU"/>
        </a:p>
      </dgm:t>
    </dgm:pt>
    <dgm:pt modelId="{011CB63A-BA94-44C4-9B72-A0473C8A9145}" type="sibTrans" cxnId="{FD054A78-22BD-41CC-9511-7B6B14C2A267}">
      <dgm:prSet/>
      <dgm:spPr/>
      <dgm:t>
        <a:bodyPr/>
        <a:lstStyle/>
        <a:p>
          <a:endParaRPr lang="ru-RU"/>
        </a:p>
      </dgm:t>
    </dgm:pt>
    <dgm:pt modelId="{FC6BACC7-CFA5-4867-8710-68329EA942B5}">
      <dgm:prSet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</a:t>
          </a:r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увеличилось </a:t>
          </a:r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количество процедур, в которых принял участие Сургутский район;</a:t>
          </a:r>
          <a:endParaRPr lang="ru-RU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1007756-DB10-4CA7-AA2C-8FD56DF6DFB5}" type="parTrans" cxnId="{28527510-3CA0-4779-B8DC-604AEF8AC4EB}">
      <dgm:prSet/>
      <dgm:spPr/>
      <dgm:t>
        <a:bodyPr/>
        <a:lstStyle/>
        <a:p>
          <a:endParaRPr lang="ru-RU"/>
        </a:p>
      </dgm:t>
    </dgm:pt>
    <dgm:pt modelId="{078076F3-D9D3-452D-A1A5-7450FD83DA43}" type="sibTrans" cxnId="{28527510-3CA0-4779-B8DC-604AEF8AC4EB}">
      <dgm:prSet/>
      <dgm:spPr/>
      <dgm:t>
        <a:bodyPr/>
        <a:lstStyle/>
        <a:p>
          <a:endParaRPr lang="ru-RU"/>
        </a:p>
      </dgm:t>
    </dgm:pt>
    <dgm:pt modelId="{3D8CAB1F-8A42-445C-B7F1-FB7B27C55BBA}">
      <dgm:prSet custT="1"/>
      <dgm:spPr/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не изменилась средняя оценка по </a:t>
          </a:r>
          <a:r>
            <a:rPr lang="ru-RU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пятибальной</a:t>
          </a:r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шкале;</a:t>
          </a:r>
          <a:endParaRPr lang="ru-RU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DF0AEA1-ECDC-499C-B9EA-F46A3BE9D0A0}" type="parTrans" cxnId="{5248AF5B-3BF1-426C-8651-B1B05371ABE0}">
      <dgm:prSet/>
      <dgm:spPr/>
      <dgm:t>
        <a:bodyPr/>
        <a:lstStyle/>
        <a:p>
          <a:endParaRPr lang="ru-RU"/>
        </a:p>
      </dgm:t>
    </dgm:pt>
    <dgm:pt modelId="{A3C54AFE-DE34-4EF7-8D25-F3E8924615A5}" type="sibTrans" cxnId="{5248AF5B-3BF1-426C-8651-B1B05371ABE0}">
      <dgm:prSet/>
      <dgm:spPr/>
      <dgm:t>
        <a:bodyPr/>
        <a:lstStyle/>
        <a:p>
          <a:endParaRPr lang="ru-RU"/>
        </a:p>
      </dgm:t>
    </dgm:pt>
    <dgm:pt modelId="{B3E073CC-63EA-470B-B92E-DDB0E82FEF1D}">
      <dgm:prSet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уменьшилось количество оценок «5» за работу;</a:t>
          </a:r>
          <a:endParaRPr lang="ru-RU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D747FA6-C418-4702-81C6-BD6EE4D92CE1}" type="parTrans" cxnId="{54CC4BCE-B8FF-4485-B722-5BE4E08A06A6}">
      <dgm:prSet/>
      <dgm:spPr/>
      <dgm:t>
        <a:bodyPr/>
        <a:lstStyle/>
        <a:p>
          <a:endParaRPr lang="ru-RU"/>
        </a:p>
      </dgm:t>
    </dgm:pt>
    <dgm:pt modelId="{936561E9-CB2D-4F55-A81E-023F6AC1A01E}" type="sibTrans" cxnId="{54CC4BCE-B8FF-4485-B722-5BE4E08A06A6}">
      <dgm:prSet/>
      <dgm:spPr/>
      <dgm:t>
        <a:bodyPr/>
        <a:lstStyle/>
        <a:p>
          <a:endParaRPr lang="ru-RU"/>
        </a:p>
      </dgm:t>
    </dgm:pt>
    <dgm:pt modelId="{320DA71C-296F-40BB-867E-F7A4EBEA8BE3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уменьшилось количество оценок «4» за работу;</a:t>
          </a:r>
          <a:endParaRPr lang="ru-RU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627443-0E79-47BF-8182-19A713E94C64}" type="parTrans" cxnId="{BFDF95C0-0A92-4592-898A-8E6D12593332}">
      <dgm:prSet/>
      <dgm:spPr/>
      <dgm:t>
        <a:bodyPr/>
        <a:lstStyle/>
        <a:p>
          <a:endParaRPr lang="ru-RU"/>
        </a:p>
      </dgm:t>
    </dgm:pt>
    <dgm:pt modelId="{3339F650-23AC-4598-8B04-446B89A7FF52}" type="sibTrans" cxnId="{BFDF95C0-0A92-4592-898A-8E6D12593332}">
      <dgm:prSet/>
      <dgm:spPr/>
      <dgm:t>
        <a:bodyPr/>
        <a:lstStyle/>
        <a:p>
          <a:endParaRPr lang="ru-RU"/>
        </a:p>
      </dgm:t>
    </dgm:pt>
    <dgm:pt modelId="{8E65CBF2-520E-4B83-98AA-44E262CF6F68}">
      <dgm:prSet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увеличилось количество оценок «3» за работу;</a:t>
          </a:r>
          <a:endParaRPr lang="ru-RU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FAFA81-DE16-4C7D-AFC0-5187ACFEB0C3}" type="parTrans" cxnId="{9E87D166-335C-451A-8482-07560A156C74}">
      <dgm:prSet/>
      <dgm:spPr/>
      <dgm:t>
        <a:bodyPr/>
        <a:lstStyle/>
        <a:p>
          <a:endParaRPr lang="ru-RU"/>
        </a:p>
      </dgm:t>
    </dgm:pt>
    <dgm:pt modelId="{238E92F1-A23C-4E86-80DA-5DFC0A14DE27}" type="sibTrans" cxnId="{9E87D166-335C-451A-8482-07560A156C74}">
      <dgm:prSet/>
      <dgm:spPr/>
      <dgm:t>
        <a:bodyPr/>
        <a:lstStyle/>
        <a:p>
          <a:endParaRPr lang="ru-RU"/>
        </a:p>
      </dgm:t>
    </dgm:pt>
    <dgm:pt modelId="{0C8CB967-AA6B-4B5D-90C7-BA713D13963B}">
      <dgm:prSet custT="1"/>
      <dgm:spPr/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увеличилось количество человеко-участий </a:t>
          </a:r>
        </a:p>
        <a:p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ИКО;</a:t>
          </a:r>
          <a:endParaRPr lang="ru-RU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F89128-B83D-4E78-B172-6C05AA19BC46}" type="parTrans" cxnId="{79A17A4E-1228-4CF0-A609-B8711EBBFD61}">
      <dgm:prSet/>
      <dgm:spPr/>
      <dgm:t>
        <a:bodyPr/>
        <a:lstStyle/>
        <a:p>
          <a:endParaRPr lang="ru-RU"/>
        </a:p>
      </dgm:t>
    </dgm:pt>
    <dgm:pt modelId="{7F6547DF-4C4D-4F57-804D-7C3DD141D2EA}" type="sibTrans" cxnId="{79A17A4E-1228-4CF0-A609-B8711EBBFD61}">
      <dgm:prSet/>
      <dgm:spPr/>
      <dgm:t>
        <a:bodyPr/>
        <a:lstStyle/>
        <a:p>
          <a:endParaRPr lang="ru-RU"/>
        </a:p>
      </dgm:t>
    </dgm:pt>
    <dgm:pt modelId="{33A58D9A-23CB-4878-8D54-1FC753F332D5}" type="pres">
      <dgm:prSet presAssocID="{B0329E30-722D-4B4B-8049-26651BCB78C9}" presName="linearFlow" presStyleCnt="0">
        <dgm:presLayoutVars>
          <dgm:dir/>
          <dgm:resizeHandles val="exact"/>
        </dgm:presLayoutVars>
      </dgm:prSet>
      <dgm:spPr/>
    </dgm:pt>
    <dgm:pt modelId="{D84D8092-9808-47CE-BB04-CB9CD7E6FC87}" type="pres">
      <dgm:prSet presAssocID="{0C8CB967-AA6B-4B5D-90C7-BA713D13963B}" presName="composite" presStyleCnt="0"/>
      <dgm:spPr/>
    </dgm:pt>
    <dgm:pt modelId="{36FC30AF-9961-4383-959E-28191B8A82C0}" type="pres">
      <dgm:prSet presAssocID="{0C8CB967-AA6B-4B5D-90C7-BA713D13963B}" presName="imgShp" presStyleLbl="fgImgPlace1" presStyleIdx="0" presStyleCnt="8"/>
      <dgm:spPr/>
    </dgm:pt>
    <dgm:pt modelId="{0A9AA5F3-2DF5-4033-ACBD-55501D2A0A47}" type="pres">
      <dgm:prSet presAssocID="{0C8CB967-AA6B-4B5D-90C7-BA713D13963B}" presName="txShp" presStyleLbl="node1" presStyleIdx="0" presStyleCnt="8" custScaleX="128977" custScaleY="140943" custLinFactY="51927" custLinFactNeighborX="11980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876393-72C0-4D2D-8BD5-347D441DE7AD}" type="pres">
      <dgm:prSet presAssocID="{7F6547DF-4C4D-4F57-804D-7C3DD141D2EA}" presName="spacing" presStyleCnt="0"/>
      <dgm:spPr/>
    </dgm:pt>
    <dgm:pt modelId="{80EEBC72-7138-46BA-9128-5BEEF61A5FCD}" type="pres">
      <dgm:prSet presAssocID="{2EB785BE-9586-4194-83C2-CE73FF7C57FE}" presName="composite" presStyleCnt="0"/>
      <dgm:spPr/>
    </dgm:pt>
    <dgm:pt modelId="{47653AB9-CD48-4DFE-96AF-58C59131D7B8}" type="pres">
      <dgm:prSet presAssocID="{2EB785BE-9586-4194-83C2-CE73FF7C57FE}" presName="imgShp" presStyleLbl="fgImgPlace1" presStyleIdx="1" presStyleCnt="8" custLinFactNeighborX="-65686" custLinFactNeighborY="172"/>
      <dgm:spPr/>
    </dgm:pt>
    <dgm:pt modelId="{46062DC4-93F8-4966-9254-90817DDB29E0}" type="pres">
      <dgm:prSet presAssocID="{2EB785BE-9586-4194-83C2-CE73FF7C57FE}" presName="txShp" presStyleLbl="node1" presStyleIdx="1" presStyleCnt="8" custScaleX="133456" custScaleY="141206" custLinFactY="31354" custLinFactNeighborX="8385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18A078-7C22-4E78-837C-2982FD6FC206}" type="pres">
      <dgm:prSet presAssocID="{80670699-B688-4342-9FCE-1AE2EBF33F36}" presName="spacing" presStyleCnt="0"/>
      <dgm:spPr/>
    </dgm:pt>
    <dgm:pt modelId="{581EC863-3982-4AAF-ABE5-4C441D254856}" type="pres">
      <dgm:prSet presAssocID="{FC6BACC7-CFA5-4867-8710-68329EA942B5}" presName="composite" presStyleCnt="0"/>
      <dgm:spPr/>
    </dgm:pt>
    <dgm:pt modelId="{9464E07B-25F7-4A50-AFBE-FE8A4B903299}" type="pres">
      <dgm:prSet presAssocID="{FC6BACC7-CFA5-4867-8710-68329EA942B5}" presName="imgShp" presStyleLbl="fgImgPlace1" presStyleIdx="2" presStyleCnt="8"/>
      <dgm:spPr/>
    </dgm:pt>
    <dgm:pt modelId="{90049260-EA89-4D35-B65B-9EC2496532CD}" type="pres">
      <dgm:prSet presAssocID="{FC6BACC7-CFA5-4867-8710-68329EA942B5}" presName="txShp" presStyleLbl="node1" presStyleIdx="2" presStyleCnt="8" custScaleX="136136" custScaleY="130246" custLinFactY="-138451" custLinFactNeighborX="6699" custLinFactNeighborY="-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4226B1-9285-4604-A36C-DCB72A6286A7}" type="pres">
      <dgm:prSet presAssocID="{078076F3-D9D3-452D-A1A5-7450FD83DA43}" presName="spacing" presStyleCnt="0"/>
      <dgm:spPr/>
    </dgm:pt>
    <dgm:pt modelId="{4D9FB6DF-17A8-433C-9E02-36D760B87DF8}" type="pres">
      <dgm:prSet presAssocID="{3D8CAB1F-8A42-445C-B7F1-FB7B27C55BBA}" presName="composite" presStyleCnt="0"/>
      <dgm:spPr/>
    </dgm:pt>
    <dgm:pt modelId="{1F8C538B-A46C-41D7-9B1C-6216B1D9D72E}" type="pres">
      <dgm:prSet presAssocID="{3D8CAB1F-8A42-445C-B7F1-FB7B27C55BBA}" presName="imgShp" presStyleLbl="fgImgPlace1" presStyleIdx="3" presStyleCnt="8"/>
      <dgm:spPr/>
    </dgm:pt>
    <dgm:pt modelId="{5243EED1-1055-4B3A-979A-E531A7F91338}" type="pres">
      <dgm:prSet presAssocID="{3D8CAB1F-8A42-445C-B7F1-FB7B27C55BBA}" presName="txShp" presStyleLbl="node1" presStyleIdx="3" presStyleCnt="8" custScaleX="125116" custLinFactNeighborX="12630" custLinFactNeighborY="-35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C4B989-473E-4C3F-BCF9-67E57009C704}" type="pres">
      <dgm:prSet presAssocID="{A3C54AFE-DE34-4EF7-8D25-F3E8924615A5}" presName="spacing" presStyleCnt="0"/>
      <dgm:spPr/>
    </dgm:pt>
    <dgm:pt modelId="{19F80BC7-1904-4A3A-B391-29B12C31544E}" type="pres">
      <dgm:prSet presAssocID="{B3E073CC-63EA-470B-B92E-DDB0E82FEF1D}" presName="composite" presStyleCnt="0"/>
      <dgm:spPr/>
    </dgm:pt>
    <dgm:pt modelId="{4EFD30A8-BB2B-440F-88CF-493B804A047D}" type="pres">
      <dgm:prSet presAssocID="{B3E073CC-63EA-470B-B92E-DDB0E82FEF1D}" presName="imgShp" presStyleLbl="fgImgPlace1" presStyleIdx="4" presStyleCnt="8"/>
      <dgm:spPr/>
    </dgm:pt>
    <dgm:pt modelId="{982A6849-184F-4477-86AC-B96A82A300A7}" type="pres">
      <dgm:prSet presAssocID="{B3E073CC-63EA-470B-B92E-DDB0E82FEF1D}" presName="txShp" presStyleLbl="node1" presStyleIdx="4" presStyleCnt="8" custScaleX="124739" custLinFactNeighborX="14569" custLinFactNeighborY="36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13DBF1-EF4F-4224-8F8D-95E32A81DC44}" type="pres">
      <dgm:prSet presAssocID="{936561E9-CB2D-4F55-A81E-023F6AC1A01E}" presName="spacing" presStyleCnt="0"/>
      <dgm:spPr/>
    </dgm:pt>
    <dgm:pt modelId="{546F1B71-E57B-47DB-907B-66874771DDED}" type="pres">
      <dgm:prSet presAssocID="{320DA71C-296F-40BB-867E-F7A4EBEA8BE3}" presName="composite" presStyleCnt="0"/>
      <dgm:spPr/>
    </dgm:pt>
    <dgm:pt modelId="{6D2C36B0-9A3B-4292-A037-4C67F7CEA6FC}" type="pres">
      <dgm:prSet presAssocID="{320DA71C-296F-40BB-867E-F7A4EBEA8BE3}" presName="imgShp" presStyleLbl="fgImgPlace1" presStyleIdx="5" presStyleCnt="8"/>
      <dgm:spPr/>
    </dgm:pt>
    <dgm:pt modelId="{2CD3EF39-9F3B-4C3A-8D59-737733F895F0}" type="pres">
      <dgm:prSet presAssocID="{320DA71C-296F-40BB-867E-F7A4EBEA8BE3}" presName="txShp" presStyleLbl="node1" presStyleIdx="5" presStyleCnt="8" custScaleX="123524" custLinFactNeighborX="13426" custLinFactNeighborY="37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F5C53C-1D59-456A-9365-075E21B53DCA}" type="pres">
      <dgm:prSet presAssocID="{3339F650-23AC-4598-8B04-446B89A7FF52}" presName="spacing" presStyleCnt="0"/>
      <dgm:spPr/>
    </dgm:pt>
    <dgm:pt modelId="{2C931C50-5B0C-471D-A669-17795F64FB72}" type="pres">
      <dgm:prSet presAssocID="{8E65CBF2-520E-4B83-98AA-44E262CF6F68}" presName="composite" presStyleCnt="0"/>
      <dgm:spPr/>
    </dgm:pt>
    <dgm:pt modelId="{5C011796-7E62-4D7A-81A7-04A9EE5CF442}" type="pres">
      <dgm:prSet presAssocID="{8E65CBF2-520E-4B83-98AA-44E262CF6F68}" presName="imgShp" presStyleLbl="fgImgPlace1" presStyleIdx="6" presStyleCnt="8"/>
      <dgm:spPr/>
    </dgm:pt>
    <dgm:pt modelId="{B26A54B2-0CF7-4919-9ADF-953E22EFA9EC}" type="pres">
      <dgm:prSet presAssocID="{8E65CBF2-520E-4B83-98AA-44E262CF6F68}" presName="txShp" presStyleLbl="node1" presStyleIdx="6" presStyleCnt="8" custScaleX="124868" custLinFactNeighborX="12505" custLinFactNeighborY="54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5C3694-2BE0-4B72-B2C4-C92CCF1A3AE2}" type="pres">
      <dgm:prSet presAssocID="{238E92F1-A23C-4E86-80DA-5DFC0A14DE27}" presName="spacing" presStyleCnt="0"/>
      <dgm:spPr/>
    </dgm:pt>
    <dgm:pt modelId="{6DACD523-CD76-4DC7-855B-852ABCCA014D}" type="pres">
      <dgm:prSet presAssocID="{70845A5E-7EAD-4078-94A2-A11C523D435A}" presName="composite" presStyleCnt="0"/>
      <dgm:spPr/>
    </dgm:pt>
    <dgm:pt modelId="{BFDE6674-7C5A-48B0-8C12-529CE18D52C3}" type="pres">
      <dgm:prSet presAssocID="{70845A5E-7EAD-4078-94A2-A11C523D435A}" presName="imgShp" presStyleLbl="fgImgPlace1" presStyleIdx="7" presStyleCnt="8" custLinFactNeighborX="-59355" custLinFactNeighborY="5350"/>
      <dgm:spPr/>
    </dgm:pt>
    <dgm:pt modelId="{728CEDAF-D28C-4877-9B5A-42C1F3A33111}" type="pres">
      <dgm:prSet presAssocID="{70845A5E-7EAD-4078-94A2-A11C523D435A}" presName="txShp" presStyleLbl="node1" presStyleIdx="7" presStyleCnt="8" custScaleX="134600" custLinFactY="17158" custLinFactNeighborX="1006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A4449CD-8BA7-4392-8A5F-B694DF22BE72}" srcId="{B0329E30-722D-4B4B-8049-26651BCB78C9}" destId="{2EB785BE-9586-4194-83C2-CE73FF7C57FE}" srcOrd="1" destOrd="0" parTransId="{D4E2E7E3-5B9B-4177-B939-EE3377CB5E8A}" sibTransId="{80670699-B688-4342-9FCE-1AE2EBF33F36}"/>
    <dgm:cxn modelId="{FD054A78-22BD-41CC-9511-7B6B14C2A267}" srcId="{B0329E30-722D-4B4B-8049-26651BCB78C9}" destId="{70845A5E-7EAD-4078-94A2-A11C523D435A}" srcOrd="7" destOrd="0" parTransId="{091BB9CE-DCC0-41BA-9A2C-852BAD10D7EF}" sibTransId="{011CB63A-BA94-44C4-9B72-A0473C8A9145}"/>
    <dgm:cxn modelId="{11846489-008C-4FA9-9BBC-9656516B037E}" type="presOf" srcId="{8E65CBF2-520E-4B83-98AA-44E262CF6F68}" destId="{B26A54B2-0CF7-4919-9ADF-953E22EFA9EC}" srcOrd="0" destOrd="0" presId="urn:microsoft.com/office/officeart/2005/8/layout/vList3#1"/>
    <dgm:cxn modelId="{78446709-682D-40E3-BCAB-2D9FC928A2EA}" type="presOf" srcId="{FC6BACC7-CFA5-4867-8710-68329EA942B5}" destId="{90049260-EA89-4D35-B65B-9EC2496532CD}" srcOrd="0" destOrd="0" presId="urn:microsoft.com/office/officeart/2005/8/layout/vList3#1"/>
    <dgm:cxn modelId="{6A8A7633-33FF-47EC-BF2B-1C95F4DE6A94}" type="presOf" srcId="{2EB785BE-9586-4194-83C2-CE73FF7C57FE}" destId="{46062DC4-93F8-4966-9254-90817DDB29E0}" srcOrd="0" destOrd="0" presId="urn:microsoft.com/office/officeart/2005/8/layout/vList3#1"/>
    <dgm:cxn modelId="{ED767EF1-C6D5-4561-B215-3C1B36313884}" type="presOf" srcId="{70845A5E-7EAD-4078-94A2-A11C523D435A}" destId="{728CEDAF-D28C-4877-9B5A-42C1F3A33111}" srcOrd="0" destOrd="0" presId="urn:microsoft.com/office/officeart/2005/8/layout/vList3#1"/>
    <dgm:cxn modelId="{9E87D166-335C-451A-8482-07560A156C74}" srcId="{B0329E30-722D-4B4B-8049-26651BCB78C9}" destId="{8E65CBF2-520E-4B83-98AA-44E262CF6F68}" srcOrd="6" destOrd="0" parTransId="{6AFAFA81-DE16-4C7D-AFC0-5187ACFEB0C3}" sibTransId="{238E92F1-A23C-4E86-80DA-5DFC0A14DE27}"/>
    <dgm:cxn modelId="{28527510-3CA0-4779-B8DC-604AEF8AC4EB}" srcId="{B0329E30-722D-4B4B-8049-26651BCB78C9}" destId="{FC6BACC7-CFA5-4867-8710-68329EA942B5}" srcOrd="2" destOrd="0" parTransId="{E1007756-DB10-4CA7-AA2C-8FD56DF6DFB5}" sibTransId="{078076F3-D9D3-452D-A1A5-7450FD83DA43}"/>
    <dgm:cxn modelId="{5248AF5B-3BF1-426C-8651-B1B05371ABE0}" srcId="{B0329E30-722D-4B4B-8049-26651BCB78C9}" destId="{3D8CAB1F-8A42-445C-B7F1-FB7B27C55BBA}" srcOrd="3" destOrd="0" parTransId="{1DF0AEA1-ECDC-499C-B9EA-F46A3BE9D0A0}" sibTransId="{A3C54AFE-DE34-4EF7-8D25-F3E8924615A5}"/>
    <dgm:cxn modelId="{724AD843-AA7F-4AB9-8236-EE92F4DC324E}" type="presOf" srcId="{320DA71C-296F-40BB-867E-F7A4EBEA8BE3}" destId="{2CD3EF39-9F3B-4C3A-8D59-737733F895F0}" srcOrd="0" destOrd="0" presId="urn:microsoft.com/office/officeart/2005/8/layout/vList3#1"/>
    <dgm:cxn modelId="{0A3A5F54-1A0C-49DD-9AB1-F643759D2A8C}" type="presOf" srcId="{B3E073CC-63EA-470B-B92E-DDB0E82FEF1D}" destId="{982A6849-184F-4477-86AC-B96A82A300A7}" srcOrd="0" destOrd="0" presId="urn:microsoft.com/office/officeart/2005/8/layout/vList3#1"/>
    <dgm:cxn modelId="{54CC4BCE-B8FF-4485-B722-5BE4E08A06A6}" srcId="{B0329E30-722D-4B4B-8049-26651BCB78C9}" destId="{B3E073CC-63EA-470B-B92E-DDB0E82FEF1D}" srcOrd="4" destOrd="0" parTransId="{DD747FA6-C418-4702-81C6-BD6EE4D92CE1}" sibTransId="{936561E9-CB2D-4F55-A81E-023F6AC1A01E}"/>
    <dgm:cxn modelId="{E709D946-C38C-499A-8B71-B7A8BCBDBF0E}" type="presOf" srcId="{3D8CAB1F-8A42-445C-B7F1-FB7B27C55BBA}" destId="{5243EED1-1055-4B3A-979A-E531A7F91338}" srcOrd="0" destOrd="0" presId="urn:microsoft.com/office/officeart/2005/8/layout/vList3#1"/>
    <dgm:cxn modelId="{8E2A2CEA-8BE9-4240-9796-6F809EA1BD45}" type="presOf" srcId="{B0329E30-722D-4B4B-8049-26651BCB78C9}" destId="{33A58D9A-23CB-4878-8D54-1FC753F332D5}" srcOrd="0" destOrd="0" presId="urn:microsoft.com/office/officeart/2005/8/layout/vList3#1"/>
    <dgm:cxn modelId="{BFDF95C0-0A92-4592-898A-8E6D12593332}" srcId="{B0329E30-722D-4B4B-8049-26651BCB78C9}" destId="{320DA71C-296F-40BB-867E-F7A4EBEA8BE3}" srcOrd="5" destOrd="0" parTransId="{9B627443-0E79-47BF-8182-19A713E94C64}" sibTransId="{3339F650-23AC-4598-8B04-446B89A7FF52}"/>
    <dgm:cxn modelId="{79A17A4E-1228-4CF0-A609-B8711EBBFD61}" srcId="{B0329E30-722D-4B4B-8049-26651BCB78C9}" destId="{0C8CB967-AA6B-4B5D-90C7-BA713D13963B}" srcOrd="0" destOrd="0" parTransId="{B9F89128-B83D-4E78-B172-6C05AA19BC46}" sibTransId="{7F6547DF-4C4D-4F57-804D-7C3DD141D2EA}"/>
    <dgm:cxn modelId="{03011887-B132-4C12-8B83-500F89755033}" type="presOf" srcId="{0C8CB967-AA6B-4B5D-90C7-BA713D13963B}" destId="{0A9AA5F3-2DF5-4033-ACBD-55501D2A0A47}" srcOrd="0" destOrd="0" presId="urn:microsoft.com/office/officeart/2005/8/layout/vList3#1"/>
    <dgm:cxn modelId="{AC5D3F09-7FBC-45F6-9647-17289EA3842C}" type="presParOf" srcId="{33A58D9A-23CB-4878-8D54-1FC753F332D5}" destId="{D84D8092-9808-47CE-BB04-CB9CD7E6FC87}" srcOrd="0" destOrd="0" presId="urn:microsoft.com/office/officeart/2005/8/layout/vList3#1"/>
    <dgm:cxn modelId="{8145EBBC-1C06-492B-850D-6CAAB7F5D870}" type="presParOf" srcId="{D84D8092-9808-47CE-BB04-CB9CD7E6FC87}" destId="{36FC30AF-9961-4383-959E-28191B8A82C0}" srcOrd="0" destOrd="0" presId="urn:microsoft.com/office/officeart/2005/8/layout/vList3#1"/>
    <dgm:cxn modelId="{FF2F5C1B-87C0-4777-86A1-C92417C783D1}" type="presParOf" srcId="{D84D8092-9808-47CE-BB04-CB9CD7E6FC87}" destId="{0A9AA5F3-2DF5-4033-ACBD-55501D2A0A47}" srcOrd="1" destOrd="0" presId="urn:microsoft.com/office/officeart/2005/8/layout/vList3#1"/>
    <dgm:cxn modelId="{730DBC4B-A267-4B91-A611-17CE0EE1EAFA}" type="presParOf" srcId="{33A58D9A-23CB-4878-8D54-1FC753F332D5}" destId="{EA876393-72C0-4D2D-8BD5-347D441DE7AD}" srcOrd="1" destOrd="0" presId="urn:microsoft.com/office/officeart/2005/8/layout/vList3#1"/>
    <dgm:cxn modelId="{14F9EF22-34C5-4555-A9F7-A1E515FBFD4F}" type="presParOf" srcId="{33A58D9A-23CB-4878-8D54-1FC753F332D5}" destId="{80EEBC72-7138-46BA-9128-5BEEF61A5FCD}" srcOrd="2" destOrd="0" presId="urn:microsoft.com/office/officeart/2005/8/layout/vList3#1"/>
    <dgm:cxn modelId="{DFB394A8-6523-44C3-9AF4-8751B12F3718}" type="presParOf" srcId="{80EEBC72-7138-46BA-9128-5BEEF61A5FCD}" destId="{47653AB9-CD48-4DFE-96AF-58C59131D7B8}" srcOrd="0" destOrd="0" presId="urn:microsoft.com/office/officeart/2005/8/layout/vList3#1"/>
    <dgm:cxn modelId="{1D6D8CD9-173F-47F9-88D5-027F2DE538E3}" type="presParOf" srcId="{80EEBC72-7138-46BA-9128-5BEEF61A5FCD}" destId="{46062DC4-93F8-4966-9254-90817DDB29E0}" srcOrd="1" destOrd="0" presId="urn:microsoft.com/office/officeart/2005/8/layout/vList3#1"/>
    <dgm:cxn modelId="{60A33978-442F-47B3-91B8-4EABAC56C576}" type="presParOf" srcId="{33A58D9A-23CB-4878-8D54-1FC753F332D5}" destId="{6F18A078-7C22-4E78-837C-2982FD6FC206}" srcOrd="3" destOrd="0" presId="urn:microsoft.com/office/officeart/2005/8/layout/vList3#1"/>
    <dgm:cxn modelId="{7E129691-086E-4CF8-9F8D-60EA5B523665}" type="presParOf" srcId="{33A58D9A-23CB-4878-8D54-1FC753F332D5}" destId="{581EC863-3982-4AAF-ABE5-4C441D254856}" srcOrd="4" destOrd="0" presId="urn:microsoft.com/office/officeart/2005/8/layout/vList3#1"/>
    <dgm:cxn modelId="{9D59D06B-0BF1-4D93-AF88-C65DD687CBD7}" type="presParOf" srcId="{581EC863-3982-4AAF-ABE5-4C441D254856}" destId="{9464E07B-25F7-4A50-AFBE-FE8A4B903299}" srcOrd="0" destOrd="0" presId="urn:microsoft.com/office/officeart/2005/8/layout/vList3#1"/>
    <dgm:cxn modelId="{6A8F2AB6-5ECB-4D2A-98E2-2860708D717C}" type="presParOf" srcId="{581EC863-3982-4AAF-ABE5-4C441D254856}" destId="{90049260-EA89-4D35-B65B-9EC2496532CD}" srcOrd="1" destOrd="0" presId="urn:microsoft.com/office/officeart/2005/8/layout/vList3#1"/>
    <dgm:cxn modelId="{5F668CB7-206D-40C9-9A18-6BA0AA251841}" type="presParOf" srcId="{33A58D9A-23CB-4878-8D54-1FC753F332D5}" destId="{6A4226B1-9285-4604-A36C-DCB72A6286A7}" srcOrd="5" destOrd="0" presId="urn:microsoft.com/office/officeart/2005/8/layout/vList3#1"/>
    <dgm:cxn modelId="{84B16337-84A4-4C85-BF75-C20B919A314D}" type="presParOf" srcId="{33A58D9A-23CB-4878-8D54-1FC753F332D5}" destId="{4D9FB6DF-17A8-433C-9E02-36D760B87DF8}" srcOrd="6" destOrd="0" presId="urn:microsoft.com/office/officeart/2005/8/layout/vList3#1"/>
    <dgm:cxn modelId="{01D899CF-F800-4AFE-83AA-8EE9F19B1D9F}" type="presParOf" srcId="{4D9FB6DF-17A8-433C-9E02-36D760B87DF8}" destId="{1F8C538B-A46C-41D7-9B1C-6216B1D9D72E}" srcOrd="0" destOrd="0" presId="urn:microsoft.com/office/officeart/2005/8/layout/vList3#1"/>
    <dgm:cxn modelId="{AFCF44B1-22C7-49FF-85CA-3FD4C3B011FD}" type="presParOf" srcId="{4D9FB6DF-17A8-433C-9E02-36D760B87DF8}" destId="{5243EED1-1055-4B3A-979A-E531A7F91338}" srcOrd="1" destOrd="0" presId="urn:microsoft.com/office/officeart/2005/8/layout/vList3#1"/>
    <dgm:cxn modelId="{6B90998C-62A3-44F0-A612-CC6DA17CFBAE}" type="presParOf" srcId="{33A58D9A-23CB-4878-8D54-1FC753F332D5}" destId="{91C4B989-473E-4C3F-BCF9-67E57009C704}" srcOrd="7" destOrd="0" presId="urn:microsoft.com/office/officeart/2005/8/layout/vList3#1"/>
    <dgm:cxn modelId="{3C951F3B-E4AF-429D-82C9-B90FD125E8AA}" type="presParOf" srcId="{33A58D9A-23CB-4878-8D54-1FC753F332D5}" destId="{19F80BC7-1904-4A3A-B391-29B12C31544E}" srcOrd="8" destOrd="0" presId="urn:microsoft.com/office/officeart/2005/8/layout/vList3#1"/>
    <dgm:cxn modelId="{7D761FC5-F7EC-4EBB-8869-0CE34DFC6731}" type="presParOf" srcId="{19F80BC7-1904-4A3A-B391-29B12C31544E}" destId="{4EFD30A8-BB2B-440F-88CF-493B804A047D}" srcOrd="0" destOrd="0" presId="urn:microsoft.com/office/officeart/2005/8/layout/vList3#1"/>
    <dgm:cxn modelId="{211953FF-E0F3-4FCE-9CF9-978F02EA0E88}" type="presParOf" srcId="{19F80BC7-1904-4A3A-B391-29B12C31544E}" destId="{982A6849-184F-4477-86AC-B96A82A300A7}" srcOrd="1" destOrd="0" presId="urn:microsoft.com/office/officeart/2005/8/layout/vList3#1"/>
    <dgm:cxn modelId="{D41E7D47-365B-402C-833E-2CEEFD364446}" type="presParOf" srcId="{33A58D9A-23CB-4878-8D54-1FC753F332D5}" destId="{A113DBF1-EF4F-4224-8F8D-95E32A81DC44}" srcOrd="9" destOrd="0" presId="urn:microsoft.com/office/officeart/2005/8/layout/vList3#1"/>
    <dgm:cxn modelId="{4036B9A2-DBBE-4C80-A275-C8B3E8C27D6C}" type="presParOf" srcId="{33A58D9A-23CB-4878-8D54-1FC753F332D5}" destId="{546F1B71-E57B-47DB-907B-66874771DDED}" srcOrd="10" destOrd="0" presId="urn:microsoft.com/office/officeart/2005/8/layout/vList3#1"/>
    <dgm:cxn modelId="{B3DDBCD7-94CB-47A3-A7AD-D73288A1DD1C}" type="presParOf" srcId="{546F1B71-E57B-47DB-907B-66874771DDED}" destId="{6D2C36B0-9A3B-4292-A037-4C67F7CEA6FC}" srcOrd="0" destOrd="0" presId="urn:microsoft.com/office/officeart/2005/8/layout/vList3#1"/>
    <dgm:cxn modelId="{5DC94A02-08A2-4688-A5D5-883D623A5882}" type="presParOf" srcId="{546F1B71-E57B-47DB-907B-66874771DDED}" destId="{2CD3EF39-9F3B-4C3A-8D59-737733F895F0}" srcOrd="1" destOrd="0" presId="urn:microsoft.com/office/officeart/2005/8/layout/vList3#1"/>
    <dgm:cxn modelId="{A338491F-ADCC-44F6-9D7E-25EA35220956}" type="presParOf" srcId="{33A58D9A-23CB-4878-8D54-1FC753F332D5}" destId="{41F5C53C-1D59-456A-9365-075E21B53DCA}" srcOrd="11" destOrd="0" presId="urn:microsoft.com/office/officeart/2005/8/layout/vList3#1"/>
    <dgm:cxn modelId="{33AD2A11-0DC8-4CD6-8205-CBBE469454D9}" type="presParOf" srcId="{33A58D9A-23CB-4878-8D54-1FC753F332D5}" destId="{2C931C50-5B0C-471D-A669-17795F64FB72}" srcOrd="12" destOrd="0" presId="urn:microsoft.com/office/officeart/2005/8/layout/vList3#1"/>
    <dgm:cxn modelId="{555C5F25-FCF4-4B22-AB0C-8D7091736909}" type="presParOf" srcId="{2C931C50-5B0C-471D-A669-17795F64FB72}" destId="{5C011796-7E62-4D7A-81A7-04A9EE5CF442}" srcOrd="0" destOrd="0" presId="urn:microsoft.com/office/officeart/2005/8/layout/vList3#1"/>
    <dgm:cxn modelId="{C263B611-9457-4D6F-AE74-E5565F508B65}" type="presParOf" srcId="{2C931C50-5B0C-471D-A669-17795F64FB72}" destId="{B26A54B2-0CF7-4919-9ADF-953E22EFA9EC}" srcOrd="1" destOrd="0" presId="urn:microsoft.com/office/officeart/2005/8/layout/vList3#1"/>
    <dgm:cxn modelId="{90B3F62B-B689-44B8-AABA-DAD338074110}" type="presParOf" srcId="{33A58D9A-23CB-4878-8D54-1FC753F332D5}" destId="{6F5C3694-2BE0-4B72-B2C4-C92CCF1A3AE2}" srcOrd="13" destOrd="0" presId="urn:microsoft.com/office/officeart/2005/8/layout/vList3#1"/>
    <dgm:cxn modelId="{FDB344B5-F283-431B-A0B1-4C0C16C6DDA1}" type="presParOf" srcId="{33A58D9A-23CB-4878-8D54-1FC753F332D5}" destId="{6DACD523-CD76-4DC7-855B-852ABCCA014D}" srcOrd="14" destOrd="0" presId="urn:microsoft.com/office/officeart/2005/8/layout/vList3#1"/>
    <dgm:cxn modelId="{619756EA-BBC2-4335-8011-F0D2248A8A13}" type="presParOf" srcId="{6DACD523-CD76-4DC7-855B-852ABCCA014D}" destId="{BFDE6674-7C5A-48B0-8C12-529CE18D52C3}" srcOrd="0" destOrd="0" presId="urn:microsoft.com/office/officeart/2005/8/layout/vList3#1"/>
    <dgm:cxn modelId="{4E81BB9C-B62C-486A-969D-1F2BD26F820A}" type="presParOf" srcId="{6DACD523-CD76-4DC7-855B-852ABCCA014D}" destId="{728CEDAF-D28C-4877-9B5A-42C1F3A33111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0329E30-722D-4B4B-8049-26651BCB78C9}" type="doc">
      <dgm:prSet loTypeId="urn:microsoft.com/office/officeart/2005/8/layout/vList3#2" loCatId="list" qsTypeId="urn:microsoft.com/office/officeart/2005/8/quickstyle/simple1" qsCatId="simple" csTypeId="urn:microsoft.com/office/officeart/2005/8/colors/colorful1#2" csCatId="colorful" phldr="1"/>
      <dgm:spPr/>
    </dgm:pt>
    <dgm:pt modelId="{2EB785BE-9586-4194-83C2-CE73FF7C57FE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имеющие стабильно низкие результаты;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E2E7E3-5B9B-4177-B939-EE3377CB5E8A}" type="parTrans" cxnId="{8A4449CD-8BA7-4392-8A5F-B694DF22BE72}">
      <dgm:prSet/>
      <dgm:spPr/>
      <dgm:t>
        <a:bodyPr/>
        <a:lstStyle/>
        <a:p>
          <a:endParaRPr lang="ru-RU"/>
        </a:p>
      </dgm:t>
    </dgm:pt>
    <dgm:pt modelId="{80670699-B688-4342-9FCE-1AE2EBF33F36}" type="sibTrans" cxnId="{8A4449CD-8BA7-4392-8A5F-B694DF22BE72}">
      <dgm:prSet/>
      <dgm:spPr/>
      <dgm:t>
        <a:bodyPr/>
        <a:lstStyle/>
        <a:p>
          <a:endParaRPr lang="ru-RU"/>
        </a:p>
      </dgm:t>
    </dgm:pt>
    <dgm:pt modelId="{70845A5E-7EAD-4078-94A2-A11C523D435A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работающие в сложных социальных условиях;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91BB9CE-DCC0-41BA-9A2C-852BAD10D7EF}" type="parTrans" cxnId="{FD054A78-22BD-41CC-9511-7B6B14C2A267}">
      <dgm:prSet/>
      <dgm:spPr/>
      <dgm:t>
        <a:bodyPr/>
        <a:lstStyle/>
        <a:p>
          <a:endParaRPr lang="ru-RU"/>
        </a:p>
      </dgm:t>
    </dgm:pt>
    <dgm:pt modelId="{011CB63A-BA94-44C4-9B72-A0473C8A9145}" type="sibTrans" cxnId="{FD054A78-22BD-41CC-9511-7B6B14C2A267}">
      <dgm:prSet/>
      <dgm:spPr/>
      <dgm:t>
        <a:bodyPr/>
        <a:lstStyle/>
        <a:p>
          <a:endParaRPr lang="ru-RU"/>
        </a:p>
      </dgm:t>
    </dgm:pt>
    <dgm:pt modelId="{BC510831-D744-4FFE-96D8-FAB28292AB3C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имеющие признаки необъективности результатов по ВПР в 2019 году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7BD371D-4401-4F44-800A-CBCDC3840D6D}" type="parTrans" cxnId="{76B96B1F-D92D-4F20-9065-EBF51756805A}">
      <dgm:prSet/>
      <dgm:spPr/>
      <dgm:t>
        <a:bodyPr/>
        <a:lstStyle/>
        <a:p>
          <a:endParaRPr lang="ru-RU"/>
        </a:p>
      </dgm:t>
    </dgm:pt>
    <dgm:pt modelId="{F5349E82-5742-4B4E-9CA6-A6C105B2D97E}" type="sibTrans" cxnId="{76B96B1F-D92D-4F20-9065-EBF51756805A}">
      <dgm:prSet/>
      <dgm:spPr/>
      <dgm:t>
        <a:bodyPr/>
        <a:lstStyle/>
        <a:p>
          <a:endParaRPr lang="ru-RU"/>
        </a:p>
      </dgm:t>
    </dgm:pt>
    <dgm:pt modelId="{33A58D9A-23CB-4878-8D54-1FC753F332D5}" type="pres">
      <dgm:prSet presAssocID="{B0329E30-722D-4B4B-8049-26651BCB78C9}" presName="linearFlow" presStyleCnt="0">
        <dgm:presLayoutVars>
          <dgm:dir/>
          <dgm:resizeHandles val="exact"/>
        </dgm:presLayoutVars>
      </dgm:prSet>
      <dgm:spPr/>
    </dgm:pt>
    <dgm:pt modelId="{80EEBC72-7138-46BA-9128-5BEEF61A5FCD}" type="pres">
      <dgm:prSet presAssocID="{2EB785BE-9586-4194-83C2-CE73FF7C57FE}" presName="composite" presStyleCnt="0"/>
      <dgm:spPr/>
    </dgm:pt>
    <dgm:pt modelId="{47653AB9-CD48-4DFE-96AF-58C59131D7B8}" type="pres">
      <dgm:prSet presAssocID="{2EB785BE-9586-4194-83C2-CE73FF7C57FE}" presName="imgShp" presStyleLbl="fgImgPlace1" presStyleIdx="0" presStyleCnt="3" custLinFactNeighborX="2317"/>
      <dgm:spPr/>
    </dgm:pt>
    <dgm:pt modelId="{46062DC4-93F8-4966-9254-90817DDB29E0}" type="pres">
      <dgm:prSet presAssocID="{2EB785BE-9586-4194-83C2-CE73FF7C57FE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18A078-7C22-4E78-837C-2982FD6FC206}" type="pres">
      <dgm:prSet presAssocID="{80670699-B688-4342-9FCE-1AE2EBF33F36}" presName="spacing" presStyleCnt="0"/>
      <dgm:spPr/>
    </dgm:pt>
    <dgm:pt modelId="{6DACD523-CD76-4DC7-855B-852ABCCA014D}" type="pres">
      <dgm:prSet presAssocID="{70845A5E-7EAD-4078-94A2-A11C523D435A}" presName="composite" presStyleCnt="0"/>
      <dgm:spPr/>
    </dgm:pt>
    <dgm:pt modelId="{BFDE6674-7C5A-48B0-8C12-529CE18D52C3}" type="pres">
      <dgm:prSet presAssocID="{70845A5E-7EAD-4078-94A2-A11C523D435A}" presName="imgShp" presStyleLbl="fgImgPlace1" presStyleIdx="1" presStyleCnt="3"/>
      <dgm:spPr/>
    </dgm:pt>
    <dgm:pt modelId="{728CEDAF-D28C-4877-9B5A-42C1F3A33111}" type="pres">
      <dgm:prSet presAssocID="{70845A5E-7EAD-4078-94A2-A11C523D435A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DCD338-DC1C-40EA-B99F-127569794AA7}" type="pres">
      <dgm:prSet presAssocID="{011CB63A-BA94-44C4-9B72-A0473C8A9145}" presName="spacing" presStyleCnt="0"/>
      <dgm:spPr/>
    </dgm:pt>
    <dgm:pt modelId="{B27BD477-10E8-4A71-963B-5201E51D6638}" type="pres">
      <dgm:prSet presAssocID="{BC510831-D744-4FFE-96D8-FAB28292AB3C}" presName="composite" presStyleCnt="0"/>
      <dgm:spPr/>
    </dgm:pt>
    <dgm:pt modelId="{60490538-542C-40A4-B233-B8897CE1F480}" type="pres">
      <dgm:prSet presAssocID="{BC510831-D744-4FFE-96D8-FAB28292AB3C}" presName="imgShp" presStyleLbl="fgImgPlace1" presStyleIdx="2" presStyleCnt="3"/>
      <dgm:spPr/>
    </dgm:pt>
    <dgm:pt modelId="{55FA6273-135F-4DA4-8253-73E600EE49C5}" type="pres">
      <dgm:prSet presAssocID="{BC510831-D744-4FFE-96D8-FAB28292AB3C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A4449CD-8BA7-4392-8A5F-B694DF22BE72}" srcId="{B0329E30-722D-4B4B-8049-26651BCB78C9}" destId="{2EB785BE-9586-4194-83C2-CE73FF7C57FE}" srcOrd="0" destOrd="0" parTransId="{D4E2E7E3-5B9B-4177-B939-EE3377CB5E8A}" sibTransId="{80670699-B688-4342-9FCE-1AE2EBF33F36}"/>
    <dgm:cxn modelId="{8E2A2CEA-8BE9-4240-9796-6F809EA1BD45}" type="presOf" srcId="{B0329E30-722D-4B4B-8049-26651BCB78C9}" destId="{33A58D9A-23CB-4878-8D54-1FC753F332D5}" srcOrd="0" destOrd="0" presId="urn:microsoft.com/office/officeart/2005/8/layout/vList3#2"/>
    <dgm:cxn modelId="{6A8A7633-33FF-47EC-BF2B-1C95F4DE6A94}" type="presOf" srcId="{2EB785BE-9586-4194-83C2-CE73FF7C57FE}" destId="{46062DC4-93F8-4966-9254-90817DDB29E0}" srcOrd="0" destOrd="0" presId="urn:microsoft.com/office/officeart/2005/8/layout/vList3#2"/>
    <dgm:cxn modelId="{76B96B1F-D92D-4F20-9065-EBF51756805A}" srcId="{B0329E30-722D-4B4B-8049-26651BCB78C9}" destId="{BC510831-D744-4FFE-96D8-FAB28292AB3C}" srcOrd="2" destOrd="0" parTransId="{A7BD371D-4401-4F44-800A-CBCDC3840D6D}" sibTransId="{F5349E82-5742-4B4E-9CA6-A6C105B2D97E}"/>
    <dgm:cxn modelId="{ED767EF1-C6D5-4561-B215-3C1B36313884}" type="presOf" srcId="{70845A5E-7EAD-4078-94A2-A11C523D435A}" destId="{728CEDAF-D28C-4877-9B5A-42C1F3A33111}" srcOrd="0" destOrd="0" presId="urn:microsoft.com/office/officeart/2005/8/layout/vList3#2"/>
    <dgm:cxn modelId="{D9536870-9878-4ACE-A69B-B40C0C887BCA}" type="presOf" srcId="{BC510831-D744-4FFE-96D8-FAB28292AB3C}" destId="{55FA6273-135F-4DA4-8253-73E600EE49C5}" srcOrd="0" destOrd="0" presId="urn:microsoft.com/office/officeart/2005/8/layout/vList3#2"/>
    <dgm:cxn modelId="{FD054A78-22BD-41CC-9511-7B6B14C2A267}" srcId="{B0329E30-722D-4B4B-8049-26651BCB78C9}" destId="{70845A5E-7EAD-4078-94A2-A11C523D435A}" srcOrd="1" destOrd="0" parTransId="{091BB9CE-DCC0-41BA-9A2C-852BAD10D7EF}" sibTransId="{011CB63A-BA94-44C4-9B72-A0473C8A9145}"/>
    <dgm:cxn modelId="{14F9EF22-34C5-4555-A9F7-A1E515FBFD4F}" type="presParOf" srcId="{33A58D9A-23CB-4878-8D54-1FC753F332D5}" destId="{80EEBC72-7138-46BA-9128-5BEEF61A5FCD}" srcOrd="0" destOrd="0" presId="urn:microsoft.com/office/officeart/2005/8/layout/vList3#2"/>
    <dgm:cxn modelId="{DFB394A8-6523-44C3-9AF4-8751B12F3718}" type="presParOf" srcId="{80EEBC72-7138-46BA-9128-5BEEF61A5FCD}" destId="{47653AB9-CD48-4DFE-96AF-58C59131D7B8}" srcOrd="0" destOrd="0" presId="urn:microsoft.com/office/officeart/2005/8/layout/vList3#2"/>
    <dgm:cxn modelId="{1D6D8CD9-173F-47F9-88D5-027F2DE538E3}" type="presParOf" srcId="{80EEBC72-7138-46BA-9128-5BEEF61A5FCD}" destId="{46062DC4-93F8-4966-9254-90817DDB29E0}" srcOrd="1" destOrd="0" presId="urn:microsoft.com/office/officeart/2005/8/layout/vList3#2"/>
    <dgm:cxn modelId="{60A33978-442F-47B3-91B8-4EABAC56C576}" type="presParOf" srcId="{33A58D9A-23CB-4878-8D54-1FC753F332D5}" destId="{6F18A078-7C22-4E78-837C-2982FD6FC206}" srcOrd="1" destOrd="0" presId="urn:microsoft.com/office/officeart/2005/8/layout/vList3#2"/>
    <dgm:cxn modelId="{FDB344B5-F283-431B-A0B1-4C0C16C6DDA1}" type="presParOf" srcId="{33A58D9A-23CB-4878-8D54-1FC753F332D5}" destId="{6DACD523-CD76-4DC7-855B-852ABCCA014D}" srcOrd="2" destOrd="0" presId="urn:microsoft.com/office/officeart/2005/8/layout/vList3#2"/>
    <dgm:cxn modelId="{619756EA-BBC2-4335-8011-F0D2248A8A13}" type="presParOf" srcId="{6DACD523-CD76-4DC7-855B-852ABCCA014D}" destId="{BFDE6674-7C5A-48B0-8C12-529CE18D52C3}" srcOrd="0" destOrd="0" presId="urn:microsoft.com/office/officeart/2005/8/layout/vList3#2"/>
    <dgm:cxn modelId="{4E81BB9C-B62C-486A-969D-1F2BD26F820A}" type="presParOf" srcId="{6DACD523-CD76-4DC7-855B-852ABCCA014D}" destId="{728CEDAF-D28C-4877-9B5A-42C1F3A33111}" srcOrd="1" destOrd="0" presId="urn:microsoft.com/office/officeart/2005/8/layout/vList3#2"/>
    <dgm:cxn modelId="{E10A4B33-EA64-4C05-ACD2-495757F8C20B}" type="presParOf" srcId="{33A58D9A-23CB-4878-8D54-1FC753F332D5}" destId="{16DCD338-DC1C-40EA-B99F-127569794AA7}" srcOrd="3" destOrd="0" presId="urn:microsoft.com/office/officeart/2005/8/layout/vList3#2"/>
    <dgm:cxn modelId="{9855CBF6-0BDF-41AB-8FBD-08ED73D3D827}" type="presParOf" srcId="{33A58D9A-23CB-4878-8D54-1FC753F332D5}" destId="{B27BD477-10E8-4A71-963B-5201E51D6638}" srcOrd="4" destOrd="0" presId="urn:microsoft.com/office/officeart/2005/8/layout/vList3#2"/>
    <dgm:cxn modelId="{58AC4927-0308-48E9-905B-D354505DEEB3}" type="presParOf" srcId="{B27BD477-10E8-4A71-963B-5201E51D6638}" destId="{60490538-542C-40A4-B233-B8897CE1F480}" srcOrd="0" destOrd="0" presId="urn:microsoft.com/office/officeart/2005/8/layout/vList3#2"/>
    <dgm:cxn modelId="{046A2DF2-FAF3-4CBA-B801-FEF9B6CF933C}" type="presParOf" srcId="{B27BD477-10E8-4A71-963B-5201E51D6638}" destId="{55FA6273-135F-4DA4-8253-73E600EE49C5}" srcOrd="1" destOrd="0" presId="urn:microsoft.com/office/officeart/2005/8/layout/vList3#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A9AA5F3-2DF5-4033-ACBD-55501D2A0A47}">
      <dsp:nvSpPr>
        <dsp:cNvPr id="0" name=""/>
        <dsp:cNvSpPr/>
      </dsp:nvSpPr>
      <dsp:spPr>
        <a:xfrm rot="10800000">
          <a:off x="893629" y="811640"/>
          <a:ext cx="5386138" cy="748501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186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увеличилось количество человеко-участий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ИКО;</a:t>
          </a:r>
          <a:endParaRPr lang="ru-RU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893629" y="811640"/>
        <a:ext cx="5386138" cy="748501"/>
      </dsp:txXfrm>
    </dsp:sp>
    <dsp:sp modelId="{36FC30AF-9961-4383-959E-28191B8A82C0}">
      <dsp:nvSpPr>
        <dsp:cNvPr id="0" name=""/>
        <dsp:cNvSpPr/>
      </dsp:nvSpPr>
      <dsp:spPr>
        <a:xfrm>
          <a:off x="786327" y="113524"/>
          <a:ext cx="531066" cy="531066"/>
        </a:xfrm>
        <a:prstGeom prst="ellipse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062DC4-93F8-4966-9254-90817DDB29E0}">
      <dsp:nvSpPr>
        <dsp:cNvPr id="0" name=""/>
        <dsp:cNvSpPr/>
      </dsp:nvSpPr>
      <dsp:spPr>
        <a:xfrm rot="10800000">
          <a:off x="703453" y="1609412"/>
          <a:ext cx="5573183" cy="749897"/>
        </a:xfrm>
        <a:prstGeom prst="homePlate">
          <a:avLst/>
        </a:prstGeom>
        <a:solidFill>
          <a:schemeClr val="accent4">
            <a:lumMod val="40000"/>
            <a:lumOff val="6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186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уменьшился средний % выполнения заданий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ОО по </a:t>
          </a:r>
          <a:r>
            <a:rPr lang="ru-RU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Сургутскому</a:t>
          </a: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району;</a:t>
          </a:r>
          <a:endParaRPr lang="ru-RU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703453" y="1609412"/>
        <a:ext cx="5573183" cy="749897"/>
      </dsp:txXfrm>
    </dsp:sp>
    <dsp:sp modelId="{47653AB9-CD48-4DFE-96AF-58C59131D7B8}">
      <dsp:nvSpPr>
        <dsp:cNvPr id="0" name=""/>
        <dsp:cNvSpPr/>
      </dsp:nvSpPr>
      <dsp:spPr>
        <a:xfrm>
          <a:off x="437491" y="1022164"/>
          <a:ext cx="531066" cy="531066"/>
        </a:xfrm>
        <a:prstGeom prst="ellipse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049260-EA89-4D35-B65B-9EC2496532CD}">
      <dsp:nvSpPr>
        <dsp:cNvPr id="0" name=""/>
        <dsp:cNvSpPr/>
      </dsp:nvSpPr>
      <dsp:spPr>
        <a:xfrm rot="10800000">
          <a:off x="577086" y="22860"/>
          <a:ext cx="5685101" cy="691693"/>
        </a:xfrm>
        <a:prstGeom prst="homePlate">
          <a:avLst/>
        </a:prstGeom>
        <a:solidFill>
          <a:schemeClr val="accent3">
            <a:lumMod val="20000"/>
            <a:lumOff val="8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186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</a:t>
          </a: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увеличилось </a:t>
          </a: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количество процедур, в которых принял участие Сургутский район;</a:t>
          </a:r>
          <a:endParaRPr lang="ru-RU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577086" y="22860"/>
        <a:ext cx="5685101" cy="691693"/>
      </dsp:txXfrm>
    </dsp:sp>
    <dsp:sp modelId="{9464E07B-25F7-4A50-AFBE-FE8A4B903299}">
      <dsp:nvSpPr>
        <dsp:cNvPr id="0" name=""/>
        <dsp:cNvSpPr/>
      </dsp:nvSpPr>
      <dsp:spPr>
        <a:xfrm>
          <a:off x="786327" y="1900574"/>
          <a:ext cx="531066" cy="531066"/>
        </a:xfrm>
        <a:prstGeom prst="ellipse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43EED1-1055-4B3A-979A-E531A7F91338}">
      <dsp:nvSpPr>
        <dsp:cNvPr id="0" name=""/>
        <dsp:cNvSpPr/>
      </dsp:nvSpPr>
      <dsp:spPr>
        <a:xfrm rot="10800000">
          <a:off x="1054866" y="2651442"/>
          <a:ext cx="5224901" cy="531066"/>
        </a:xfrm>
        <a:prstGeom prst="homePlat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186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не изменилась средняя оценка по </a:t>
          </a:r>
          <a:r>
            <a:rPr lang="ru-RU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пятибальной</a:t>
          </a: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шкале;</a:t>
          </a:r>
          <a:endParaRPr lang="ru-RU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054866" y="2651442"/>
        <a:ext cx="5224901" cy="531066"/>
      </dsp:txXfrm>
    </dsp:sp>
    <dsp:sp modelId="{1F8C538B-A46C-41D7-9B1C-6216B1D9D72E}">
      <dsp:nvSpPr>
        <dsp:cNvPr id="0" name=""/>
        <dsp:cNvSpPr/>
      </dsp:nvSpPr>
      <dsp:spPr>
        <a:xfrm>
          <a:off x="786327" y="2670481"/>
          <a:ext cx="531066" cy="531066"/>
        </a:xfrm>
        <a:prstGeom prst="ellipse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2A6849-184F-4477-86AC-B96A82A300A7}">
      <dsp:nvSpPr>
        <dsp:cNvPr id="0" name=""/>
        <dsp:cNvSpPr/>
      </dsp:nvSpPr>
      <dsp:spPr>
        <a:xfrm rot="10800000">
          <a:off x="1070610" y="3379236"/>
          <a:ext cx="5209157" cy="531066"/>
        </a:xfrm>
        <a:prstGeom prst="homePlate">
          <a:avLst/>
        </a:prstGeom>
        <a:solidFill>
          <a:schemeClr val="accent6">
            <a:lumMod val="40000"/>
            <a:lumOff val="6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186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уменьшилось количество оценок «5» за работу;</a:t>
          </a:r>
          <a:endParaRPr lang="ru-RU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070610" y="3379236"/>
        <a:ext cx="5209157" cy="531066"/>
      </dsp:txXfrm>
    </dsp:sp>
    <dsp:sp modelId="{4EFD30A8-BB2B-440F-88CF-493B804A047D}">
      <dsp:nvSpPr>
        <dsp:cNvPr id="0" name=""/>
        <dsp:cNvSpPr/>
      </dsp:nvSpPr>
      <dsp:spPr>
        <a:xfrm>
          <a:off x="786327" y="3360075"/>
          <a:ext cx="531066" cy="531066"/>
        </a:xfrm>
        <a:prstGeom prst="ellipse">
          <a:avLst/>
        </a:prstGeom>
        <a:solidFill>
          <a:schemeClr val="accent6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D3EF39-9F3B-4C3A-8D59-737733F895F0}">
      <dsp:nvSpPr>
        <dsp:cNvPr id="0" name=""/>
        <dsp:cNvSpPr/>
      </dsp:nvSpPr>
      <dsp:spPr>
        <a:xfrm rot="10800000">
          <a:off x="1121349" y="4069844"/>
          <a:ext cx="5158418" cy="531066"/>
        </a:xfrm>
        <a:prstGeom prst="homePlate">
          <a:avLst/>
        </a:prstGeom>
        <a:solidFill>
          <a:schemeClr val="accent2">
            <a:lumMod val="40000"/>
            <a:lumOff val="6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186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уменьшилось количество оценок «4» за работу;</a:t>
          </a:r>
          <a:endParaRPr lang="ru-RU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121349" y="4069844"/>
        <a:ext cx="5158418" cy="531066"/>
      </dsp:txXfrm>
    </dsp:sp>
    <dsp:sp modelId="{6D2C36B0-9A3B-4292-A037-4C67F7CEA6FC}">
      <dsp:nvSpPr>
        <dsp:cNvPr id="0" name=""/>
        <dsp:cNvSpPr/>
      </dsp:nvSpPr>
      <dsp:spPr>
        <a:xfrm>
          <a:off x="786327" y="4049669"/>
          <a:ext cx="531066" cy="531066"/>
        </a:xfrm>
        <a:prstGeom prst="ellipse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6A54B2-0CF7-4919-9ADF-953E22EFA9EC}">
      <dsp:nvSpPr>
        <dsp:cNvPr id="0" name=""/>
        <dsp:cNvSpPr/>
      </dsp:nvSpPr>
      <dsp:spPr>
        <a:xfrm rot="10800000">
          <a:off x="1054826" y="4768158"/>
          <a:ext cx="5214544" cy="531066"/>
        </a:xfrm>
        <a:prstGeom prst="homePlate">
          <a:avLst/>
        </a:prstGeom>
        <a:solidFill>
          <a:schemeClr val="accent5">
            <a:lumMod val="20000"/>
            <a:lumOff val="8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186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увеличилось количество оценок «3» за работу;</a:t>
          </a:r>
          <a:endParaRPr lang="ru-RU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054826" y="4768158"/>
        <a:ext cx="5214544" cy="531066"/>
      </dsp:txXfrm>
    </dsp:sp>
    <dsp:sp modelId="{5C011796-7E62-4D7A-81A7-04A9EE5CF442}">
      <dsp:nvSpPr>
        <dsp:cNvPr id="0" name=""/>
        <dsp:cNvSpPr/>
      </dsp:nvSpPr>
      <dsp:spPr>
        <a:xfrm>
          <a:off x="786327" y="4739263"/>
          <a:ext cx="531066" cy="531066"/>
        </a:xfrm>
        <a:prstGeom prst="ellipse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8CEDAF-D28C-4877-9B5A-42C1F3A33111}">
      <dsp:nvSpPr>
        <dsp:cNvPr id="0" name=""/>
        <dsp:cNvSpPr/>
      </dsp:nvSpPr>
      <dsp:spPr>
        <a:xfrm rot="10800000">
          <a:off x="371416" y="5433664"/>
          <a:ext cx="5620957" cy="531066"/>
        </a:xfrm>
        <a:prstGeom prst="homePlate">
          <a:avLst/>
        </a:prstGeom>
        <a:solidFill>
          <a:schemeClr val="bg2">
            <a:lumMod val="9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186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увеличилось количество оценок за работу «2»</a:t>
          </a:r>
          <a:endParaRPr lang="ru-RU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371416" y="5433664"/>
        <a:ext cx="5620957" cy="531066"/>
      </dsp:txXfrm>
    </dsp:sp>
    <dsp:sp modelId="{BFDE6674-7C5A-48B0-8C12-529CE18D52C3}">
      <dsp:nvSpPr>
        <dsp:cNvPr id="0" name=""/>
        <dsp:cNvSpPr/>
      </dsp:nvSpPr>
      <dsp:spPr>
        <a:xfrm>
          <a:off x="471113" y="5433664"/>
          <a:ext cx="531066" cy="531066"/>
        </a:xfrm>
        <a:prstGeom prst="ellipse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6062DC4-93F8-4966-9254-90817DDB29E0}">
      <dsp:nvSpPr>
        <dsp:cNvPr id="0" name=""/>
        <dsp:cNvSpPr/>
      </dsp:nvSpPr>
      <dsp:spPr>
        <a:xfrm rot="10800000">
          <a:off x="1452907" y="553"/>
          <a:ext cx="4317761" cy="1461404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4439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имеющие стабильно низкие результаты;</a:t>
          </a:r>
          <a:endParaRPr lang="ru-RU" sz="2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452907" y="553"/>
        <a:ext cx="4317761" cy="1461404"/>
      </dsp:txXfrm>
    </dsp:sp>
    <dsp:sp modelId="{47653AB9-CD48-4DFE-96AF-58C59131D7B8}">
      <dsp:nvSpPr>
        <dsp:cNvPr id="0" name=""/>
        <dsp:cNvSpPr/>
      </dsp:nvSpPr>
      <dsp:spPr>
        <a:xfrm>
          <a:off x="756066" y="553"/>
          <a:ext cx="1461404" cy="1461404"/>
        </a:xfrm>
        <a:prstGeom prst="ellipse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8CEDAF-D28C-4877-9B5A-42C1F3A33111}">
      <dsp:nvSpPr>
        <dsp:cNvPr id="0" name=""/>
        <dsp:cNvSpPr/>
      </dsp:nvSpPr>
      <dsp:spPr>
        <a:xfrm rot="10800000">
          <a:off x="1452907" y="1898197"/>
          <a:ext cx="4317761" cy="1461404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4439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работающие в сложных социальных условиях;</a:t>
          </a:r>
          <a:endParaRPr lang="ru-RU" sz="2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452907" y="1898197"/>
        <a:ext cx="4317761" cy="1461404"/>
      </dsp:txXfrm>
    </dsp:sp>
    <dsp:sp modelId="{BFDE6674-7C5A-48B0-8C12-529CE18D52C3}">
      <dsp:nvSpPr>
        <dsp:cNvPr id="0" name=""/>
        <dsp:cNvSpPr/>
      </dsp:nvSpPr>
      <dsp:spPr>
        <a:xfrm>
          <a:off x="722205" y="1898197"/>
          <a:ext cx="1461404" cy="1461404"/>
        </a:xfrm>
        <a:prstGeom prst="ellipse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FA6273-135F-4DA4-8253-73E600EE49C5}">
      <dsp:nvSpPr>
        <dsp:cNvPr id="0" name=""/>
        <dsp:cNvSpPr/>
      </dsp:nvSpPr>
      <dsp:spPr>
        <a:xfrm rot="10800000">
          <a:off x="1452907" y="3795842"/>
          <a:ext cx="4317761" cy="1461404"/>
        </a:xfrm>
        <a:prstGeom prst="homePlat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4439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имеющие признаки необъективности результатов по ВПР в 2019 году</a:t>
          </a:r>
          <a:endParaRPr lang="ru-RU" sz="2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452907" y="3795842"/>
        <a:ext cx="4317761" cy="1461404"/>
      </dsp:txXfrm>
    </dsp:sp>
    <dsp:sp modelId="{60490538-542C-40A4-B233-B8897CE1F480}">
      <dsp:nvSpPr>
        <dsp:cNvPr id="0" name=""/>
        <dsp:cNvSpPr/>
      </dsp:nvSpPr>
      <dsp:spPr>
        <a:xfrm>
          <a:off x="722205" y="3795842"/>
          <a:ext cx="1461404" cy="1461404"/>
        </a:xfrm>
        <a:prstGeom prst="ellipse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2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0.93864</cdr:x>
      <cdr:y>0.94375</cdr:y>
    </cdr:from>
    <cdr:to>
      <cdr:x>1</cdr:x>
      <cdr:y>1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7067676" y="6136639"/>
          <a:ext cx="462013" cy="365761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/>
        </a:solidFill>
        <a:ln xmlns:a="http://schemas.openxmlformats.org/drawingml/2006/main">
          <a:solidFill>
            <a:schemeClr val="accent2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0.93864</cdr:x>
      <cdr:y>0.94375</cdr:y>
    </cdr:from>
    <cdr:to>
      <cdr:x>1</cdr:x>
      <cdr:y>1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7067676" y="6136639"/>
          <a:ext cx="462013" cy="365761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/>
        </a:solidFill>
        <a:ln xmlns:a="http://schemas.openxmlformats.org/drawingml/2006/main">
          <a:solidFill>
            <a:schemeClr val="accent2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0.93864</cdr:x>
      <cdr:y>0.94375</cdr:y>
    </cdr:from>
    <cdr:to>
      <cdr:x>1</cdr:x>
      <cdr:y>1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7067676" y="6136639"/>
          <a:ext cx="462013" cy="365761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/>
        </a:solidFill>
        <a:ln xmlns:a="http://schemas.openxmlformats.org/drawingml/2006/main">
          <a:solidFill>
            <a:schemeClr val="accent2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530EB4-D6EC-4D21-B05C-C1A1FADF50C5}" type="datetimeFigureOut">
              <a:rPr lang="ru-RU" smtClean="0"/>
              <a:pPr/>
              <a:t>09.03.2020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CCF59D-8A51-42BD-A624-383F35F42F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42083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CCF59D-8A51-42BD-A624-383F35F42F63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89747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F3C9F-4DC5-48E9-849B-FD1248F310C2}" type="datetimeFigureOut">
              <a:rPr lang="ru-RU" smtClean="0"/>
              <a:pPr/>
              <a:t>09.03.2020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0193C-D40B-4492-90A3-A3BF5502A59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128270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F3C9F-4DC5-48E9-849B-FD1248F310C2}" type="datetimeFigureOut">
              <a:rPr lang="ru-RU" smtClean="0"/>
              <a:pPr/>
              <a:t>09.03.2020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0193C-D40B-4492-90A3-A3BF5502A5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641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F3C9F-4DC5-48E9-849B-FD1248F310C2}" type="datetimeFigureOut">
              <a:rPr lang="ru-RU" smtClean="0"/>
              <a:pPr/>
              <a:t>09.03.2020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0193C-D40B-4492-90A3-A3BF5502A59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574344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F3C9F-4DC5-48E9-849B-FD1248F310C2}" type="datetimeFigureOut">
              <a:rPr lang="ru-RU" smtClean="0"/>
              <a:pPr/>
              <a:t>09.03.2020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0193C-D40B-4492-90A3-A3BF5502A5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29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F3C9F-4DC5-48E9-849B-FD1248F310C2}" type="datetimeFigureOut">
              <a:rPr lang="ru-RU" smtClean="0"/>
              <a:pPr/>
              <a:t>09.03.2020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0193C-D40B-4492-90A3-A3BF5502A5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1997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F3C9F-4DC5-48E9-849B-FD1248F310C2}" type="datetimeFigureOut">
              <a:rPr lang="ru-RU" smtClean="0"/>
              <a:pPr/>
              <a:t>09.03.2020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0193C-D40B-4492-90A3-A3BF5502A5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49955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F3C9F-4DC5-48E9-849B-FD1248F310C2}" type="datetimeFigureOut">
              <a:rPr lang="ru-RU" smtClean="0"/>
              <a:pPr/>
              <a:t>09.03.2020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0193C-D40B-4492-90A3-A3BF5502A5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87768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E75F3C9F-4DC5-48E9-849B-FD1248F310C2}" type="datetimeFigureOut">
              <a:rPr lang="ru-RU" smtClean="0"/>
              <a:pPr/>
              <a:t>09.03.2020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340193C-D40B-4492-90A3-A3BF5502A5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34020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F3C9F-4DC5-48E9-849B-FD1248F310C2}" type="datetimeFigureOut">
              <a:rPr lang="ru-RU" smtClean="0"/>
              <a:pPr/>
              <a:t>09.03.2020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0193C-D40B-4492-90A3-A3BF5502A5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87219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F3C9F-4DC5-48E9-849B-FD1248F310C2}" type="datetimeFigureOut">
              <a:rPr lang="ru-RU" smtClean="0"/>
              <a:pPr/>
              <a:t>09.03.2020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0193C-D40B-4492-90A3-A3BF5502A5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03109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F3C9F-4DC5-48E9-849B-FD1248F310C2}" type="datetimeFigureOut">
              <a:rPr lang="ru-RU" smtClean="0"/>
              <a:pPr/>
              <a:t>09.03.2020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0193C-D40B-4492-90A3-A3BF5502A5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89126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75F3C9F-4DC5-48E9-849B-FD1248F310C2}" type="datetimeFigureOut">
              <a:rPr lang="ru-RU" smtClean="0"/>
              <a:pPr/>
              <a:t>09.03.2020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340193C-D40B-4492-90A3-A3BF5502A59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63406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ro86.ru/index.php/rcoko/rcoko/5832-normativno-pravovye-dokumenty" TargetMode="External"/><Relationship Id="rId2" Type="http://schemas.openxmlformats.org/officeDocument/2006/relationships/hyperlink" Target="http://iro86.ru/index.php/2015-04-23-09-26-58/1125-podderzgka-shkol-pokazyvayushchiestabilno-nizkie-obrazovatelnye-rezultaty/5503-nauchno-metodicheskoe-obespechenie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gi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gif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57000">
              <a:schemeClr val="accent1">
                <a:alpha val="0"/>
                <a:lumMod val="94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01452" y="330689"/>
            <a:ext cx="10058400" cy="35661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dirty="0" smtClean="0">
                <a:solidFill>
                  <a:schemeClr val="accent5">
                    <a:lumMod val="75000"/>
                  </a:schemeClr>
                </a:solidFill>
                <a:latin typeface="Century Schoolbook" panose="02040604050505020304" pitchFamily="18" charset="0"/>
              </a:rPr>
              <a:t>О результатах мероприятий, направленных на изучение качества образования, по итогам 2019 года</a:t>
            </a:r>
            <a:endParaRPr lang="ru-RU" sz="5400" b="1" dirty="0">
              <a:solidFill>
                <a:schemeClr val="accent5">
                  <a:lumMod val="75000"/>
                </a:schemeClr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518459"/>
          </a:xfrm>
        </p:spPr>
        <p:txBody>
          <a:bodyPr>
            <a:normAutofit/>
          </a:bodyPr>
          <a:lstStyle/>
          <a:p>
            <a:pPr algn="ctr"/>
            <a:endParaRPr lang="ru-RU" b="1" dirty="0" smtClean="0">
              <a:latin typeface="Century Schoolbook" panose="02040604050505020304" pitchFamily="18" charset="0"/>
            </a:endParaRPr>
          </a:p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b="1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 развития</a:t>
            </a:r>
          </a:p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b="1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оценки качества образования</a:t>
            </a:r>
            <a:endParaRPr lang="ru-RU" sz="1800" b="1" cap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2212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9000">
              <a:schemeClr val="accent4">
                <a:lumMod val="20000"/>
                <a:lumOff val="80000"/>
              </a:schemeClr>
            </a:gs>
            <a:gs pos="85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2019 год 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01.01.2019 </a:t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31.12.2019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199" y="2926080"/>
            <a:ext cx="3635829" cy="3379124"/>
          </a:xfrm>
        </p:spPr>
        <p:txBody>
          <a:bodyPr>
            <a:normAutofit lnSpcReduction="10000"/>
          </a:bodyPr>
          <a:lstStyle/>
          <a:p>
            <a:pPr algn="ctr"/>
            <a:endParaRPr lang="ru-RU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</a:t>
            </a:r>
            <a:r>
              <a:rPr lang="ru-RU" sz="4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процедура ИКО</a:t>
            </a:r>
          </a:p>
          <a:p>
            <a:pPr algn="ctr"/>
            <a:r>
              <a:rPr lang="ru-RU" sz="2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(40 процедур -2018 год)</a:t>
            </a:r>
            <a:endParaRPr lang="ru-RU" sz="2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49" y="107521"/>
            <a:ext cx="3154851" cy="867584"/>
          </a:xfrm>
          <a:prstGeom prst="rect">
            <a:avLst/>
          </a:prstGeom>
        </p:spPr>
      </p:pic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65981813"/>
              </p:ext>
            </p:extLst>
          </p:nvPr>
        </p:nvGraphicFramePr>
        <p:xfrm>
          <a:off x="4084320" y="1467555"/>
          <a:ext cx="8014636" cy="41560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7590">
                  <a:extLst>
                    <a:ext uri="{9D8B030D-6E8A-4147-A177-3AD203B41FA5}">
                      <a16:colId xmlns="" xmlns:a16="http://schemas.microsoft.com/office/drawing/2014/main" val="2557922680"/>
                    </a:ext>
                  </a:extLst>
                </a:gridCol>
                <a:gridCol w="898822">
                  <a:extLst>
                    <a:ext uri="{9D8B030D-6E8A-4147-A177-3AD203B41FA5}">
                      <a16:colId xmlns="" xmlns:a16="http://schemas.microsoft.com/office/drawing/2014/main" val="3087962349"/>
                    </a:ext>
                  </a:extLst>
                </a:gridCol>
                <a:gridCol w="564225">
                  <a:extLst>
                    <a:ext uri="{9D8B030D-6E8A-4147-A177-3AD203B41FA5}">
                      <a16:colId xmlns="" xmlns:a16="http://schemas.microsoft.com/office/drawing/2014/main" val="1278131599"/>
                    </a:ext>
                  </a:extLst>
                </a:gridCol>
                <a:gridCol w="419888">
                  <a:extLst>
                    <a:ext uri="{9D8B030D-6E8A-4147-A177-3AD203B41FA5}">
                      <a16:colId xmlns="" xmlns:a16="http://schemas.microsoft.com/office/drawing/2014/main" val="1379696657"/>
                    </a:ext>
                  </a:extLst>
                </a:gridCol>
                <a:gridCol w="419888">
                  <a:extLst>
                    <a:ext uri="{9D8B030D-6E8A-4147-A177-3AD203B41FA5}">
                      <a16:colId xmlns="" xmlns:a16="http://schemas.microsoft.com/office/drawing/2014/main" val="1048093256"/>
                    </a:ext>
                  </a:extLst>
                </a:gridCol>
                <a:gridCol w="691066">
                  <a:extLst>
                    <a:ext uri="{9D8B030D-6E8A-4147-A177-3AD203B41FA5}">
                      <a16:colId xmlns="" xmlns:a16="http://schemas.microsoft.com/office/drawing/2014/main" val="611380733"/>
                    </a:ext>
                  </a:extLst>
                </a:gridCol>
                <a:gridCol w="531401">
                  <a:extLst>
                    <a:ext uri="{9D8B030D-6E8A-4147-A177-3AD203B41FA5}">
                      <a16:colId xmlns="" xmlns:a16="http://schemas.microsoft.com/office/drawing/2014/main" val="991995645"/>
                    </a:ext>
                  </a:extLst>
                </a:gridCol>
                <a:gridCol w="157477">
                  <a:extLst>
                    <a:ext uri="{9D8B030D-6E8A-4147-A177-3AD203B41FA5}">
                      <a16:colId xmlns="" xmlns:a16="http://schemas.microsoft.com/office/drawing/2014/main" val="2317268087"/>
                    </a:ext>
                  </a:extLst>
                </a:gridCol>
                <a:gridCol w="482603">
                  <a:extLst>
                    <a:ext uri="{9D8B030D-6E8A-4147-A177-3AD203B41FA5}">
                      <a16:colId xmlns="" xmlns:a16="http://schemas.microsoft.com/office/drawing/2014/main" val="3541628024"/>
                    </a:ext>
                  </a:extLst>
                </a:gridCol>
                <a:gridCol w="206275">
                  <a:extLst>
                    <a:ext uri="{9D8B030D-6E8A-4147-A177-3AD203B41FA5}">
                      <a16:colId xmlns="" xmlns:a16="http://schemas.microsoft.com/office/drawing/2014/main" val="2070141449"/>
                    </a:ext>
                  </a:extLst>
                </a:gridCol>
                <a:gridCol w="688878">
                  <a:extLst>
                    <a:ext uri="{9D8B030D-6E8A-4147-A177-3AD203B41FA5}">
                      <a16:colId xmlns="" xmlns:a16="http://schemas.microsoft.com/office/drawing/2014/main" val="1094742838"/>
                    </a:ext>
                  </a:extLst>
                </a:gridCol>
                <a:gridCol w="866019">
                  <a:extLst>
                    <a:ext uri="{9D8B030D-6E8A-4147-A177-3AD203B41FA5}">
                      <a16:colId xmlns="" xmlns:a16="http://schemas.microsoft.com/office/drawing/2014/main" val="1829577403"/>
                    </a:ext>
                  </a:extLst>
                </a:gridCol>
                <a:gridCol w="866019">
                  <a:extLst>
                    <a:ext uri="{9D8B030D-6E8A-4147-A177-3AD203B41FA5}">
                      <a16:colId xmlns="" xmlns:a16="http://schemas.microsoft.com/office/drawing/2014/main" val="4177216726"/>
                    </a:ext>
                  </a:extLst>
                </a:gridCol>
                <a:gridCol w="754485">
                  <a:extLst>
                    <a:ext uri="{9D8B030D-6E8A-4147-A177-3AD203B41FA5}">
                      <a16:colId xmlns="" xmlns:a16="http://schemas.microsoft.com/office/drawing/2014/main" val="3627560941"/>
                    </a:ext>
                  </a:extLst>
                </a:gridCol>
              </a:tblGrid>
              <a:tr h="461219">
                <a:tc gridSpan="14">
                  <a:txBody>
                    <a:bodyPr/>
                    <a:lstStyle/>
                    <a:p>
                      <a:pPr algn="ctr" fontAlgn="ctr"/>
                      <a:r>
                        <a:rPr lang="ru-RU" sz="2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Статистика </a:t>
                      </a:r>
                      <a:r>
                        <a:rPr lang="ru-RU" sz="28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ИКО за 2019 и 2018 гг.</a:t>
                      </a:r>
                      <a:endParaRPr lang="ru-RU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69212993"/>
                  </a:ext>
                </a:extLst>
              </a:tr>
              <a:tr h="222204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12027338"/>
                  </a:ext>
                </a:extLst>
              </a:tr>
              <a:tr h="22220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Календарный </a:t>
                      </a: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Процедуры ИКО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93811320"/>
                  </a:ext>
                </a:extLst>
              </a:tr>
              <a:tr h="11110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ВПР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РДР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НИКО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PISA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ЕФОМ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МДР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 педагогов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процедур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% выполнения заданий по </a:t>
                      </a:r>
                      <a:r>
                        <a:rPr lang="ru-RU" sz="11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Сургутскому</a:t>
                      </a: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району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человек, принявших участие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2212455818"/>
                  </a:ext>
                </a:extLst>
              </a:tr>
              <a:tr h="30438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33035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25801044"/>
                  </a:ext>
                </a:extLst>
              </a:tr>
              <a:tr h="2333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полугодие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25599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2613331546"/>
                  </a:ext>
                </a:extLst>
              </a:tr>
              <a:tr h="2333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полугодие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7436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3645701758"/>
                  </a:ext>
                </a:extLst>
              </a:tr>
              <a:tr h="30438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19187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63898901"/>
                  </a:ext>
                </a:extLst>
              </a:tr>
              <a:tr h="2333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полугодие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16983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257868817"/>
                  </a:ext>
                </a:extLst>
              </a:tr>
              <a:tr h="2333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полугодие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957627188"/>
                  </a:ext>
                </a:extLst>
              </a:tr>
              <a:tr h="59732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      6</a:t>
                      </a:r>
                      <a:endParaRPr lang="ru-RU" dirty="0"/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52222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589850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183760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974" y="541313"/>
            <a:ext cx="3200400" cy="2286000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2019 год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01.01.2019 </a:t>
            </a:r>
            <a:b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31.12.2019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27574" y="3174582"/>
            <a:ext cx="3505200" cy="2783071"/>
          </a:xfrm>
        </p:spPr>
        <p:txBody>
          <a:bodyPr>
            <a:normAutofit fontScale="92500"/>
          </a:bodyPr>
          <a:lstStyle/>
          <a:p>
            <a:pPr algn="ctr"/>
            <a:endParaRPr lang="ru-RU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</a:t>
            </a:r>
            <a:r>
              <a:rPr lang="ru-RU" sz="4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процедура ИКО</a:t>
            </a:r>
          </a:p>
          <a:p>
            <a:pPr algn="ctr"/>
            <a:r>
              <a:rPr lang="ru-RU" sz="2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(40 процедуры - 2018 год)</a:t>
            </a:r>
            <a:endParaRPr lang="ru-RU" sz="2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02696" y="2104515"/>
            <a:ext cx="6600569" cy="92670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000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- </a:t>
            </a:r>
            <a:r>
              <a:rPr lang="en-US" sz="2000" b="1" dirty="0">
                <a:solidFill>
                  <a:schemeClr val="tx1"/>
                </a:solidFill>
                <a:latin typeface="Segoe Print" panose="02000600000000000000" pitchFamily="2" charset="0"/>
              </a:rPr>
              <a:t>E</a:t>
            </a:r>
            <a:r>
              <a:rPr lang="ru-RU" sz="2000" b="1" dirty="0" err="1" smtClean="0">
                <a:solidFill>
                  <a:schemeClr val="tx1"/>
                </a:solidFill>
                <a:latin typeface="Segoe Print" panose="02000600000000000000" pitchFamily="2" charset="0"/>
              </a:rPr>
              <a:t>дины</a:t>
            </a:r>
            <a:r>
              <a:rPr lang="ru-RU" sz="2000" b="1" dirty="0" err="1">
                <a:solidFill>
                  <a:schemeClr val="tx1"/>
                </a:solidFill>
                <a:latin typeface="Segoe Print" panose="02000600000000000000" pitchFamily="2" charset="0"/>
              </a:rPr>
              <a:t>е</a:t>
            </a:r>
            <a:r>
              <a:rPr lang="ru-RU" sz="2000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 федеральны</a:t>
            </a:r>
            <a:r>
              <a:rPr lang="ru-RU" sz="2000" b="1" dirty="0">
                <a:solidFill>
                  <a:schemeClr val="tx1"/>
                </a:solidFill>
                <a:latin typeface="Segoe Print" panose="02000600000000000000" pitchFamily="2" charset="0"/>
              </a:rPr>
              <a:t>е</a:t>
            </a:r>
            <a:r>
              <a:rPr lang="ru-RU" sz="2000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 оценочны</a:t>
            </a:r>
            <a:r>
              <a:rPr lang="ru-RU" sz="2000" b="1" dirty="0">
                <a:solidFill>
                  <a:schemeClr val="tx1"/>
                </a:solidFill>
                <a:latin typeface="Segoe Print" panose="02000600000000000000" pitchFamily="2" charset="0"/>
              </a:rPr>
              <a:t>е</a:t>
            </a:r>
            <a:r>
              <a:rPr lang="ru-RU" sz="2000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 материалы (ЕФОМ)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234940" y="3337909"/>
            <a:ext cx="6600569" cy="75996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- Региональные диагностические работы (РДР)</a:t>
            </a:r>
          </a:p>
          <a:p>
            <a:pPr algn="r"/>
            <a:r>
              <a:rPr lang="ru-RU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 </a:t>
            </a:r>
            <a:endParaRPr lang="ru-RU" b="1" dirty="0"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234940" y="5508978"/>
            <a:ext cx="6568325" cy="104179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- Исследование компетенций учителей </a:t>
            </a:r>
            <a:r>
              <a:rPr lang="en-US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 (</a:t>
            </a:r>
            <a:r>
              <a:rPr lang="ru-RU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ИКУ</a:t>
            </a:r>
            <a:r>
              <a:rPr lang="en-US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)</a:t>
            </a:r>
            <a:endParaRPr lang="ru-RU" b="1" dirty="0" smtClean="0">
              <a:solidFill>
                <a:schemeClr val="tx1"/>
              </a:solidFill>
              <a:latin typeface="Segoe Print" panose="02000600000000000000" pitchFamily="2" charset="0"/>
            </a:endParaRPr>
          </a:p>
          <a:p>
            <a:pPr algn="r"/>
            <a:r>
              <a:rPr lang="en-US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 </a:t>
            </a:r>
            <a:endParaRPr lang="ru-RU" b="1" dirty="0"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4446790" y="2072439"/>
            <a:ext cx="1072715" cy="97144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9" name="Овал 8"/>
          <p:cNvSpPr/>
          <p:nvPr/>
        </p:nvSpPr>
        <p:spPr>
          <a:xfrm>
            <a:off x="4444951" y="3112131"/>
            <a:ext cx="1106515" cy="10490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ru-RU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4505325" y="5508978"/>
            <a:ext cx="1072715" cy="106854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49" y="107521"/>
            <a:ext cx="3154851" cy="867584"/>
          </a:xfrm>
          <a:prstGeom prst="rect">
            <a:avLst/>
          </a:prstGeom>
        </p:spPr>
      </p:pic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5348843" y="4390178"/>
            <a:ext cx="6454422" cy="7853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r"/>
            <a:r>
              <a:rPr lang="ru-RU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- Муниципальные диагностические работы</a:t>
            </a:r>
            <a:r>
              <a:rPr lang="en-US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(</a:t>
            </a:r>
            <a:r>
              <a:rPr lang="ru-RU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МДР</a:t>
            </a:r>
            <a:r>
              <a:rPr lang="en-US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)</a:t>
            </a:r>
            <a:endParaRPr lang="ru-RU" b="1" dirty="0" smtClean="0">
              <a:solidFill>
                <a:schemeClr val="tx1"/>
              </a:solidFill>
              <a:latin typeface="Segoe Print" panose="02000600000000000000" pitchFamily="2" charset="0"/>
            </a:endParaRPr>
          </a:p>
          <a:p>
            <a:pPr algn="r"/>
            <a:r>
              <a:rPr lang="en-US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 </a:t>
            </a:r>
            <a:endParaRPr lang="ru-RU" b="1" dirty="0"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4415905" y="4262569"/>
            <a:ext cx="1102272" cy="105847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202695" y="967922"/>
            <a:ext cx="6600569" cy="92670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000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- Всероссийские проверочные работы (ВПР) </a:t>
            </a:r>
          </a:p>
        </p:txBody>
      </p:sp>
      <p:sp>
        <p:nvSpPr>
          <p:cNvPr id="16" name="Овал 15"/>
          <p:cNvSpPr/>
          <p:nvPr/>
        </p:nvSpPr>
        <p:spPr>
          <a:xfrm>
            <a:off x="4444951" y="955353"/>
            <a:ext cx="1072715" cy="97144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0950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2500">
              <a:schemeClr val="bg1">
                <a:lumMod val="95000"/>
              </a:schemeClr>
            </a:gs>
            <a:gs pos="42000">
              <a:schemeClr val="accent4">
                <a:lumMod val="20000"/>
                <a:lumOff val="80000"/>
              </a:schemeClr>
            </a:gs>
            <a:gs pos="85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541313"/>
            <a:ext cx="3200400" cy="2286000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2019 год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01.01.2019 </a:t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31.12.2019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800" y="3010218"/>
            <a:ext cx="3505200" cy="2783071"/>
          </a:xfrm>
        </p:spPr>
        <p:txBody>
          <a:bodyPr>
            <a:normAutofit fontScale="92500"/>
          </a:bodyPr>
          <a:lstStyle/>
          <a:p>
            <a:pPr algn="ctr"/>
            <a:endParaRPr lang="ru-RU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</a:t>
            </a:r>
            <a:r>
              <a:rPr lang="ru-RU" sz="4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процедура ИКО</a:t>
            </a:r>
          </a:p>
          <a:p>
            <a:pPr algn="ctr"/>
            <a:r>
              <a:rPr lang="ru-RU" sz="2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(40 процедуры - 2018 год)</a:t>
            </a:r>
            <a:endParaRPr lang="ru-RU" sz="2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49" y="107521"/>
            <a:ext cx="3154851" cy="867584"/>
          </a:xfrm>
          <a:prstGeom prst="rect">
            <a:avLst/>
          </a:prstGeom>
        </p:spPr>
      </p:pic>
      <p:graphicFrame>
        <p:nvGraphicFramePr>
          <p:cNvPr id="19" name="Объект 1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802074287"/>
              </p:ext>
            </p:extLst>
          </p:nvPr>
        </p:nvGraphicFramePr>
        <p:xfrm>
          <a:off x="4800600" y="731838"/>
          <a:ext cx="6941457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3492926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376684"/>
            <a:ext cx="4067349" cy="3873618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в ИКО </a:t>
            </a:r>
            <a:b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приняли участие:</a:t>
            </a:r>
            <a:b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год – </a:t>
            </a:r>
            <a:b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33 035 человеко-участий;</a:t>
            </a:r>
            <a:b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год – </a:t>
            </a:r>
            <a:b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19 187 человеко-участий</a:t>
            </a:r>
            <a:b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Объект 10"/>
          <p:cNvSpPr txBox="1">
            <a:spLocks/>
          </p:cNvSpPr>
          <p:nvPr/>
        </p:nvSpPr>
        <p:spPr>
          <a:xfrm>
            <a:off x="4546381" y="542184"/>
            <a:ext cx="7472507" cy="1488664"/>
          </a:xfrm>
          <a:prstGeom prst="rect">
            <a:avLst/>
          </a:prstGeom>
          <a:pattFill prst="pct5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Средний % выполнения заданий общеобразовательными организациями</a:t>
            </a:r>
          </a:p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2018, 2019 гг.</a:t>
            </a:r>
          </a:p>
          <a:p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49" y="123819"/>
            <a:ext cx="3154851" cy="867584"/>
          </a:xfrm>
          <a:prstGeom prst="rect">
            <a:avLst/>
          </a:prstGeom>
        </p:spPr>
      </p:pic>
      <p:graphicFrame>
        <p:nvGraphicFramePr>
          <p:cNvPr id="19" name="Объект 18"/>
          <p:cNvGraphicFramePr>
            <a:graphicFrameLocks noGrp="1"/>
          </p:cNvGraphicFramePr>
          <p:nvPr>
            <p:ph idx="1"/>
            <p:extLst/>
          </p:nvPr>
        </p:nvGraphicFramePr>
        <p:xfrm>
          <a:off x="5036198" y="991403"/>
          <a:ext cx="6492875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2260362" y="3455761"/>
            <a:ext cx="1527608" cy="57568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ольше на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13 848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965805" y="1951233"/>
            <a:ext cx="1420354" cy="5646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ольше на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1 %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9000630" y="2748833"/>
            <a:ext cx="1420354" cy="5646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ольше на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%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9151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749" y="1116232"/>
            <a:ext cx="3200400" cy="2286000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в ИКО приняли участие в 2019 году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01.01.2019 </a:t>
            </a:r>
            <a:b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31.12.2019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idx="1"/>
          </p:nvPr>
        </p:nvSpPr>
        <p:spPr>
          <a:xfrm>
            <a:off x="5208495" y="2424166"/>
            <a:ext cx="6632812" cy="89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- 5493 </a:t>
            </a:r>
            <a:r>
              <a:rPr lang="ru-RU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человеко-участий (16,6%)</a:t>
            </a:r>
            <a:endParaRPr lang="ru-RU" sz="2000" b="1" dirty="0" smtClean="0"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012999"/>
            <a:ext cx="3200400" cy="3379124"/>
          </a:xfrm>
        </p:spPr>
        <p:txBody>
          <a:bodyPr>
            <a:normAutofit fontScale="92500" lnSpcReduction="10000"/>
          </a:bodyPr>
          <a:lstStyle/>
          <a:p>
            <a:pPr algn="ctr"/>
            <a:endParaRPr lang="ru-RU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33035</a:t>
            </a:r>
            <a:r>
              <a:rPr lang="ru-RU" sz="4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человеко-участий</a:t>
            </a:r>
          </a:p>
          <a:p>
            <a:pPr algn="ctr"/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(19187 – человеко-участий</a:t>
            </a:r>
          </a:p>
          <a:p>
            <a:pPr algn="ctr"/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2018 год)</a:t>
            </a:r>
            <a:endParaRPr lang="ru-R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24616" y="3566709"/>
            <a:ext cx="6632812" cy="87392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- 15304 </a:t>
            </a:r>
            <a:r>
              <a:rPr lang="ru-RU" sz="2000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человеко-участий (46,33%)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240738" y="4662311"/>
            <a:ext cx="6600569" cy="84006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- 11346 </a:t>
            </a:r>
            <a:r>
              <a:rPr lang="ru-RU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человеко-участий (34,35 %)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272982" y="5723467"/>
            <a:ext cx="6568325" cy="8390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- 716</a:t>
            </a:r>
            <a:r>
              <a:rPr lang="ru-RU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 человеко-участий (2,2 %) </a:t>
            </a:r>
            <a:endParaRPr lang="ru-RU" b="1" dirty="0" smtClean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4736238" y="5695136"/>
            <a:ext cx="944514" cy="89572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2" name="Объект 10"/>
          <p:cNvSpPr txBox="1">
            <a:spLocks/>
          </p:cNvSpPr>
          <p:nvPr/>
        </p:nvSpPr>
        <p:spPr>
          <a:xfrm>
            <a:off x="4368800" y="259885"/>
            <a:ext cx="7472507" cy="1911064"/>
          </a:xfrm>
          <a:prstGeom prst="rect">
            <a:avLst/>
          </a:prstGeom>
          <a:pattFill prst="pct5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Средний % выполнения заданий:</a:t>
            </a:r>
          </a:p>
          <a:p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8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Сургутскому</a:t>
            </a:r>
            <a: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району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65%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ХМАО-Югре –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64 %</a:t>
            </a:r>
            <a:r>
              <a:rPr lang="ru-RU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оценка по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пятибальной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шкале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3,6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балла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4736238" y="4634482"/>
            <a:ext cx="944514" cy="89572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4" name="Овал 13"/>
          <p:cNvSpPr/>
          <p:nvPr/>
        </p:nvSpPr>
        <p:spPr>
          <a:xfrm>
            <a:off x="4629248" y="3544917"/>
            <a:ext cx="944514" cy="89572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5" name="Овал 14"/>
          <p:cNvSpPr/>
          <p:nvPr/>
        </p:nvSpPr>
        <p:spPr>
          <a:xfrm>
            <a:off x="4629248" y="2417773"/>
            <a:ext cx="944514" cy="89572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Штриховая стрелка вправо 15"/>
          <p:cNvSpPr/>
          <p:nvPr/>
        </p:nvSpPr>
        <p:spPr>
          <a:xfrm rot="5400000">
            <a:off x="4815985" y="1954134"/>
            <a:ext cx="514324" cy="610197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49" y="123819"/>
            <a:ext cx="3154851" cy="86758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145123" y="2263902"/>
            <a:ext cx="953833" cy="4326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19,3%</a:t>
            </a:r>
            <a:endParaRPr lang="ru-RU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1238167" y="3412941"/>
            <a:ext cx="860789" cy="4742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47,8%</a:t>
            </a:r>
            <a:endParaRPr lang="ru-RU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1238167" y="4558611"/>
            <a:ext cx="860789" cy="4409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31,3%</a:t>
            </a:r>
            <a:endParaRPr lang="ru-RU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1145123" y="5695136"/>
            <a:ext cx="860789" cy="4105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1,6%</a:t>
            </a:r>
            <a:endParaRPr lang="ru-RU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11446933" y="2789482"/>
            <a:ext cx="11289" cy="35829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11610750" y="3901322"/>
            <a:ext cx="11289" cy="35829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V="1">
            <a:off x="11458222" y="4999588"/>
            <a:ext cx="0" cy="34771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V="1">
            <a:off x="10950350" y="5986813"/>
            <a:ext cx="0" cy="34771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9403064" y="752860"/>
            <a:ext cx="1560522" cy="2343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(2018 - 66%)</a:t>
            </a:r>
            <a:endParaRPr lang="ru-RU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704317" y="1347821"/>
            <a:ext cx="1496128" cy="2648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(2018 - 63%)</a:t>
            </a:r>
            <a:endParaRPr lang="ru-RU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0183325" y="1614100"/>
            <a:ext cx="1338894" cy="2808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(2018 – 3,6)</a:t>
            </a:r>
            <a:endParaRPr lang="ru-RU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8021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585" y="2590186"/>
            <a:ext cx="3200400" cy="387461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равнительный анализ ИКО</a:t>
            </a:r>
            <a:br>
              <a:rPr lang="ru-RU" sz="2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2018 и 2019 гг.:</a:t>
            </a:r>
            <a:r>
              <a:rPr lang="ru-RU" sz="2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828650612"/>
              </p:ext>
            </p:extLst>
          </p:nvPr>
        </p:nvGraphicFramePr>
        <p:xfrm>
          <a:off x="5534696" y="729579"/>
          <a:ext cx="6279768" cy="5964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Овал 6"/>
          <p:cNvSpPr/>
          <p:nvPr/>
        </p:nvSpPr>
        <p:spPr>
          <a:xfrm>
            <a:off x="6151617" y="2391071"/>
            <a:ext cx="737145" cy="75992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839621" y="1681407"/>
            <a:ext cx="1060463" cy="4014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19 187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 33 035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793875" y="860730"/>
            <a:ext cx="1015684" cy="43521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40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 51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084456" y="3384203"/>
            <a:ext cx="993859" cy="47701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3,6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 3,6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84947" y="4187375"/>
            <a:ext cx="1029420" cy="429893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19,3%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 16,6%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067379" y="4855640"/>
            <a:ext cx="995642" cy="484939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47,8%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 46,3%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5855734" y="721135"/>
            <a:ext cx="746774" cy="70967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6200447" y="3228064"/>
            <a:ext cx="727051" cy="73356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6216397" y="4084605"/>
            <a:ext cx="748802" cy="63322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2,7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6162754" y="4735297"/>
            <a:ext cx="726008" cy="65279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019025" y="5527063"/>
            <a:ext cx="1031342" cy="48771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31,3%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 34,3%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4873851" y="6196838"/>
            <a:ext cx="902712" cy="457063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1,6%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 2,2%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6114367" y="5380300"/>
            <a:ext cx="774395" cy="72617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3,0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5869416" y="6062283"/>
            <a:ext cx="774395" cy="72617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0,6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Штриховая стрелка вправо 32"/>
          <p:cNvSpPr/>
          <p:nvPr/>
        </p:nvSpPr>
        <p:spPr>
          <a:xfrm rot="16200000">
            <a:off x="4405160" y="952985"/>
            <a:ext cx="429893" cy="229865"/>
          </a:xfrm>
          <a:prstGeom prst="strip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Штриховая стрелка вправо 33"/>
          <p:cNvSpPr/>
          <p:nvPr/>
        </p:nvSpPr>
        <p:spPr>
          <a:xfrm rot="5400000">
            <a:off x="4654836" y="2749808"/>
            <a:ext cx="429893" cy="229865"/>
          </a:xfrm>
          <a:prstGeom prst="strip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Штриховая стрелка вправо 36"/>
          <p:cNvSpPr/>
          <p:nvPr/>
        </p:nvSpPr>
        <p:spPr>
          <a:xfrm rot="5400000">
            <a:off x="4646525" y="4282143"/>
            <a:ext cx="429893" cy="229865"/>
          </a:xfrm>
          <a:prstGeom prst="strip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Штриховая стрелка вправо 39"/>
          <p:cNvSpPr/>
          <p:nvPr/>
        </p:nvSpPr>
        <p:spPr>
          <a:xfrm rot="16200000">
            <a:off x="4463995" y="6310436"/>
            <a:ext cx="429893" cy="229865"/>
          </a:xfrm>
          <a:prstGeom prst="strip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5041965" y="2633450"/>
            <a:ext cx="1038542" cy="3976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66% 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 65 %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Штриховая стрелка вправо 42"/>
          <p:cNvSpPr/>
          <p:nvPr/>
        </p:nvSpPr>
        <p:spPr>
          <a:xfrm rot="16200000">
            <a:off x="4463996" y="1747948"/>
            <a:ext cx="429893" cy="229865"/>
          </a:xfrm>
          <a:prstGeom prst="strip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вал 43"/>
          <p:cNvSpPr/>
          <p:nvPr/>
        </p:nvSpPr>
        <p:spPr>
          <a:xfrm>
            <a:off x="5945830" y="1553786"/>
            <a:ext cx="748081" cy="73437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13 848</a:t>
            </a:r>
            <a:endParaRPr lang="ru-RU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Штриховая стрелка вправо 34"/>
          <p:cNvSpPr/>
          <p:nvPr/>
        </p:nvSpPr>
        <p:spPr>
          <a:xfrm rot="16200000">
            <a:off x="4654835" y="5601748"/>
            <a:ext cx="429893" cy="229865"/>
          </a:xfrm>
          <a:prstGeom prst="strip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Штриховая стрелка вправо 37"/>
          <p:cNvSpPr/>
          <p:nvPr/>
        </p:nvSpPr>
        <p:spPr>
          <a:xfrm rot="5400000">
            <a:off x="4682873" y="5010700"/>
            <a:ext cx="429893" cy="229865"/>
          </a:xfrm>
          <a:prstGeom prst="strip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Равно 35"/>
          <p:cNvSpPr/>
          <p:nvPr/>
        </p:nvSpPr>
        <p:spPr>
          <a:xfrm>
            <a:off x="4253947" y="3478696"/>
            <a:ext cx="735496" cy="397566"/>
          </a:xfrm>
          <a:prstGeom prst="mathEqual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09130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381022" cy="2286000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 ВПР (22 ИКО) в 2019 году,  в которых средний % выполнения заданий: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897061285"/>
              </p:ext>
            </p:extLst>
          </p:nvPr>
        </p:nvGraphicFramePr>
        <p:xfrm>
          <a:off x="4267200" y="203200"/>
          <a:ext cx="7529689" cy="650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Tx/>
              <a:buChar char="-"/>
            </a:pPr>
            <a:endParaRPr lang="ru-RU" dirty="0" smtClean="0"/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endParaRPr lang="ru-RU" dirty="0" smtClean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Ниже среднего % выполнения заданий по ХМАО-Югре;</a:t>
            </a:r>
          </a:p>
          <a:p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Ниже среднего % выполнения заданий по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Сургутскому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району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57200" y="3973689"/>
            <a:ext cx="287867" cy="27093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292231"/>
            <a:ext cx="287867" cy="27093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00068" y="4012902"/>
            <a:ext cx="202130" cy="19250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00068" y="5331444"/>
            <a:ext cx="202130" cy="19250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82241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381022" cy="2286000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 РДР (13) в 2019 году,  в которых средний % выполнения заданий за 2019 год: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00746092"/>
              </p:ext>
            </p:extLst>
          </p:nvPr>
        </p:nvGraphicFramePr>
        <p:xfrm>
          <a:off x="4267200" y="203200"/>
          <a:ext cx="7529689" cy="650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Tx/>
              <a:buChar char="-"/>
            </a:pPr>
            <a:endParaRPr lang="ru-RU" dirty="0" smtClean="0"/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endParaRPr lang="ru-RU" dirty="0" smtClean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ниже среднего % выполнения заданий по ХМАО-Югре;</a:t>
            </a:r>
          </a:p>
          <a:p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ниже среднего % выполнения заданий по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Сургутскому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району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57200" y="3973689"/>
            <a:ext cx="287867" cy="27093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292231"/>
            <a:ext cx="287867" cy="27093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00068" y="4012902"/>
            <a:ext cx="202130" cy="19250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00068" y="5331444"/>
            <a:ext cx="202130" cy="19250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62633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381022" cy="2286000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 ИКО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35)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которых средний % выполнения заданий за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год: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689174296"/>
              </p:ext>
            </p:extLst>
          </p:nvPr>
        </p:nvGraphicFramePr>
        <p:xfrm>
          <a:off x="4267200" y="203200"/>
          <a:ext cx="7529689" cy="650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Tx/>
              <a:buChar char="-"/>
            </a:pPr>
            <a:endParaRPr lang="ru-RU" dirty="0" smtClean="0"/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endParaRPr lang="ru-RU" dirty="0" smtClean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ниже среднего % выполнения заданий по ХМАО-Югре;</a:t>
            </a:r>
          </a:p>
          <a:p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ниже среднего % выполнения заданий по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Сургутскому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району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57200" y="3973689"/>
            <a:ext cx="287867" cy="27093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292231"/>
            <a:ext cx="287867" cy="27093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00068" y="4012902"/>
            <a:ext cx="202130" cy="19250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00068" y="5331444"/>
            <a:ext cx="202130" cy="19250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9990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1729978" y="6492240"/>
            <a:ext cx="462022" cy="36576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779" t="21802" r="49748" b="10499"/>
          <a:stretch>
            <a:fillRect/>
          </a:stretch>
        </p:blipFill>
        <p:spPr bwMode="auto">
          <a:xfrm>
            <a:off x="1311965" y="0"/>
            <a:ext cx="10018643" cy="6579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8569" y="192719"/>
            <a:ext cx="10058400" cy="1450757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общеобразовательных организаций, 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средний % выполнения заданий ИКО ниже среднего %  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/>
          </p:nvPr>
        </p:nvGraphicFramePr>
        <p:xfrm>
          <a:off x="1288874" y="2216237"/>
          <a:ext cx="4792612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/>
          <p:nvPr>
            <p:extLst/>
          </p:nvPr>
        </p:nvGraphicFramePr>
        <p:xfrm>
          <a:off x="6458228" y="2233315"/>
          <a:ext cx="5119256" cy="39801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288874" y="1957661"/>
            <a:ext cx="4132716" cy="2738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сравнении 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Сургутским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районом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792659" y="1929516"/>
            <a:ext cx="3374309" cy="1750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сравнении 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ХМАО-Югра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8079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559131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комплексной оценки образовательных результатов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65604" y="2105508"/>
            <a:ext cx="3647208" cy="2959639"/>
          </a:xfrm>
        </p:spPr>
        <p:txBody>
          <a:bodyPr>
            <a:normAutofit fontScale="70000" lnSpcReduction="20000"/>
          </a:bodyPr>
          <a:lstStyle/>
          <a:p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Письмо АУ «ИРО» от 17.09.2019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2912 «О комплексной оценке образовательных результатов»</a:t>
            </a:r>
          </a:p>
          <a:p>
            <a:pPr>
              <a:buFont typeface="Wingdings" panose="05000000000000000000" pitchFamily="2" charset="2"/>
              <a:buChar char="v"/>
            </a:pP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17919" y="2105508"/>
            <a:ext cx="5513416" cy="4023360"/>
          </a:xfrm>
        </p:spPr>
        <p:txBody>
          <a:bodyPr>
            <a:normAutofit fontScale="70000" lnSpcReduction="20000"/>
          </a:bodyPr>
          <a:lstStyle/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Размещена по 2 ссылкам:</a:t>
            </a:r>
            <a:endParaRPr lang="ru-RU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</a:t>
            </a:r>
            <a:r>
              <a:rPr lang="en-US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iro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86.</a:t>
            </a:r>
            <a:r>
              <a:rPr lang="en-US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ru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r>
              <a:rPr lang="en-US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index.php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2015-04-23-09-26-58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1125-podderzgka-shkol-pokazyvayushchiestabilno-nizkie-obrazovatelnye-rezultaty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5503-nauchno-metodicheskoe-obespechenie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http://www.iro86.ru/index.php/rcoko/rcoko/5832-normativno-pravovye-dokumenty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рименена в </a:t>
            </a:r>
            <a:r>
              <a:rPr lang="ru-RU" sz="2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ктябре 2019 года 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выявления ОО: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СВР, НОР;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«зоны риска» (по результатам ГИА, ВПР, РДР);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«эффективных», «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резильентных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несправляющихся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депримированных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endParaRPr lang="ru-RU" sz="2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Левая фигурная скобка 4"/>
          <p:cNvSpPr/>
          <p:nvPr/>
        </p:nvSpPr>
        <p:spPr>
          <a:xfrm>
            <a:off x="5413663" y="2709496"/>
            <a:ext cx="489724" cy="1174967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4696489" y="2815583"/>
            <a:ext cx="892367" cy="85188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http://i058.radikal.ru/1307/ea/ca56de2540e2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372" y="53549"/>
            <a:ext cx="607229" cy="151807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860242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8569" y="-142375"/>
            <a:ext cx="10058400" cy="1450757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комплексной оценки</a:t>
            </a:r>
            <a:b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образовательных организаций Сургутского района 2019 года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/>
          </p:nvPr>
        </p:nvGraphicFramePr>
        <p:xfrm>
          <a:off x="1279431" y="1520792"/>
          <a:ext cx="10074369" cy="4822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512">
                  <a:extLst>
                    <a:ext uri="{9D8B030D-6E8A-4147-A177-3AD203B41FA5}">
                      <a16:colId xmlns="" xmlns:a16="http://schemas.microsoft.com/office/drawing/2014/main" val="266153236"/>
                    </a:ext>
                  </a:extLst>
                </a:gridCol>
                <a:gridCol w="3273246">
                  <a:extLst>
                    <a:ext uri="{9D8B030D-6E8A-4147-A177-3AD203B41FA5}">
                      <a16:colId xmlns="" xmlns:a16="http://schemas.microsoft.com/office/drawing/2014/main" val="1787749673"/>
                    </a:ext>
                  </a:extLst>
                </a:gridCol>
                <a:gridCol w="2370440">
                  <a:extLst>
                    <a:ext uri="{9D8B030D-6E8A-4147-A177-3AD203B41FA5}">
                      <a16:colId xmlns="" xmlns:a16="http://schemas.microsoft.com/office/drawing/2014/main" val="349888155"/>
                    </a:ext>
                  </a:extLst>
                </a:gridCol>
                <a:gridCol w="4007171">
                  <a:extLst>
                    <a:ext uri="{9D8B030D-6E8A-4147-A177-3AD203B41FA5}">
                      <a16:colId xmlns="" xmlns:a16="http://schemas.microsoft.com/office/drawing/2014/main" val="1746351898"/>
                    </a:ext>
                  </a:extLst>
                </a:gridCol>
              </a:tblGrid>
              <a:tr h="41388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ОО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Статус по ИОР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Зона риска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53048965"/>
                  </a:ext>
                </a:extLst>
              </a:tr>
              <a:tr h="370521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«Ляминская СОШ»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стабильно низкие образовательные результаты</a:t>
                      </a:r>
                      <a:endParaRPr lang="ru-RU" b="1" dirty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Риск_дифф</a:t>
                      </a:r>
                      <a:r>
                        <a:rPr lang="ru-RU" b="1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результатов за 3 года</a:t>
                      </a:r>
                    </a:p>
                    <a:p>
                      <a:endParaRPr lang="ru-RU" b="1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9973070"/>
                  </a:ext>
                </a:extLst>
              </a:tr>
              <a:tr h="370521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«Русскинская СОШ»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стабильно низкие образовательные результаты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Риск_разрыв</a:t>
                      </a:r>
                      <a:r>
                        <a:rPr lang="ru-RU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ВПР/ГИА_2019;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Риск_дифф</a:t>
                      </a:r>
                      <a:r>
                        <a:rPr lang="ru-RU" b="1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результатов за 3 года</a:t>
                      </a:r>
                    </a:p>
                    <a:p>
                      <a:endParaRPr lang="ru-RU" b="1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36967898"/>
                  </a:ext>
                </a:extLst>
              </a:tr>
              <a:tr h="808523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Высокомысовская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СОШ»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Риск_разрыв</a:t>
                      </a:r>
                      <a:r>
                        <a:rPr lang="ru-RU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ВПР/ГИА_2019;</a:t>
                      </a:r>
                    </a:p>
                    <a:p>
                      <a:r>
                        <a:rPr lang="ru-RU" b="1" dirty="0" err="1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Риск_дифф</a:t>
                      </a:r>
                      <a:r>
                        <a:rPr lang="ru-RU" b="1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результатов за 3 года</a:t>
                      </a:r>
                      <a:endParaRPr lang="ru-RU" b="1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32338525"/>
                  </a:ext>
                </a:extLst>
              </a:tr>
              <a:tr h="490889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«Ульт-Ягунская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СОШ»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Риск_дифф</a:t>
                      </a:r>
                      <a:r>
                        <a:rPr lang="ru-RU" b="1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результатов за 3 года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34469387"/>
                  </a:ext>
                </a:extLst>
              </a:tr>
              <a:tr h="370521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«Тром-Аганская начальная школа-детский сад»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Риск_дифф</a:t>
                      </a:r>
                      <a:r>
                        <a:rPr lang="ru-RU" b="1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результатов за 3 года</a:t>
                      </a: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32347008"/>
                  </a:ext>
                </a:extLst>
              </a:tr>
              <a:tr h="370521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Каюковская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начальная школа»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Риск_дифф</a:t>
                      </a:r>
                      <a:r>
                        <a:rPr lang="ru-RU" b="1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результатов за 3 года</a:t>
                      </a: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12710714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705304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88187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Общеобразовательные организации, имеющие стабильно низкие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771061345"/>
              </p:ext>
            </p:extLst>
          </p:nvPr>
        </p:nvGraphicFramePr>
        <p:xfrm>
          <a:off x="838199" y="1551305"/>
          <a:ext cx="10515601" cy="385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2824">
                  <a:extLst>
                    <a:ext uri="{9D8B030D-6E8A-4147-A177-3AD203B41FA5}">
                      <a16:colId xmlns="" xmlns:a16="http://schemas.microsoft.com/office/drawing/2014/main" val="1719050079"/>
                    </a:ext>
                  </a:extLst>
                </a:gridCol>
                <a:gridCol w="2660904">
                  <a:extLst>
                    <a:ext uri="{9D8B030D-6E8A-4147-A177-3AD203B41FA5}">
                      <a16:colId xmlns="" xmlns:a16="http://schemas.microsoft.com/office/drawing/2014/main" val="3588775130"/>
                    </a:ext>
                  </a:extLst>
                </a:gridCol>
                <a:gridCol w="2743200">
                  <a:extLst>
                    <a:ext uri="{9D8B030D-6E8A-4147-A177-3AD203B41FA5}">
                      <a16:colId xmlns="" xmlns:a16="http://schemas.microsoft.com/office/drawing/2014/main" val="3853582994"/>
                    </a:ext>
                  </a:extLst>
                </a:gridCol>
                <a:gridCol w="2328673">
                  <a:extLst>
                    <a:ext uri="{9D8B030D-6E8A-4147-A177-3AD203B41FA5}">
                      <a16:colId xmlns="" xmlns:a16="http://schemas.microsoft.com/office/drawing/2014/main" val="339607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2016-2017 </a:t>
                      </a:r>
                      <a:r>
                        <a:rPr lang="ru-RU" sz="1800" b="1" kern="12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уч.год</a:t>
                      </a:r>
                      <a:endParaRPr lang="ru-RU" sz="18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2017-2018 </a:t>
                      </a:r>
                      <a:r>
                        <a:rPr lang="ru-RU" sz="1800" b="1" kern="12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уч.год</a:t>
                      </a:r>
                      <a:endParaRPr lang="ru-RU" sz="18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2018-2019 </a:t>
                      </a:r>
                      <a:r>
                        <a:rPr lang="ru-RU" sz="1800" b="1" kern="12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уч.год</a:t>
                      </a:r>
                      <a:endParaRPr lang="ru-RU" sz="18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2019-2020 </a:t>
                      </a:r>
                      <a:r>
                        <a:rPr lang="ru-RU" sz="1800" b="1" kern="12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уч.год</a:t>
                      </a:r>
                      <a:endParaRPr lang="ru-RU" sz="18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36414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1. МБОУ «Белоярская СОШ № 3»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2. МБОУ «Лянторская СОШ №1»,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3. МБОУ «</a:t>
                      </a:r>
                      <a:r>
                        <a:rPr lang="ru-RU" sz="1800" b="1" kern="12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Угутская</a:t>
                      </a: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СОШ», 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4. МБОУ «</a:t>
                      </a:r>
                      <a:r>
                        <a:rPr lang="ru-RU" sz="1800" b="1" kern="12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Русскинская</a:t>
                      </a: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СОШ»,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5. Филиал МБОУ «Солнечная СОШ № 1» «</a:t>
                      </a:r>
                      <a:r>
                        <a:rPr lang="ru-RU" sz="1800" b="1" kern="12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Сайгатинская</a:t>
                      </a: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СШ»</a:t>
                      </a:r>
                      <a:endParaRPr lang="ru-RU" sz="18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1. МБОУ «Белоярская СОШ № 3», 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2. МБОУ «</a:t>
                      </a:r>
                      <a:r>
                        <a:rPr lang="ru-RU" sz="1800" b="1" kern="1200" dirty="0" err="1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Ляминская</a:t>
                      </a: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СОШ»,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3.  МБОУ «</a:t>
                      </a:r>
                      <a:r>
                        <a:rPr lang="ru-RU" sz="1800" b="1" kern="12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Угутская</a:t>
                      </a: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СОШ», 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4. МБОУ «</a:t>
                      </a:r>
                      <a:r>
                        <a:rPr lang="ru-RU" sz="1800" b="1" kern="1200" dirty="0" err="1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Русскинская</a:t>
                      </a: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СОШ»,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5. Филиал МБОУ «Солнечная СОШ № 1» «Сытоминская СШ»</a:t>
                      </a:r>
                      <a:endParaRPr lang="ru-RU" sz="18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1. МБОУ «Лянторская СОШ №1»,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2. МБОУ «</a:t>
                      </a:r>
                      <a:r>
                        <a:rPr lang="ru-RU" sz="1800" b="1" kern="1200" dirty="0" err="1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Русскинская</a:t>
                      </a: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СОШ»,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3. МБОУ «</a:t>
                      </a:r>
                      <a:r>
                        <a:rPr lang="ru-RU" sz="1800" b="1" kern="12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Угутская</a:t>
                      </a: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СОШ»,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4. МБОУ «</a:t>
                      </a:r>
                      <a:r>
                        <a:rPr lang="ru-RU" sz="1800" b="1" kern="1200" dirty="0" err="1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Ляминская</a:t>
                      </a: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СОШ»</a:t>
                      </a:r>
                    </a:p>
                    <a:p>
                      <a:endParaRPr lang="ru-RU" sz="18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1. МБОУ «</a:t>
                      </a:r>
                      <a:r>
                        <a:rPr lang="ru-RU" sz="1800" b="1" kern="1200" dirty="0" err="1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Русскинская</a:t>
                      </a: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СОШ»,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2. МБОУ «</a:t>
                      </a:r>
                      <a:r>
                        <a:rPr lang="ru-RU" sz="1800" b="1" kern="1200" dirty="0" err="1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Ляминская</a:t>
                      </a: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СОШ»</a:t>
                      </a:r>
                    </a:p>
                    <a:p>
                      <a:endParaRPr lang="ru-RU" sz="18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8369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5 ОО</a:t>
                      </a:r>
                      <a:endParaRPr lang="ru-RU" sz="18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5 ОО</a:t>
                      </a:r>
                      <a:endParaRPr lang="ru-RU" sz="18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4 ОО</a:t>
                      </a:r>
                      <a:endParaRPr lang="ru-RU" sz="18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2 ОО</a:t>
                      </a:r>
                      <a:endParaRPr lang="ru-RU" sz="18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04887345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9162288" y="5127625"/>
            <a:ext cx="249913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депривированные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endParaRPr lang="ru-RU" sz="16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одновременно низким значением ИСБШ и ИОР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959171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Общеобразовательные организации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«зоны риска»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1755" y="1737360"/>
            <a:ext cx="10515600" cy="4351338"/>
          </a:xfrm>
        </p:spPr>
        <p:txBody>
          <a:bodyPr>
            <a:normAutofit/>
          </a:bodyPr>
          <a:lstStyle/>
          <a:p>
            <a:pPr lvl="0" algn="just"/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Общеобразовательные организации, находящиеся в «зоне риска»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неустойчивых результатов по группе малокомплектных сельских школ: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Высокомысовская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СОШ», МБОУ «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Русскинская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СОШ»;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Общеобразовательные организации, находящиеся в «зоне риска»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неустойчивых результатов по группе школ, не имеющих особенностей осуществления образовательной деятельности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Ульт-Ягунская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СОШ»;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Общеобразовательные организации, находящиеся в «зоне риска»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неустойчивых результатов по группе школ для детей младшего 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школьного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филиал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«Нижнесортымская СОШ» «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Тром-Аганская начальная школа-детский сад»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филиал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«Нижнесортымская СОШ»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Каюковская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начальная школа»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757449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0235" y="847520"/>
            <a:ext cx="3200400" cy="22860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год</a:t>
            </a:r>
            <a:b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01.01.2019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31.12.2019</a:t>
            </a:r>
            <a:endParaRPr lang="ru-RU" sz="28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491511805"/>
              </p:ext>
            </p:extLst>
          </p:nvPr>
        </p:nvGraphicFramePr>
        <p:xfrm>
          <a:off x="4800600" y="731838"/>
          <a:ext cx="6492875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5144" y="2977336"/>
            <a:ext cx="3846286" cy="3379124"/>
          </a:xfrm>
        </p:spPr>
        <p:txBody>
          <a:bodyPr>
            <a:normAutofit/>
          </a:bodyPr>
          <a:lstStyle/>
          <a:p>
            <a:pPr algn="ctr"/>
            <a:endParaRPr lang="ru-RU" sz="36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Приняли участие в ИКО</a:t>
            </a:r>
            <a:r>
              <a:rPr lang="ru-RU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ru-RU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п/г – 19 ОО и </a:t>
            </a:r>
            <a:r>
              <a:rPr lang="ru-RU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филиалов;</a:t>
            </a:r>
            <a:endParaRPr lang="ru-RU" sz="20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п/г - 18 ОО и 3 филиала, </a:t>
            </a:r>
          </a:p>
          <a:p>
            <a:pPr algn="ctr"/>
            <a:r>
              <a:rPr lang="ru-RU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них:</a:t>
            </a:r>
            <a:endParaRPr lang="ru-RU" sz="2000" dirty="0"/>
          </a:p>
        </p:txBody>
      </p:sp>
      <p:sp>
        <p:nvSpPr>
          <p:cNvPr id="6" name="Овал 5"/>
          <p:cNvSpPr/>
          <p:nvPr/>
        </p:nvSpPr>
        <p:spPr>
          <a:xfrm>
            <a:off x="5641069" y="847520"/>
            <a:ext cx="1279019" cy="120705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" name="Овал 6"/>
          <p:cNvSpPr/>
          <p:nvPr/>
        </p:nvSpPr>
        <p:spPr>
          <a:xfrm>
            <a:off x="5641069" y="2757209"/>
            <a:ext cx="1279019" cy="120705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" name="Овал 7"/>
          <p:cNvSpPr/>
          <p:nvPr/>
        </p:nvSpPr>
        <p:spPr>
          <a:xfrm>
            <a:off x="5641068" y="4666898"/>
            <a:ext cx="1279019" cy="120705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83" y="99451"/>
            <a:ext cx="2983833" cy="82055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95061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4598" y="258060"/>
            <a:ext cx="10058400" cy="145075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Общеобразовательные организации,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имеющие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стабильно низкие результаты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3690651" cy="4023360"/>
          </a:xfrm>
        </p:spPr>
        <p:txBody>
          <a:bodyPr/>
          <a:lstStyle/>
          <a:p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42362476"/>
              </p:ext>
            </p:extLst>
          </p:nvPr>
        </p:nvGraphicFramePr>
        <p:xfrm>
          <a:off x="664103" y="1786711"/>
          <a:ext cx="11134043" cy="453015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763629">
                  <a:extLst>
                    <a:ext uri="{9D8B030D-6E8A-4147-A177-3AD203B41FA5}">
                      <a16:colId xmlns="" xmlns:a16="http://schemas.microsoft.com/office/drawing/2014/main" val="2472966473"/>
                    </a:ext>
                  </a:extLst>
                </a:gridCol>
                <a:gridCol w="2663805">
                  <a:extLst>
                    <a:ext uri="{9D8B030D-6E8A-4147-A177-3AD203B41FA5}">
                      <a16:colId xmlns="" xmlns:a16="http://schemas.microsoft.com/office/drawing/2014/main" val="578311559"/>
                    </a:ext>
                  </a:extLst>
                </a:gridCol>
                <a:gridCol w="2580039">
                  <a:extLst>
                    <a:ext uri="{9D8B030D-6E8A-4147-A177-3AD203B41FA5}">
                      <a16:colId xmlns="" xmlns:a16="http://schemas.microsoft.com/office/drawing/2014/main" val="1173584046"/>
                    </a:ext>
                  </a:extLst>
                </a:gridCol>
                <a:gridCol w="2508291">
                  <a:extLst>
                    <a:ext uri="{9D8B030D-6E8A-4147-A177-3AD203B41FA5}">
                      <a16:colId xmlns="" xmlns:a16="http://schemas.microsoft.com/office/drawing/2014/main" val="1542592377"/>
                    </a:ext>
                  </a:extLst>
                </a:gridCol>
                <a:gridCol w="2618279">
                  <a:extLst>
                    <a:ext uri="{9D8B030D-6E8A-4147-A177-3AD203B41FA5}">
                      <a16:colId xmlns="" xmlns:a16="http://schemas.microsoft.com/office/drawing/2014/main" val="3147143958"/>
                    </a:ext>
                  </a:extLst>
                </a:gridCol>
              </a:tblGrid>
              <a:tr h="539615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2019-2020</a:t>
                      </a:r>
                      <a:endParaRPr lang="ru-RU" sz="2400" b="1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2018-2019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2017-2018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2016-2017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344056210"/>
                  </a:ext>
                </a:extLst>
              </a:tr>
              <a:tr h="3372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ДОиМП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ХМАО-Югры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4202673"/>
                  </a:ext>
                </a:extLst>
              </a:tr>
              <a:tr h="5549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1576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02.12.2019</a:t>
                      </a:r>
                      <a:endParaRPr lang="ru-RU" sz="1800" b="1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1705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19.12.2018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1330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25.08.2017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1276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23.08.2016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54849561"/>
                  </a:ext>
                </a:extLst>
              </a:tr>
              <a:tr h="5395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ОО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ОО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ОО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ОО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940851013"/>
                  </a:ext>
                </a:extLst>
              </a:tr>
              <a:tr h="9430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«Лянторская СОШ № 1»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(реорганизована путём присоединения к МАОУ «Лянторская СОШ № 7»)</a:t>
                      </a: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Филиал «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Сытоминская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СШ»</a:t>
                      </a: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Сайгатинская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СОШ»</a:t>
                      </a: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267036104"/>
                  </a:ext>
                </a:extLst>
              </a:tr>
              <a:tr h="4360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«Ляминская СОШ»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«Ляминская СОШ»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«Ляминская СОШ»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«Ляминская СОШ»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33216654"/>
                  </a:ext>
                </a:extLst>
              </a:tr>
              <a:tr h="2158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«Угутская СОШ»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«Угутская СОШ»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«Угутская СОШ»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12201715"/>
                  </a:ext>
                </a:extLst>
              </a:tr>
              <a:tr h="4316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«Русскинская СОШ»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«Русскинская СОШ»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«Русскинская СОШ</a:t>
                      </a: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«Русскинская СОШ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57929029"/>
                  </a:ext>
                </a:extLst>
              </a:tr>
              <a:tr h="4360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«Белоярская СОШ № 3»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«Белоярская СОШ № 3»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087990651"/>
                  </a:ext>
                </a:extLst>
              </a:tr>
            </a:tbl>
          </a:graphicData>
        </a:graphic>
      </p:graphicFrame>
      <p:pic>
        <p:nvPicPr>
          <p:cNvPr id="9" name="Picture 2" descr="http://i058.radikal.ru/1307/ea/ca56de2540e2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288" y="2339341"/>
            <a:ext cx="607229" cy="151807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148526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7178" y="216333"/>
            <a:ext cx="10058400" cy="1450757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Общеобразовательные организации, работающие в </a:t>
            </a: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сложных социальных условиях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3690651" cy="4023360"/>
          </a:xfrm>
        </p:spPr>
        <p:txBody>
          <a:bodyPr/>
          <a:lstStyle/>
          <a:p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57904901"/>
              </p:ext>
            </p:extLst>
          </p:nvPr>
        </p:nvGraphicFramePr>
        <p:xfrm>
          <a:off x="1637725" y="2045268"/>
          <a:ext cx="9662453" cy="413737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662700">
                  <a:extLst>
                    <a:ext uri="{9D8B030D-6E8A-4147-A177-3AD203B41FA5}">
                      <a16:colId xmlns="" xmlns:a16="http://schemas.microsoft.com/office/drawing/2014/main" val="2472966473"/>
                    </a:ext>
                  </a:extLst>
                </a:gridCol>
                <a:gridCol w="3242114">
                  <a:extLst>
                    <a:ext uri="{9D8B030D-6E8A-4147-A177-3AD203B41FA5}">
                      <a16:colId xmlns="" xmlns:a16="http://schemas.microsoft.com/office/drawing/2014/main" val="578311559"/>
                    </a:ext>
                  </a:extLst>
                </a:gridCol>
                <a:gridCol w="2929273">
                  <a:extLst>
                    <a:ext uri="{9D8B030D-6E8A-4147-A177-3AD203B41FA5}">
                      <a16:colId xmlns="" xmlns:a16="http://schemas.microsoft.com/office/drawing/2014/main" val="888788110"/>
                    </a:ext>
                  </a:extLst>
                </a:gridCol>
                <a:gridCol w="2828366">
                  <a:extLst>
                    <a:ext uri="{9D8B030D-6E8A-4147-A177-3AD203B41FA5}">
                      <a16:colId xmlns="" xmlns:a16="http://schemas.microsoft.com/office/drawing/2014/main" val="3547868518"/>
                    </a:ext>
                  </a:extLst>
                </a:gridCol>
              </a:tblGrid>
              <a:tr h="497939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2019-2020</a:t>
                      </a:r>
                      <a:endParaRPr lang="ru-RU" sz="2400" b="1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2018-2019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2017-2018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344056210"/>
                  </a:ext>
                </a:extLst>
              </a:tr>
              <a:tr h="2545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ДОиМП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ХМАО-Югры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4202673"/>
                  </a:ext>
                </a:extLst>
              </a:tr>
              <a:tr h="6829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1246</a:t>
                      </a:r>
                      <a:r>
                        <a:rPr lang="ru-RU" sz="1600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b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18.08.2017,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1384 от 08.09.2017</a:t>
                      </a:r>
                      <a:endParaRPr lang="ru-RU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1246</a:t>
                      </a:r>
                      <a:r>
                        <a:rPr lang="ru-RU" sz="1600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</a:t>
                      </a:r>
                      <a:r>
                        <a:rPr lang="ru-RU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18.08.2017,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1384 от 08.09.2017</a:t>
                      </a:r>
                      <a:endParaRPr lang="ru-RU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1246</a:t>
                      </a:r>
                      <a:r>
                        <a:rPr lang="ru-RU" sz="1600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</a:t>
                      </a:r>
                      <a:r>
                        <a:rPr lang="ru-RU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18.08.2017,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1384 от 08.09.2017</a:t>
                      </a:r>
                      <a:endParaRPr lang="ru-RU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54849561"/>
                  </a:ext>
                </a:extLst>
              </a:tr>
              <a:tr h="40730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ОО</a:t>
                      </a:r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ОО</a:t>
                      </a:r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ОО</a:t>
                      </a:r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940851013"/>
                  </a:ext>
                </a:extLst>
              </a:tr>
              <a:tr h="7118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Высокомысовская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СОШ»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Высокомысовская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СОШ»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Высокомысовская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СОШ»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67036104"/>
                  </a:ext>
                </a:extLst>
              </a:tr>
              <a:tr h="3722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</a:t>
                      </a:r>
                      <a:r>
                        <a:rPr lang="ru-RU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Русскинская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СОШ»</a:t>
                      </a:r>
                      <a:endParaRPr lang="ru-RU" sz="14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</a:t>
                      </a:r>
                      <a:r>
                        <a:rPr lang="ru-RU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Русскинская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СОШ»</a:t>
                      </a:r>
                      <a:endParaRPr lang="ru-RU" sz="14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</a:t>
                      </a:r>
                      <a:r>
                        <a:rPr lang="ru-RU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Русскинская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СОШ»</a:t>
                      </a:r>
                      <a:endParaRPr lang="ru-RU" sz="14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33216654"/>
                  </a:ext>
                </a:extLst>
              </a:tr>
              <a:tr h="3221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Филиал «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Сытоминская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СШ»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Филиал «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Сытоминская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СШ»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Филиал «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Сытоминская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СШ»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12201715"/>
                  </a:ext>
                </a:extLst>
              </a:tr>
              <a:tr h="654983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</a:t>
                      </a:r>
                      <a:r>
                        <a:rPr lang="ru-RU" sz="1400" b="1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ДОиМП</a:t>
                      </a:r>
                      <a:r>
                        <a:rPr lang="ru-RU" sz="1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ХМАО-Югры</a:t>
                      </a:r>
                      <a:r>
                        <a:rPr lang="ru-RU" sz="1400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раз в 3 года.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Выявление ОО, работающих в сложных социальных условиях, запланировано на 4 квартал 2020 года.</a:t>
                      </a:r>
                      <a:endParaRPr lang="ru-RU" sz="1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57929029"/>
                  </a:ext>
                </a:extLst>
              </a:tr>
            </a:tbl>
          </a:graphicData>
        </a:graphic>
      </p:graphicFrame>
      <p:pic>
        <p:nvPicPr>
          <p:cNvPr id="10" name="Picture 2" descr="http://i058.radikal.ru/1307/ea/ca56de2540e2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374" y="2734452"/>
            <a:ext cx="607229" cy="151807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95161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7178" y="216333"/>
            <a:ext cx="10058400" cy="1450757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Общеобразовательные организации, имеющие </a:t>
            </a: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 необъективности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результатов ВПР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3690651" cy="4023360"/>
          </a:xfrm>
        </p:spPr>
        <p:txBody>
          <a:bodyPr/>
          <a:lstStyle/>
          <a:p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92111867"/>
              </p:ext>
            </p:extLst>
          </p:nvPr>
        </p:nvGraphicFramePr>
        <p:xfrm>
          <a:off x="829357" y="1975390"/>
          <a:ext cx="11134043" cy="426025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603203">
                  <a:extLst>
                    <a:ext uri="{9D8B030D-6E8A-4147-A177-3AD203B41FA5}">
                      <a16:colId xmlns="" xmlns:a16="http://schemas.microsoft.com/office/drawing/2014/main" val="2472966473"/>
                    </a:ext>
                  </a:extLst>
                </a:gridCol>
                <a:gridCol w="2824231">
                  <a:extLst>
                    <a:ext uri="{9D8B030D-6E8A-4147-A177-3AD203B41FA5}">
                      <a16:colId xmlns="" xmlns:a16="http://schemas.microsoft.com/office/drawing/2014/main" val="578311559"/>
                    </a:ext>
                  </a:extLst>
                </a:gridCol>
                <a:gridCol w="3012689">
                  <a:extLst>
                    <a:ext uri="{9D8B030D-6E8A-4147-A177-3AD203B41FA5}">
                      <a16:colId xmlns="" xmlns:a16="http://schemas.microsoft.com/office/drawing/2014/main" val="1173584046"/>
                    </a:ext>
                  </a:extLst>
                </a:gridCol>
                <a:gridCol w="2804160">
                  <a:extLst>
                    <a:ext uri="{9D8B030D-6E8A-4147-A177-3AD203B41FA5}">
                      <a16:colId xmlns="" xmlns:a16="http://schemas.microsoft.com/office/drawing/2014/main" val="1354141244"/>
                    </a:ext>
                  </a:extLst>
                </a:gridCol>
                <a:gridCol w="1889760">
                  <a:extLst>
                    <a:ext uri="{9D8B030D-6E8A-4147-A177-3AD203B41FA5}">
                      <a16:colId xmlns="" xmlns:a16="http://schemas.microsoft.com/office/drawing/2014/main" val="4236002390"/>
                    </a:ext>
                  </a:extLst>
                </a:gridCol>
              </a:tblGrid>
              <a:tr h="539615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2400" b="1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344056210"/>
                  </a:ext>
                </a:extLst>
              </a:tr>
              <a:tr h="3372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ДОиМП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ХМАО-Югры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4202673"/>
                  </a:ext>
                </a:extLst>
              </a:tr>
              <a:tr h="5549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Письмо </a:t>
                      </a:r>
                      <a:r>
                        <a:rPr lang="ru-RU" sz="16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Обрнадзора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Югры от 01.08.2019 № 30-Исх-1640</a:t>
                      </a:r>
                      <a:endParaRPr lang="ru-RU" sz="16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Письмо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ДОиМП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ХМАО-Югры от 09.08.2018 № 10-Исх-7936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Письмо АУ «ИРО» от 15.03.2018 № 742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3 года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ОО, </a:t>
                      </a:r>
                    </a:p>
                    <a:p>
                      <a:pPr algn="ctr"/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</a:t>
                      </a:r>
                      <a:r>
                        <a:rPr lang="ru-RU" sz="20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них</a:t>
                      </a:r>
                    </a:p>
                    <a:p>
                      <a:pPr algn="ctr"/>
                      <a:endParaRPr lang="ru-RU" sz="2000" b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2000" b="1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ОО – </a:t>
                      </a:r>
                    </a:p>
                    <a:p>
                      <a:pPr algn="ctr"/>
                      <a:r>
                        <a:rPr lang="ru-RU" sz="2000" b="1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2-ой год подряд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5484956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ОО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ОО</a:t>
                      </a:r>
                    </a:p>
                    <a:p>
                      <a:pPr algn="ctr"/>
                      <a:endParaRPr lang="ru-RU" sz="1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ОО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40851013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МБОУ «Федоровская СОШ № 1»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МБОУ «Федоровская СОШ №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1»</a:t>
                      </a:r>
                      <a:endParaRPr lang="ru-RU" sz="1400" b="1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/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40282301"/>
                  </a:ext>
                </a:extLst>
              </a:tr>
              <a:tr h="4360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МАОУ «Лянторская СОШ № 7»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МАОУ «Лянторская СОШ № 7»</a:t>
                      </a:r>
                    </a:p>
                    <a:p>
                      <a:endParaRPr lang="ru-RU" sz="1400" dirty="0"/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33216654"/>
                  </a:ext>
                </a:extLst>
              </a:tr>
              <a:tr h="2158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</a:t>
                      </a:r>
                      <a:r>
                        <a:rPr lang="ru-RU" sz="14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Ульт-Ягунская</a:t>
                      </a:r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СОШ»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</a:t>
                      </a:r>
                      <a:r>
                        <a:rPr lang="ru-RU" sz="14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Ульт-Ягунская</a:t>
                      </a:r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СОШ»</a:t>
                      </a:r>
                    </a:p>
                    <a:p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12201715"/>
                  </a:ext>
                </a:extLst>
              </a:tr>
              <a:tr h="4316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«Угутская СОШ»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57929029"/>
                  </a:ext>
                </a:extLst>
              </a:tr>
              <a:tr h="4360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«Ляминская СОШ»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087990651"/>
                  </a:ext>
                </a:extLst>
              </a:tr>
            </a:tbl>
          </a:graphicData>
        </a:graphic>
      </p:graphicFrame>
      <p:pic>
        <p:nvPicPr>
          <p:cNvPr id="9" name="Picture 2" descr="http://i058.radikal.ru/1307/ea/ca56de2540e2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958" y="2587446"/>
            <a:ext cx="607229" cy="151807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178763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9472" y="0"/>
            <a:ext cx="10058400" cy="1559131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определения необъективности результатов ВПР </a:t>
            </a:r>
            <a:endParaRPr lang="ru-RU" sz="40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16993" y="1845733"/>
            <a:ext cx="3914989" cy="4408761"/>
          </a:xfrm>
        </p:spPr>
        <p:txBody>
          <a:bodyPr>
            <a:normAutofit fontScale="77500" lnSpcReduction="20000"/>
          </a:bodyPr>
          <a:lstStyle/>
          <a:p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Письмо Управления надзора и контроля за деятельностью органов исполнительной власти субъектов Российской Федерации Федеральной службы по надзору в сфере образования и науки от 23.07.2018 № 05-238 </a:t>
            </a:r>
          </a:p>
          <a:p>
            <a:pPr marL="0" indent="0">
              <a:buNone/>
            </a:pPr>
            <a:r>
              <a:rPr lang="ru-RU" sz="2400" b="1" i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(методические рекомендации)</a:t>
            </a:r>
            <a:endParaRPr lang="ru-RU" sz="2400" b="1" i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49516" y="1845734"/>
            <a:ext cx="6786451" cy="4408761"/>
          </a:xfrm>
          <a:pattFill prst="smConfetti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ru-RU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Аналитические методы: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доверительного интервала среднего балла для ОО относительно группы ОО из данного региона.</a:t>
            </a:r>
          </a:p>
          <a:p>
            <a:pPr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Оценка доверительного интервала процента выполнения каждого задания по каждой ОО, участвовавшей в оценочной процедуре, относительно контрольной выборки ОО.</a:t>
            </a:r>
          </a:p>
          <a:p>
            <a:pPr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Сравнение результатов ОО с результатами ОО контрольной группы, с учётом контекстных данных об ОО.</a:t>
            </a:r>
          </a:p>
          <a:p>
            <a:pPr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равнение уровня результатов оценочной процедуры в ОО с уровнем результатов ЕГЭ с учётом контекстных данных об ОО.</a:t>
            </a:r>
          </a:p>
          <a:p>
            <a:pPr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Других подходов.</a:t>
            </a:r>
          </a:p>
          <a:p>
            <a:pPr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Наличие выпускников ОО, получивших золотые медали и имеющие низкие результаты ЕГЭ.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56024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-15608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sz="3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 маркировки образовательных организаций с одним из </a:t>
            </a:r>
            <a:r>
              <a:rPr lang="ru-RU" sz="3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признаков необъективности</a:t>
            </a:r>
            <a:r>
              <a:rPr lang="ru-RU" sz="3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3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20953"/>
            <a:ext cx="10884408" cy="4351338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Завышенные значения среднего балла ВПР по русскому языку в 4, 5 классе;</a:t>
            </a:r>
          </a:p>
          <a:p>
            <a:r>
              <a:rPr lang="ru-RU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Завышенные значения среднего балла ВПР по математике в 4, 5классе;</a:t>
            </a:r>
          </a:p>
          <a:p>
            <a:r>
              <a:rPr lang="ru-RU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Несоответствие результатов ВПР по русскому языку в 4, 5 классе и школьных отметок;</a:t>
            </a:r>
          </a:p>
          <a:p>
            <a:r>
              <a:rPr lang="ru-RU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Несоответствие результатов ВПР по математике в 4, 5 классе и школьных отметок;</a:t>
            </a: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Резкое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результатов (возрастание либо падение) от 2018 к 2019 году (соседние параллели) от 4 класса к 5 классу по русскому языку;</a:t>
            </a:r>
          </a:p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Резкое изменение результатов (возрастание либо падение) от 2018 к 2019 году (соседние параллели) от 5 класса к 6 классу по русскому языку;</a:t>
            </a:r>
          </a:p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Резкое изменение результатов (возрастание либо падение) от 2018 к 2019 году (соседние параллели) от 4 класса к 5 классу по математике;</a:t>
            </a:r>
          </a:p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Резкое изменение результатов (возрастание либо падение) от 2018 к 2019 году (соседние параллели) от 5 класса к 6 классу по математике.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308822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7178" y="216333"/>
            <a:ext cx="10058400" cy="1450757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Общеобразовательные организации, имеющие </a:t>
            </a: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 необъективности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результатов ВПР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3690651" cy="4023360"/>
          </a:xfrm>
        </p:spPr>
        <p:txBody>
          <a:bodyPr/>
          <a:lstStyle/>
          <a:p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http://i058.radikal.ru/1307/ea/ca56de2540e2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363" y="1602621"/>
            <a:ext cx="607229" cy="151807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3571" t="29646" r="61880" b="60934"/>
          <a:stretch/>
        </p:blipFill>
        <p:spPr bwMode="auto">
          <a:xfrm>
            <a:off x="314655" y="3045194"/>
            <a:ext cx="2971990" cy="15867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1" name="Рисунок 10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7804" t="29646" r="15385" b="60514"/>
          <a:stretch/>
        </p:blipFill>
        <p:spPr bwMode="auto">
          <a:xfrm>
            <a:off x="3259504" y="4631956"/>
            <a:ext cx="8582540" cy="15787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2" name="Рисунок 11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520" t="21413" r="36443" b="67972"/>
          <a:stretch/>
        </p:blipFill>
        <p:spPr bwMode="auto">
          <a:xfrm>
            <a:off x="3332496" y="3182782"/>
            <a:ext cx="7809146" cy="13357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3" name="Рисунок 12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382" t="21413" r="89843" b="67972"/>
          <a:stretch/>
        </p:blipFill>
        <p:spPr bwMode="auto">
          <a:xfrm>
            <a:off x="11215570" y="3170210"/>
            <a:ext cx="626474" cy="15214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4" name="Рисунок 13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3419" t="21413" r="22890" b="68947"/>
          <a:stretch/>
        </p:blipFill>
        <p:spPr bwMode="auto">
          <a:xfrm>
            <a:off x="4812800" y="1934761"/>
            <a:ext cx="3167155" cy="11859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5" name="Рисунок 14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814" t="21413" r="86617" b="68094"/>
          <a:stretch/>
        </p:blipFill>
        <p:spPr bwMode="auto">
          <a:xfrm>
            <a:off x="8150086" y="1937665"/>
            <a:ext cx="700401" cy="10790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16" name="Овал 15"/>
          <p:cNvSpPr/>
          <p:nvPr/>
        </p:nvSpPr>
        <p:spPr>
          <a:xfrm>
            <a:off x="11141642" y="3364089"/>
            <a:ext cx="771573" cy="141240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11141643" y="4797946"/>
            <a:ext cx="771572" cy="148052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3548656" y="4172663"/>
            <a:ext cx="421373" cy="34587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5387350" y="5755720"/>
            <a:ext cx="421373" cy="34587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243484" y="4172663"/>
            <a:ext cx="2329656" cy="51904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32186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-29324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</a:rPr>
              <a:t>Меры по обеспечению объективности оценивания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l="13869" t="26341" r="50197" b="25537"/>
          <a:stretch/>
        </p:blipFill>
        <p:spPr>
          <a:xfrm>
            <a:off x="286501" y="2207555"/>
            <a:ext cx="5316776" cy="400507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764272" y="1377553"/>
            <a:ext cx="6096000" cy="487056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− система регулярных независимых (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административных) оценочных процедур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объективность результатов которых обеспечивает администрация ОО;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− принятые в ОО п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розрачные критерии </a:t>
            </a:r>
            <a:r>
              <a:rPr lang="ru-RU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внутришкольного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текущего и 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итогового оценивания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обеспечивающие справедливую непротиворечивую оценку образовательных результатов обучающихся;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− проведение учителями и методическими объединениями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аналитической экспертной работы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результатами оценочных процедур; 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− непрерывный процесс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повышения квалификации учителей в области 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оценки результатов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включающий не только обучение на курсах повышения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квалификации, но и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внутришкольное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обучение и самообразование.</a:t>
            </a:r>
            <a:endParaRPr lang="ru-RU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-2696299" y="96669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>
                <a:solidFill>
                  <a:srgbClr val="002060"/>
                </a:solidFill>
              </a:rPr>
              <a:t>п</a:t>
            </a:r>
            <a:r>
              <a:rPr lang="ru-RU" sz="2800" b="1" dirty="0" smtClean="0">
                <a:solidFill>
                  <a:srgbClr val="002060"/>
                </a:solidFill>
              </a:rPr>
              <a:t>ри проведении процедур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052844" y="4023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постоянно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125046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6257" y="1504666"/>
            <a:ext cx="3200400" cy="2286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проведённых процедур ИКО: 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48432" y="1710305"/>
            <a:ext cx="7561043" cy="12747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Подготовлен анализ за первое полугодие 2019 года по процедурам ИКО и направлен в ОО в конце августа 2019 года.  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537913" y="3790666"/>
            <a:ext cx="7561043" cy="12747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Подготовлен анализ по итогам  РДР_9 класс, 11 класс (осень 2019 года) и направлен в ОО в 20.02.2020 года.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57834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6257" y="1504666"/>
            <a:ext cx="3200400" cy="2286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мер по повышению качества образования: 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167887" y="169313"/>
            <a:ext cx="7700062" cy="12747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от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02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.04.2019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№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216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утверждении плана мероприятий («дорожная карта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»)  по совершенствованию и развитию муниципальной системы качества образования в образовательных организациях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Сургутского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 в 2019-2020  учебном году».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67887" y="4639809"/>
            <a:ext cx="7700062" cy="135340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приказ от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12.09.2019 года № 535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утверждении плана мероприятий по повышению качества образования в образовательных организациях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Сургутского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 в 2019-2020 учебном году» 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207643" y="2206487"/>
            <a:ext cx="7700062" cy="143793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приказ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16.12.2019 года № 744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плане мероприятий по коррекции знаний обучающихся по результатам проведённых диагностических процедур в 2019 году в общеобразовательных организациях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Сургутского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для реализации в 2019-2020 учебном году».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352629" y="1324757"/>
            <a:ext cx="3415927" cy="348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Отчет </a:t>
            </a:r>
            <a:r>
              <a:rPr lang="ru-RU" dirty="0" smtClean="0"/>
              <a:t>по запросу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8392386" y="3665825"/>
            <a:ext cx="3415927" cy="348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Отчет до </a:t>
            </a:r>
            <a:r>
              <a:rPr lang="ru-RU" dirty="0" smtClean="0"/>
              <a:t>01</a:t>
            </a:r>
            <a:r>
              <a:rPr lang="ru-RU" dirty="0" smtClean="0"/>
              <a:t>.06.2020 </a:t>
            </a:r>
            <a:r>
              <a:rPr lang="ru-RU" dirty="0" smtClean="0"/>
              <a:t>года 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8412266" y="5998100"/>
            <a:ext cx="3415927" cy="348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Отчет до </a:t>
            </a:r>
            <a:r>
              <a:rPr lang="ru-RU" dirty="0" smtClean="0"/>
              <a:t>25.06.2020 </a:t>
            </a:r>
            <a:r>
              <a:rPr lang="ru-RU" dirty="0" smtClean="0"/>
              <a:t>года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165614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6257" y="1504666"/>
            <a:ext cx="3200400" cy="2286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мер по повышению качества образования: 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47401" y="2532607"/>
            <a:ext cx="7700062" cy="135340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риказ от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30.08.2019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498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реализации комплекса мер по обеспечению объективности оценивания образовательных результатов в общеобразовательных организациях в 2019-2020 учебном году» 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499311" y="3895986"/>
            <a:ext cx="3415927" cy="348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Отчет до 30.05.2020 года 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247400" y="417444"/>
            <a:ext cx="7700062" cy="136147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приказ от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30.12.2019 года  № 781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утверждении комплекса мер («адресной помощи»), направленных для получения государственных гарантий уровня и качества образования в общеобразовательных организациях, имеющих стабильно низкие образовательные результаты на 2019-2020 годы» 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519190" y="1749133"/>
            <a:ext cx="3415927" cy="348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Отчет до </a:t>
            </a:r>
            <a:r>
              <a:rPr lang="ru-RU" dirty="0" smtClean="0"/>
              <a:t>20.06.2020 </a:t>
            </a:r>
            <a:r>
              <a:rPr lang="ru-RU" dirty="0" smtClean="0"/>
              <a:t>года 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4207644" y="4648439"/>
            <a:ext cx="7700062" cy="12747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от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03.03.2019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№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157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организации проведения самодиагностики общеобразовательных организаций, имеющих признаки необъективности оценивания по результатам всероссийских проверочных работ».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471900" y="5919861"/>
            <a:ext cx="3415927" cy="348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Отчет до 30.04.2020 года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165614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6257" y="1504666"/>
            <a:ext cx="3200400" cy="29066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мер по повышению качества образования: </a:t>
            </a:r>
            <a:b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(продолжение)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27521" y="3733808"/>
            <a:ext cx="7700062" cy="198983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риказ от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10.03.2020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….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организации работы по повышению качества общего образования общеобразовательных организаций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Сургутского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района, имеющих стабильно низкие образовательные результаты, в том числе находящиеся в сложных социальных условиях, имеющие необъективные результаты всероссийских проверочных работ и перехода их в эффективный режим функционирования, на плановый период 2020-2021 годов» 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207643" y="1033671"/>
            <a:ext cx="7700062" cy="169055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зменения в приказ от 03.03.2019 года №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157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10.03.2020 года № …….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проведения самодиагностики общеобразовательных организаций, имеющих признаки необъективности оценивания по результатам всероссийских проверочных работ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471899" y="2741352"/>
            <a:ext cx="3415927" cy="348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Отчет до 30.05.2020 года 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8452021" y="5703767"/>
            <a:ext cx="3415927" cy="348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Отчет до 20.06.2020 года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17643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7858" y="3106057"/>
            <a:ext cx="3200400" cy="2286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Предложения:</a:t>
            </a:r>
            <a:b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 проведении мероприятий, 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направленных 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исследование качества образования, в 2019-2020 учебном году: 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47082" y="253230"/>
            <a:ext cx="7620865" cy="19215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полученные результаты участников РДР (осень 2019) для анализа текущего состояния образования на уровне образовательной организации, выявления проблемных зон в преподавании, совершенствовании методики преподавания в процессе обучения по учебным предметам:</a:t>
            </a:r>
          </a:p>
          <a:p>
            <a:pPr algn="just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- 9 класс - «Математика», «Русский язык», «Биология», «Информатика и ИКТ», «География», «История», «Обществознание», «Физика», «Химия», «Английский язык», «Немецкий язык»; </a:t>
            </a:r>
          </a:p>
          <a:p>
            <a:pPr algn="just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- 11 класс - «Математика», «Русский язык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247081" y="4064456"/>
            <a:ext cx="7615263" cy="161410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При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подготовке обучающихся 9 и 11 классов к ГИА использовать рекомендации, размещенные на сайте АУ «Институт развития образования» ((https://iro86.ru/index.php/rcoko/otsenka-kachestva-obrazovaniya/5368-vserossijskie-proverochnye-raboty-2), в том числе рекомендуемую литературу к информационно-аналитическому отчету округа по итогам проведения РДР осенью 2019 года (9 класс, 11 класс). </a:t>
            </a:r>
          </a:p>
          <a:p>
            <a:pPr algn="r"/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247082" y="2584558"/>
            <a:ext cx="7615263" cy="90004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Обратить внимание на задания по 11 учебным предметам в 9 классах и 2 учебным предметам в 11 классах (итоги РДР осенью 2019), которые вызвали у обучающихся наибольшие затруднения и обеспечить их полное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освоение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452020" y="2060030"/>
            <a:ext cx="3415927" cy="348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до 20.03.2020 года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452020" y="3484950"/>
            <a:ext cx="3415927" cy="348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до 01.06.2020 года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446417" y="5678558"/>
            <a:ext cx="3415927" cy="348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постоянно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626435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7858" y="3106057"/>
            <a:ext cx="3200400" cy="2286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Предложения:</a:t>
            </a:r>
            <a:b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 проведении мероприятий, 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направленных 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исследование качества образования, в 2019-2020 учебном году:</a:t>
            </a:r>
            <a:b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(продолжение) 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47082" y="253231"/>
            <a:ext cx="7620865" cy="13869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Использовать данные таблицы 7.1 раздела 7 аналитической информации по результатам РДР (осень 2019 года - 9 класс по 11 учебным предметам и 11 класс по 2 учебным предметам), для обеспечения равной доступности образования во всех общеобразовательных организациях.  </a:t>
            </a:r>
          </a:p>
          <a:p>
            <a:pPr lvl="0" algn="just"/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47081" y="4064456"/>
            <a:ext cx="7615263" cy="20352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Обеспечить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личный контроль за проведением процедур, направленных на исследование качества образования, и их объективностью (соблюдение порядка ВПР на всех этапах проведения ВПР), в том числе соблюдение требований информационной безопасности (предотвращение утечки, искажения, подделки материалов при скачивании, хранении, использовании, а также до проверки и в период проверки работ участников, так как архив с материалами в личном кабинете ФИС ОКО не зашифрован).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247081" y="2114198"/>
            <a:ext cx="7615263" cy="123448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Создать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для проведения (весной 2020 года) процедур, направленных на исследование качества образования в общеобразовательных организациях в соответствие с нормативно-правовыми актами федерального, регионального и муниципального уровней.</a:t>
            </a:r>
          </a:p>
          <a:p>
            <a:pPr algn="just"/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446417" y="1561109"/>
            <a:ext cx="3415927" cy="348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постоянно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446416" y="3310526"/>
            <a:ext cx="3415927" cy="348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до 01.06.2020 года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8446416" y="6061576"/>
            <a:ext cx="3415927" cy="348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до 01.06.2020 года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970109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7858" y="3432629"/>
            <a:ext cx="3200400" cy="2286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Предложения:</a:t>
            </a:r>
            <a:b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 проведении мероприятий, 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направленных 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исследование качества образования, в 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2019-20120учебном 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году:</a:t>
            </a:r>
            <a:b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1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(окончание)</a:t>
            </a:r>
            <a:endParaRPr lang="ru-RU" sz="31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66879" y="3521129"/>
            <a:ext cx="7620865" cy="192925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итогам проведения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направлять в отчётах и протоколах из общеобразовательных организаций достоверные данные (реквизиты приказов; количество обучающихся, принявших участие (отсутствующих) в ИКО; время проведения, урок, аудитория (придерживаться организационно-технологической схемы); в протоколах о проведении не менять общественных наблюдателей, ответственного в аудитории за проведением ИКО (только в исключительных случаях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)).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66879" y="5579460"/>
            <a:ext cx="7620865" cy="85421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Представить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отчёты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 исполнении по вышеуказанным приказам в соответствии с установленными сроками.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366880" y="111211"/>
            <a:ext cx="7620865" cy="328083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беспечить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 специальных дополнительных мероприятий по предупреждению необъективности результатов по ВПР весной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(для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общеобразовательных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организаций, имеющих признаки необъективных результатов по ВПР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2017 по 2019 годы): </a:t>
            </a:r>
          </a:p>
          <a:p>
            <a:pPr marL="285750" indent="-285750" algn="just">
              <a:buFontTx/>
              <a:buChar char="-"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присутствие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независимых наблюдателей из других учреждений на всех стадиях проведения оценочной процедуры; </a:t>
            </a:r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видеонаблюдение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 обучающихся, педагогами, не преподающими в данном классе (не менее 2-х чел.); </a:t>
            </a:r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учителями и методическими объединениями аналитической экспертной работы с результатами оценочных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процедур; </a:t>
            </a:r>
          </a:p>
          <a:p>
            <a:pPr marL="285750" indent="-285750" algn="just">
              <a:buFontTx/>
              <a:buChar char="-"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выборочная перепроверка работ ВПР; </a:t>
            </a:r>
          </a:p>
          <a:p>
            <a:pPr marL="285750" indent="-285750" algn="just">
              <a:buFontTx/>
              <a:buChar char="-"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перекрестная проверка работ.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525930" y="3051978"/>
            <a:ext cx="3415927" cy="348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постоянно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525930" y="5099439"/>
            <a:ext cx="3415927" cy="348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постоянно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525930" y="6053596"/>
            <a:ext cx="3415927" cy="348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постоянно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652713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Ретр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Retrospect" id="{5F128B03-DCCA-4EEB-AB3B-CF2899314A46}" vid="{02006FA4-1611-4B07-AF7F-85CF6D20EB3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3188</TotalTime>
  <Words>2818</Words>
  <Application>Microsoft Office PowerPoint</Application>
  <PresentationFormat>Произвольный</PresentationFormat>
  <Paragraphs>531</Paragraphs>
  <Slides>31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Ретро</vt:lpstr>
      <vt:lpstr>О результатах мероприятий, направленных на изучение качества образования, по итогам 2019 года</vt:lpstr>
      <vt:lpstr>За 2019 год   с 01.01.2019  по 31.12.2019</vt:lpstr>
      <vt:lpstr>За 2019 год  с 01.01.2019  по 31.12.2019</vt:lpstr>
      <vt:lpstr>За 2019 год  с 01.01.2019  по 31.12.2019</vt:lpstr>
      <vt:lpstr>Всего в ИКО  приняли участие:   2019 год –  33 035 человеко-участий;    2018 год –  19 187 человеко-участий </vt:lpstr>
      <vt:lpstr>Всего в ИКО приняли участие в 2019 году    с 01.01.2019  по 31.12.2019</vt:lpstr>
      <vt:lpstr>     Сравнительный анализ ИКО в 2018 и 2019 гг.:     </vt:lpstr>
      <vt:lpstr>Количество процедур ВПР (22 ИКО) в 2019 году,  в которых средний % выполнения заданий:</vt:lpstr>
      <vt:lpstr>Количество процедур РДР (13) в 2019 году,  в которых средний % выполнения заданий за 2019 год:</vt:lpstr>
      <vt:lpstr>Количество процедур ИКО (35),  в которых средний % выполнения заданий за 2019 год:</vt:lpstr>
      <vt:lpstr>Слайд 11</vt:lpstr>
      <vt:lpstr>Количество общеобразовательных организаций,  где средний % выполнения заданий ИКО ниже среднего %   </vt:lpstr>
      <vt:lpstr>Методика комплексной оценки образовательных результатов</vt:lpstr>
      <vt:lpstr>Результаты комплексной оценки образовательных организаций Сургутского района 2019 года</vt:lpstr>
      <vt:lpstr>Общеобразовательные организации, имеющие стабильно низкие результаты </vt:lpstr>
      <vt:lpstr>Общеобразовательные организации «зоны риска»</vt:lpstr>
      <vt:lpstr>За 2019 год  с 01.01.2019  по 31.12.2019</vt:lpstr>
      <vt:lpstr>Общеобразовательные организации, имеющие стабильно низкие результаты </vt:lpstr>
      <vt:lpstr>Общеобразовательные организации, работающие в сложных социальных условиях</vt:lpstr>
      <vt:lpstr>Общеобразовательные организации, имеющие признаки необъективности результатов ВПР</vt:lpstr>
      <vt:lpstr>Методы определения необъективности результатов ВПР </vt:lpstr>
      <vt:lpstr> Признаки маркировки образовательных организаций с одним из признаков необъективности: </vt:lpstr>
      <vt:lpstr>Общеобразовательные организации, имеющие признаки необъективности результатов ВПР</vt:lpstr>
      <vt:lpstr>Меры по обеспечению объективности оценивания </vt:lpstr>
      <vt:lpstr>По итогам проведённых процедур ИКО: </vt:lpstr>
      <vt:lpstr>Комплекс мер по повышению качества образования: </vt:lpstr>
      <vt:lpstr>Комплекс мер по повышению качества образования: </vt:lpstr>
      <vt:lpstr>Комплекс мер по повышению качества образования:    (продолжение)</vt:lpstr>
      <vt:lpstr>Предложения:    1. При проведении мероприятий, направленных на исследование качества образования, в 2019-2020 учебном году: </vt:lpstr>
      <vt:lpstr>Предложения:    1. При проведении мероприятий, направленных на исследование качества образования, в 2019-2020 учебном году: (продолжение) </vt:lpstr>
      <vt:lpstr>Предложения:    1. При проведении мероприятий, направленных на исследование качества образования, в 2019-20120учебном году:    (окончание)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результатах проведения мероприятий ИКО  в общеобразовательных организациях  Сургутского района</dc:title>
  <dc:creator>Петухова Людмила Владимировна</dc:creator>
  <cp:lastModifiedBy>олеся</cp:lastModifiedBy>
  <cp:revision>193</cp:revision>
  <cp:lastPrinted>2020-03-04T12:28:57Z</cp:lastPrinted>
  <dcterms:created xsi:type="dcterms:W3CDTF">2018-07-25T07:32:10Z</dcterms:created>
  <dcterms:modified xsi:type="dcterms:W3CDTF">2020-03-09T09:31:11Z</dcterms:modified>
</cp:coreProperties>
</file>