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25" r:id="rId2"/>
    <p:sldId id="400" r:id="rId3"/>
    <p:sldId id="401" r:id="rId4"/>
    <p:sldId id="402" r:id="rId5"/>
    <p:sldId id="403" r:id="rId6"/>
    <p:sldId id="404" r:id="rId7"/>
  </p:sldIdLst>
  <p:sldSz cx="9144000" cy="6858000" type="screen4x3"/>
  <p:notesSz cx="6669088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4EB5"/>
    <a:srgbClr val="009644"/>
    <a:srgbClr val="59D228"/>
    <a:srgbClr val="F89F56"/>
    <a:srgbClr val="6464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2" autoAdjust="0"/>
    <p:restoredTop sz="94250" autoAdjust="0"/>
  </p:normalViewPr>
  <p:slideViewPr>
    <p:cSldViewPr>
      <p:cViewPr varScale="1">
        <p:scale>
          <a:sx n="81" d="100"/>
          <a:sy n="81" d="100"/>
        </p:scale>
        <p:origin x="51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F251E-C5A5-4241-A71C-AB2D378CA80F}" type="datetimeFigureOut">
              <a:rPr lang="ru-RU" smtClean="0"/>
              <a:t>09.03.2020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8C7E-157A-4604-B68D-19B4B9F3B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194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8C7E-157A-4604-B68D-19B4B9F3B12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331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458C7E-157A-4604-B68D-19B4B9F3B12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9931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458C7E-157A-4604-B68D-19B4B9F3B12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0643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458C7E-157A-4604-B68D-19B4B9F3B12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988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458C7E-157A-4604-B68D-19B4B9F3B12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4986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458C7E-157A-4604-B68D-19B4B9F3B12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234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C092D-7AE0-49F9-9D4E-D3B3925EEB02}" type="datetimeFigureOut">
              <a:rPr lang="ru-RU" smtClean="0"/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EDA-A4D6-4FD6-9CA3-BE5CFAC7C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410743"/>
      </p:ext>
    </p:extLst>
  </p:cSld>
  <p:clrMapOvr>
    <a:masterClrMapping/>
  </p:clrMapOvr>
  <p:transition advClick="0" advTm="3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C092D-7AE0-49F9-9D4E-D3B3925EEB02}" type="datetimeFigureOut">
              <a:rPr lang="ru-RU" smtClean="0"/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EDA-A4D6-4FD6-9CA3-BE5CFAC7C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898242"/>
      </p:ext>
    </p:extLst>
  </p:cSld>
  <p:clrMapOvr>
    <a:masterClrMapping/>
  </p:clrMapOvr>
  <p:transition advClick="0" advTm="3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C092D-7AE0-49F9-9D4E-D3B3925EEB02}" type="datetimeFigureOut">
              <a:rPr lang="ru-RU" smtClean="0"/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EDA-A4D6-4FD6-9CA3-BE5CFAC7C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144880"/>
      </p:ext>
    </p:extLst>
  </p:cSld>
  <p:clrMapOvr>
    <a:masterClrMapping/>
  </p:clrMapOvr>
  <p:transition advClick="0" advTm="3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C092D-7AE0-49F9-9D4E-D3B3925EEB02}" type="datetimeFigureOut">
              <a:rPr lang="ru-RU" smtClean="0"/>
              <a:t>09.03.2020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EDA-A4D6-4FD6-9CA3-BE5CFAC7C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33885"/>
      </p:ext>
    </p:extLst>
  </p:cSld>
  <p:clrMapOvr>
    <a:masterClrMapping/>
  </p:clrMapOvr>
  <p:transition advClick="0" advTm="3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C092D-7AE0-49F9-9D4E-D3B3925EEB02}" type="datetimeFigureOut">
              <a:rPr lang="ru-RU" smtClean="0"/>
              <a:t>09.03.2020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EDA-A4D6-4FD6-9CA3-BE5CFAC7C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223404"/>
      </p:ext>
    </p:extLst>
  </p:cSld>
  <p:clrMapOvr>
    <a:masterClrMapping/>
  </p:clrMapOvr>
  <p:transition advClick="0" advTm="3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C092D-7AE0-49F9-9D4E-D3B3925EEB02}" type="datetimeFigureOut">
              <a:rPr lang="ru-RU" smtClean="0"/>
              <a:t>09.03.2020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EDA-A4D6-4FD6-9CA3-BE5CFAC7C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511817"/>
      </p:ext>
    </p:extLst>
  </p:cSld>
  <p:clrMapOvr>
    <a:masterClrMapping/>
  </p:clrMapOvr>
  <p:transition advClick="0" advTm="3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C092D-7AE0-49F9-9D4E-D3B3925EEB02}" type="datetimeFigureOut">
              <a:rPr lang="ru-RU" smtClean="0"/>
              <a:t>09.03.2020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EDA-A4D6-4FD6-9CA3-BE5CFAC7C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868048"/>
      </p:ext>
    </p:extLst>
  </p:cSld>
  <p:clrMapOvr>
    <a:masterClrMapping/>
  </p:clrMapOvr>
  <p:transition advClick="0" advTm="3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C092D-7AE0-49F9-9D4E-D3B3925EEB02}" type="datetimeFigureOut">
              <a:rPr lang="ru-RU" smtClean="0"/>
              <a:t>09.03.2020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EDA-A4D6-4FD6-9CA3-BE5CFAC7C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946142"/>
      </p:ext>
    </p:extLst>
  </p:cSld>
  <p:clrMapOvr>
    <a:masterClrMapping/>
  </p:clrMapOvr>
  <p:transition advClick="0" advTm="3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C092D-7AE0-49F9-9D4E-D3B3925EEB02}" type="datetimeFigureOut">
              <a:rPr lang="ru-RU" smtClean="0"/>
              <a:t>09.03.2020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EDA-A4D6-4FD6-9CA3-BE5CFAC7C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467672"/>
      </p:ext>
    </p:extLst>
  </p:cSld>
  <p:clrMapOvr>
    <a:masterClrMapping/>
  </p:clrMapOvr>
  <p:transition advClick="0" advTm="3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C092D-7AE0-49F9-9D4E-D3B3925EEB02}" type="datetimeFigureOut">
              <a:rPr lang="ru-RU" smtClean="0"/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EDA-A4D6-4FD6-9CA3-BE5CFAC7C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589769"/>
      </p:ext>
    </p:extLst>
  </p:cSld>
  <p:clrMapOvr>
    <a:masterClrMapping/>
  </p:clrMapOvr>
  <p:transition advClick="0" advTm="3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C092D-7AE0-49F9-9D4E-D3B3925EEB02}" type="datetimeFigureOut">
              <a:rPr lang="ru-RU" smtClean="0"/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EDA-A4D6-4FD6-9CA3-BE5CFAC7C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961175"/>
      </p:ext>
    </p:extLst>
  </p:cSld>
  <p:clrMapOvr>
    <a:masterClrMapping/>
  </p:clrMapOvr>
  <p:transition advClick="0" advTm="3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98425"/>
            <a:ext cx="6858000" cy="1074738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724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24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467475"/>
            <a:ext cx="2895600" cy="3016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Департамент образования администрации Сургутского района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fld id="{78C39291-B83F-4499-B988-8782F4AB26D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53542"/>
      </p:ext>
    </p:extLst>
  </p:cSld>
  <p:clrMapOvr>
    <a:masterClrMapping/>
  </p:clrMapOvr>
  <p:transition advClick="0" advTm="3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C092D-7AE0-49F9-9D4E-D3B3925EEB02}" type="datetimeFigureOut">
              <a:rPr lang="ru-RU" smtClean="0"/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BAEDA-A4D6-4FD6-9CA3-BE5CFAC7C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354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advClick="0" advTm="3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528" y="908720"/>
            <a:ext cx="8496944" cy="4896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</a:rPr>
              <a:t>План общественно значимых мероприятий с участием жителей поселений в учреждениях, подведомственных департаменту образования и молодежной политики администрации Сургутского района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384595"/>
      </p:ext>
    </p:extLst>
  </p:cSld>
  <p:clrMapOvr>
    <a:masterClrMapping/>
  </p:clrMapOvr>
  <p:transition advClick="0" advTm="3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58"/>
            <a:ext cx="9144000" cy="702431"/>
          </a:xfrm>
          <a:prstGeom prst="rect">
            <a:avLst/>
          </a:prstGeom>
        </p:spPr>
      </p:pic>
      <p:sp>
        <p:nvSpPr>
          <p:cNvPr id="16" name="Rectangle 7"/>
          <p:cNvSpPr>
            <a:spLocks noGrp="1" noChangeArrowheads="1"/>
          </p:cNvSpPr>
          <p:nvPr>
            <p:ph type="title"/>
          </p:nvPr>
        </p:nvSpPr>
        <p:spPr>
          <a:xfrm>
            <a:off x="1395907" y="118145"/>
            <a:ext cx="6424194" cy="504056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1 квартал 2020 года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31640" y="5949280"/>
            <a:ext cx="73842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4B414A8C-C3C3-4B25-A105-50DB824BFA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52832"/>
              </p:ext>
            </p:extLst>
          </p:nvPr>
        </p:nvGraphicFramePr>
        <p:xfrm>
          <a:off x="17670" y="721387"/>
          <a:ext cx="9126328" cy="43637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1191">
                  <a:extLst>
                    <a:ext uri="{9D8B030D-6E8A-4147-A177-3AD203B41FA5}">
                      <a16:colId xmlns:a16="http://schemas.microsoft.com/office/drawing/2014/main" val="1479920224"/>
                    </a:ext>
                  </a:extLst>
                </a:gridCol>
                <a:gridCol w="3020303">
                  <a:extLst>
                    <a:ext uri="{9D8B030D-6E8A-4147-A177-3AD203B41FA5}">
                      <a16:colId xmlns:a16="http://schemas.microsoft.com/office/drawing/2014/main" val="3133255345"/>
                    </a:ext>
                  </a:extLst>
                </a:gridCol>
                <a:gridCol w="4244044">
                  <a:extLst>
                    <a:ext uri="{9D8B030D-6E8A-4147-A177-3AD203B41FA5}">
                      <a16:colId xmlns:a16="http://schemas.microsoft.com/office/drawing/2014/main" val="678732172"/>
                    </a:ext>
                  </a:extLst>
                </a:gridCol>
                <a:gridCol w="1320790">
                  <a:extLst>
                    <a:ext uri="{9D8B030D-6E8A-4147-A177-3AD203B41FA5}">
                      <a16:colId xmlns:a16="http://schemas.microsoft.com/office/drawing/2014/main" val="936908093"/>
                    </a:ext>
                  </a:extLst>
                </a:gridCol>
              </a:tblGrid>
              <a:tr h="7364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№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Наименование мероприятия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Цель проведения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Дата проведения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150880"/>
                  </a:ext>
                </a:extLst>
              </a:tr>
              <a:tr h="11199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День открытых дверей для родителей будущих первоклассников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Знакомство родителей(законных представителей) будущих первоклассников с ОО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февраль -март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0749613"/>
                  </a:ext>
                </a:extLst>
              </a:tr>
              <a:tr h="8357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Школа для  родителей будущего первоклассника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Включение родителей в  процесс подготовки ребенка к школе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февраль- март 2020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8206398"/>
                  </a:ext>
                </a:extLst>
              </a:tr>
              <a:tr h="8357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Общее родительское собрание (конференция)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Получение информации об организации и условиях образовательного процесса в ОО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март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4639907"/>
                  </a:ext>
                </a:extLst>
              </a:tr>
              <a:tr h="8357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День открытых дверей в образовательных организациях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Получение информации об организации и условиях образовательного процесса в ОО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до 15 .03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64986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6002371"/>
      </p:ext>
    </p:extLst>
  </p:cSld>
  <p:clrMapOvr>
    <a:masterClrMapping/>
  </p:clrMapOvr>
  <p:transition advClick="0" advTm="3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58"/>
            <a:ext cx="9144000" cy="702431"/>
          </a:xfrm>
          <a:prstGeom prst="rect">
            <a:avLst/>
          </a:prstGeom>
        </p:spPr>
      </p:pic>
      <p:sp>
        <p:nvSpPr>
          <p:cNvPr id="16" name="Rectangle 7"/>
          <p:cNvSpPr>
            <a:spLocks noGrp="1" noChangeArrowheads="1"/>
          </p:cNvSpPr>
          <p:nvPr>
            <p:ph type="title"/>
          </p:nvPr>
        </p:nvSpPr>
        <p:spPr>
          <a:xfrm>
            <a:off x="1395907" y="118145"/>
            <a:ext cx="6424194" cy="504056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2 квартал 2020 года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31640" y="5949280"/>
            <a:ext cx="73842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49C7CF0-7D5D-41F7-BA7F-EC4E7A0B4C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69482"/>
              </p:ext>
            </p:extLst>
          </p:nvPr>
        </p:nvGraphicFramePr>
        <p:xfrm>
          <a:off x="35496" y="744122"/>
          <a:ext cx="9108504" cy="59034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7959">
                  <a:extLst>
                    <a:ext uri="{9D8B030D-6E8A-4147-A177-3AD203B41FA5}">
                      <a16:colId xmlns:a16="http://schemas.microsoft.com/office/drawing/2014/main" val="1893595816"/>
                    </a:ext>
                  </a:extLst>
                </a:gridCol>
                <a:gridCol w="2986395">
                  <a:extLst>
                    <a:ext uri="{9D8B030D-6E8A-4147-A177-3AD203B41FA5}">
                      <a16:colId xmlns:a16="http://schemas.microsoft.com/office/drawing/2014/main" val="1187981467"/>
                    </a:ext>
                  </a:extLst>
                </a:gridCol>
                <a:gridCol w="4479593">
                  <a:extLst>
                    <a:ext uri="{9D8B030D-6E8A-4147-A177-3AD203B41FA5}">
                      <a16:colId xmlns:a16="http://schemas.microsoft.com/office/drawing/2014/main" val="2058602041"/>
                    </a:ext>
                  </a:extLst>
                </a:gridCol>
                <a:gridCol w="1194557">
                  <a:extLst>
                    <a:ext uri="{9D8B030D-6E8A-4147-A177-3AD203B41FA5}">
                      <a16:colId xmlns:a16="http://schemas.microsoft.com/office/drawing/2014/main" val="197310447"/>
                    </a:ext>
                  </a:extLst>
                </a:gridCol>
              </a:tblGrid>
              <a:tr h="3665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№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Наименование мероприятия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Цель проведения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Дата проведения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5907729"/>
                  </a:ext>
                </a:extLst>
              </a:tr>
              <a:tr h="7265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Отчет о самообследовании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Оценка образовательной деятельности и организации учебного процесса, системы управления, кадрового потенциала, материально-технической базы, ВСОКО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до 20.04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060661"/>
                  </a:ext>
                </a:extLst>
              </a:tr>
              <a:tr h="5732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Открытые уроки для родителей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</a:rPr>
                        <a:t>Создание климата психологической безопасности, ознакомление родителей с основными принципами проводимых занятий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апрель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8654205"/>
                  </a:ext>
                </a:extLst>
              </a:tr>
              <a:tr h="3934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Горячая линия с руководителем ОО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Правовое информироание ;Удовлетворенность образовательным процессом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апрель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245245"/>
                  </a:ext>
                </a:extLst>
              </a:tr>
              <a:tr h="579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День открытых дверей в образовательных организациях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Знакомство родителей(законных представителей) будущих первоклассников с ОО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до 30.04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8400466"/>
                  </a:ext>
                </a:extLst>
              </a:tr>
              <a:tr h="3449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Общее родительское собрание (конференция)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Получение информации об организации и условиях образовательного процесса в ОО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май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3326099"/>
                  </a:ext>
                </a:extLst>
              </a:tr>
              <a:tr h="7792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"День успеха "  (торжественная линейка для обучающихся и  их родителей (законных представителей), посвященное  окончанию учебного года)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Подведение итогов учебного года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май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9883190"/>
                  </a:ext>
                </a:extLst>
              </a:tr>
              <a:tr h="9666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Конференция отцов (заседание совета отцов)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Объединения усилий образовательных организаций и отцов в укреплении института семьи и семейного образа жизни, в развитии духовных и культурных ценностей у подрастающего поколения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май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0768925"/>
                  </a:ext>
                </a:extLst>
              </a:tr>
              <a:tr h="2165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Праздник "Последний звонок"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</a:rPr>
                        <a:t>Чествование выпускников школы и родителей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май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3141637"/>
                  </a:ext>
                </a:extLst>
              </a:tr>
              <a:tr h="3934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Праздничное мероприятие "Выпускной бал"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</a:rPr>
                        <a:t>Чествование выпускников школы и родителей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май (ДОО), июнь(ОО)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5779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585929"/>
      </p:ext>
    </p:extLst>
  </p:cSld>
  <p:clrMapOvr>
    <a:masterClrMapping/>
  </p:clrMapOvr>
  <p:transition advClick="0" advTm="3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58"/>
            <a:ext cx="9144000" cy="702431"/>
          </a:xfrm>
          <a:prstGeom prst="rect">
            <a:avLst/>
          </a:prstGeom>
        </p:spPr>
      </p:pic>
      <p:sp>
        <p:nvSpPr>
          <p:cNvPr id="16" name="Rectangle 7"/>
          <p:cNvSpPr>
            <a:spLocks noGrp="1" noChangeArrowheads="1"/>
          </p:cNvSpPr>
          <p:nvPr>
            <p:ph type="title"/>
          </p:nvPr>
        </p:nvSpPr>
        <p:spPr>
          <a:xfrm>
            <a:off x="1395907" y="118145"/>
            <a:ext cx="6424194" cy="504056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3 квартал 2020 года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31640" y="5949280"/>
            <a:ext cx="73842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EC9D4F8-AC3C-44BF-BFA8-99AFF54A31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639346"/>
              </p:ext>
            </p:extLst>
          </p:nvPr>
        </p:nvGraphicFramePr>
        <p:xfrm>
          <a:off x="0" y="721390"/>
          <a:ext cx="9144000" cy="45798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8316">
                  <a:extLst>
                    <a:ext uri="{9D8B030D-6E8A-4147-A177-3AD203B41FA5}">
                      <a16:colId xmlns:a16="http://schemas.microsoft.com/office/drawing/2014/main" val="3558894974"/>
                    </a:ext>
                  </a:extLst>
                </a:gridCol>
                <a:gridCol w="3355474">
                  <a:extLst>
                    <a:ext uri="{9D8B030D-6E8A-4147-A177-3AD203B41FA5}">
                      <a16:colId xmlns:a16="http://schemas.microsoft.com/office/drawing/2014/main" val="3528871500"/>
                    </a:ext>
                  </a:extLst>
                </a:gridCol>
                <a:gridCol w="3850105">
                  <a:extLst>
                    <a:ext uri="{9D8B030D-6E8A-4147-A177-3AD203B41FA5}">
                      <a16:colId xmlns:a16="http://schemas.microsoft.com/office/drawing/2014/main" val="942450430"/>
                    </a:ext>
                  </a:extLst>
                </a:gridCol>
                <a:gridCol w="1310105">
                  <a:extLst>
                    <a:ext uri="{9D8B030D-6E8A-4147-A177-3AD203B41FA5}">
                      <a16:colId xmlns:a16="http://schemas.microsoft.com/office/drawing/2014/main" val="1847456638"/>
                    </a:ext>
                  </a:extLst>
                </a:gridCol>
              </a:tblGrid>
              <a:tr h="9869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№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Наименование мероприятия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Цель проведения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Дата проведения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3463716"/>
                  </a:ext>
                </a:extLst>
              </a:tr>
              <a:tr h="5846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Публичный доклад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Увеличение спроса на образовательные услуги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до 01.08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9972101"/>
                  </a:ext>
                </a:extLst>
              </a:tr>
              <a:tr h="8727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Общественная приемка ОО к новому учебному году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Готовность образовательной организации к учебному процессу на 2020-2021 учебный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июль-август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6453126"/>
                  </a:ext>
                </a:extLst>
              </a:tr>
              <a:tr h="12813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Праздничное мероприятияе "День Знаний"</a:t>
                      </a:r>
                      <a:br>
                        <a:rPr lang="ru-RU" sz="1600" u="none" strike="noStrike">
                          <a:effectLst/>
                        </a:rPr>
                      </a:br>
                      <a:br>
                        <a:rPr lang="ru-RU" sz="1600" u="none" strike="noStrike">
                          <a:effectLst/>
                        </a:rPr>
                      </a:b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Укрепление межнационального согласия, профилактика межнациональных конфликтов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сентябрь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9304660"/>
                  </a:ext>
                </a:extLst>
              </a:tr>
              <a:tr h="854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Общее родительское собрание (конференция)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Получение информации об организации и условиях образовательного процесса в ОО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сентябрь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24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9962145"/>
      </p:ext>
    </p:extLst>
  </p:cSld>
  <p:clrMapOvr>
    <a:masterClrMapping/>
  </p:clrMapOvr>
  <p:transition advClick="0" advTm="3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58"/>
            <a:ext cx="9144000" cy="702431"/>
          </a:xfrm>
          <a:prstGeom prst="rect">
            <a:avLst/>
          </a:prstGeom>
        </p:spPr>
      </p:pic>
      <p:sp>
        <p:nvSpPr>
          <p:cNvPr id="16" name="Rectangle 7"/>
          <p:cNvSpPr>
            <a:spLocks noGrp="1" noChangeArrowheads="1"/>
          </p:cNvSpPr>
          <p:nvPr>
            <p:ph type="title"/>
          </p:nvPr>
        </p:nvSpPr>
        <p:spPr>
          <a:xfrm>
            <a:off x="1395907" y="118145"/>
            <a:ext cx="6424194" cy="504056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4 квартал 2020 года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31640" y="5949280"/>
            <a:ext cx="73842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796507C-8C14-47D2-84DD-26A4B7156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795629"/>
              </p:ext>
            </p:extLst>
          </p:nvPr>
        </p:nvGraphicFramePr>
        <p:xfrm>
          <a:off x="0" y="721388"/>
          <a:ext cx="9144000" cy="60477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8316">
                  <a:extLst>
                    <a:ext uri="{9D8B030D-6E8A-4147-A177-3AD203B41FA5}">
                      <a16:colId xmlns:a16="http://schemas.microsoft.com/office/drawing/2014/main" val="1974621690"/>
                    </a:ext>
                  </a:extLst>
                </a:gridCol>
                <a:gridCol w="3355474">
                  <a:extLst>
                    <a:ext uri="{9D8B030D-6E8A-4147-A177-3AD203B41FA5}">
                      <a16:colId xmlns:a16="http://schemas.microsoft.com/office/drawing/2014/main" val="341254582"/>
                    </a:ext>
                  </a:extLst>
                </a:gridCol>
                <a:gridCol w="3850105">
                  <a:extLst>
                    <a:ext uri="{9D8B030D-6E8A-4147-A177-3AD203B41FA5}">
                      <a16:colId xmlns:a16="http://schemas.microsoft.com/office/drawing/2014/main" val="4198594145"/>
                    </a:ext>
                  </a:extLst>
                </a:gridCol>
                <a:gridCol w="1310105">
                  <a:extLst>
                    <a:ext uri="{9D8B030D-6E8A-4147-A177-3AD203B41FA5}">
                      <a16:colId xmlns:a16="http://schemas.microsoft.com/office/drawing/2014/main" val="2550095866"/>
                    </a:ext>
                  </a:extLst>
                </a:gridCol>
              </a:tblGrid>
              <a:tr h="645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№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Наименование мероприятия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Цель проведения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Дата проведения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307855"/>
                  </a:ext>
                </a:extLst>
              </a:tr>
              <a:tr h="5985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"Горячая линия с руководителем"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В целях повышения качества и доступности образования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октябрь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0531168"/>
                  </a:ext>
                </a:extLst>
              </a:tr>
              <a:tr h="5985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День открытых дверей в образовательных организациях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Получение информации об организации и условиях образовательного процесса в ОО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октябрь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771992"/>
                  </a:ext>
                </a:extLst>
              </a:tr>
              <a:tr h="11971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Организация проведения круглых столов, направленных на повышение уровня правовой грамотности родителей (законных представителей)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Повышение правовой грамотности детей, родителей (законных представителей) и педагогических работников, участвующих в воспитании детей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 ноябрь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5910736"/>
                  </a:ext>
                </a:extLst>
              </a:tr>
              <a:tr h="8713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День открытых дверей "Организация питания в образовательной организации"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Получение информации об организации и условиях питания в ОО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ноябрь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5780511"/>
                  </a:ext>
                </a:extLst>
              </a:tr>
              <a:tr h="5985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Открытый урок для родителей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Оценка качества преподавания предметов образовательных программ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ноябрь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6002637"/>
                  </a:ext>
                </a:extLst>
              </a:tr>
              <a:tr h="9100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Общее родительское собрание (конференция)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Получение информации об организации и условиях образовательного процесса в ОО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декабрь 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572917"/>
                  </a:ext>
                </a:extLst>
              </a:tr>
              <a:tr h="5985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День открытых дверей в образовательных организациях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Получение информации об организации и условиях образовательного процесса в ОО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декабрь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36000" marT="72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6012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432195"/>
      </p:ext>
    </p:extLst>
  </p:cSld>
  <p:clrMapOvr>
    <a:masterClrMapping/>
  </p:clrMapOvr>
  <p:transition advClick="0" advTm="3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58"/>
            <a:ext cx="9144000" cy="702431"/>
          </a:xfrm>
          <a:prstGeom prst="rect">
            <a:avLst/>
          </a:prstGeom>
        </p:spPr>
      </p:pic>
      <p:sp>
        <p:nvSpPr>
          <p:cNvPr id="16" name="Rectangle 7"/>
          <p:cNvSpPr>
            <a:spLocks noGrp="1" noChangeArrowheads="1"/>
          </p:cNvSpPr>
          <p:nvPr>
            <p:ph type="title"/>
          </p:nvPr>
        </p:nvSpPr>
        <p:spPr>
          <a:xfrm>
            <a:off x="1395907" y="118145"/>
            <a:ext cx="6424194" cy="504056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Ежемесячный отчет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31640" y="5949280"/>
            <a:ext cx="73842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D16CD178-375C-4242-844D-7DCE06F28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139005"/>
              </p:ext>
            </p:extLst>
          </p:nvPr>
        </p:nvGraphicFramePr>
        <p:xfrm>
          <a:off x="-1" y="1124744"/>
          <a:ext cx="9144001" cy="27362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2051">
                  <a:extLst>
                    <a:ext uri="{9D8B030D-6E8A-4147-A177-3AD203B41FA5}">
                      <a16:colId xmlns:a16="http://schemas.microsoft.com/office/drawing/2014/main" val="3951388100"/>
                    </a:ext>
                  </a:extLst>
                </a:gridCol>
                <a:gridCol w="2065470">
                  <a:extLst>
                    <a:ext uri="{9D8B030D-6E8A-4147-A177-3AD203B41FA5}">
                      <a16:colId xmlns:a16="http://schemas.microsoft.com/office/drawing/2014/main" val="3228366120"/>
                    </a:ext>
                  </a:extLst>
                </a:gridCol>
                <a:gridCol w="1262573">
                  <a:extLst>
                    <a:ext uri="{9D8B030D-6E8A-4147-A177-3AD203B41FA5}">
                      <a16:colId xmlns:a16="http://schemas.microsoft.com/office/drawing/2014/main" val="3967914741"/>
                    </a:ext>
                  </a:extLst>
                </a:gridCol>
                <a:gridCol w="1248699">
                  <a:extLst>
                    <a:ext uri="{9D8B030D-6E8A-4147-A177-3AD203B41FA5}">
                      <a16:colId xmlns:a16="http://schemas.microsoft.com/office/drawing/2014/main" val="2345879476"/>
                    </a:ext>
                  </a:extLst>
                </a:gridCol>
                <a:gridCol w="2622267">
                  <a:extLst>
                    <a:ext uri="{9D8B030D-6E8A-4147-A177-3AD203B41FA5}">
                      <a16:colId xmlns:a16="http://schemas.microsoft.com/office/drawing/2014/main" val="2208460653"/>
                    </a:ext>
                  </a:extLst>
                </a:gridCol>
                <a:gridCol w="1442941">
                  <a:extLst>
                    <a:ext uri="{9D8B030D-6E8A-4147-A177-3AD203B41FA5}">
                      <a16:colId xmlns:a16="http://schemas.microsoft.com/office/drawing/2014/main" val="1157034576"/>
                    </a:ext>
                  </a:extLst>
                </a:gridCol>
              </a:tblGrid>
              <a:tr h="660324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Отчет об исполнении (наименование организации) плана  общественно значимых мероприятий с участием жителей поселения     в ( месяц) 20___года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402725"/>
                  </a:ext>
                </a:extLst>
              </a:tr>
              <a:tr h="253565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95804652"/>
                  </a:ext>
                </a:extLst>
              </a:tr>
              <a:tr h="80812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№п/п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Наименование мероприятия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Дата проведения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Охват (чел.)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Гиперссылка на источник размещения информации о мероприятии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Примечание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9567568"/>
                  </a:ext>
                </a:extLst>
              </a:tr>
              <a:tr h="25356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8414740"/>
                  </a:ext>
                </a:extLst>
              </a:tr>
              <a:tr h="25356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6606072"/>
                  </a:ext>
                </a:extLst>
              </a:tr>
              <a:tr h="25356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060533"/>
                  </a:ext>
                </a:extLst>
              </a:tr>
              <a:tr h="25356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87243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0837737"/>
      </p:ext>
    </p:extLst>
  </p:cSld>
  <p:clrMapOvr>
    <a:masterClrMapping/>
  </p:clrMapOvr>
  <p:transition advClick="0" advTm="3000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8487</TotalTime>
  <Words>602</Words>
  <Application>Microsoft Office PowerPoint</Application>
  <PresentationFormat>Экран (4:3)</PresentationFormat>
  <Paragraphs>155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Тема Office</vt:lpstr>
      <vt:lpstr>Презентация PowerPoint</vt:lpstr>
      <vt:lpstr>1 квартал 2020 года</vt:lpstr>
      <vt:lpstr>2 квартал 2020 года</vt:lpstr>
      <vt:lpstr>3 квартал 2020 года</vt:lpstr>
      <vt:lpstr>4 квартал 2020 года</vt:lpstr>
      <vt:lpstr>Ежемесячный отчет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Глава Сургутского района   Трубецкой Андрей Александрович</dc:title>
  <dc:creator>Olesya</dc:creator>
  <cp:lastModifiedBy>Valeriy Valeriy</cp:lastModifiedBy>
  <cp:revision>620</cp:revision>
  <cp:lastPrinted>2020-01-28T11:45:14Z</cp:lastPrinted>
  <dcterms:created xsi:type="dcterms:W3CDTF">2018-01-16T10:34:09Z</dcterms:created>
  <dcterms:modified xsi:type="dcterms:W3CDTF">2020-03-09T10:06:03Z</dcterms:modified>
</cp:coreProperties>
</file>