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332656"/>
            <a:ext cx="9001000" cy="6525344"/>
          </a:xfrm>
        </p:spPr>
        <p:txBody>
          <a:bodyPr>
            <a:normAutofit fontScale="47500" lnSpcReduction="20000"/>
          </a:bodyPr>
          <a:lstStyle/>
          <a:p>
            <a:r>
              <a:rPr lang="ru-RU" sz="3600" b="1" dirty="0">
                <a:solidFill>
                  <a:srgbClr val="2B2B2B"/>
                </a:solidFill>
                <a:latin typeface="Times New Roman"/>
                <a:ea typeface="Courier New"/>
                <a:cs typeface="Times New Roman"/>
              </a:rPr>
              <a:t>Комплекс мер («адресной помощи»), проводимых МКУ «ИМЦ», направленных на создание условий для получения государственных гарантий уровня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ourier New"/>
              </a:rPr>
              <a:t>и </a:t>
            </a:r>
            <a:r>
              <a:rPr lang="ru-RU" sz="3600" b="1" dirty="0">
                <a:solidFill>
                  <a:srgbClr val="2B2B2B"/>
                </a:solidFill>
                <a:latin typeface="Times New Roman"/>
                <a:ea typeface="Courier New"/>
                <a:cs typeface="Times New Roman"/>
              </a:rPr>
              <a:t>качества образования на основе единства обязательных требований к условиям реализации основных образовательных программ и результатам их освоения в образовательных организациях, реализующих программы начального, основного и среднего общего образования и имеющих государственную аккредитацию основных образовательных программ основного общего и среднего общего образования,</a:t>
            </a: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r>
              <a:rPr lang="ru-RU" sz="3600" b="1" dirty="0">
                <a:solidFill>
                  <a:srgbClr val="2B2B2B"/>
                </a:solidFill>
                <a:latin typeface="Times New Roman"/>
                <a:ea typeface="Courier New"/>
                <a:cs typeface="Times New Roman"/>
              </a:rPr>
              <a:t>на 2019-2020 учебный год</a:t>
            </a: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pPr algn="just">
              <a:spcAft>
                <a:spcPts val="0"/>
              </a:spcAft>
            </a:pPr>
            <a:r>
              <a:rPr lang="ru-RU" sz="3600" b="1" dirty="0">
                <a:solidFill>
                  <a:srgbClr val="2B2B2B"/>
                </a:solidFill>
                <a:latin typeface="Times New Roman"/>
                <a:ea typeface="Courier New"/>
                <a:cs typeface="Times New Roman"/>
              </a:rPr>
              <a:t> </a:t>
            </a: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Sylfaen"/>
              </a:rPr>
              <a:t>Адресность мер (основание - приказ департамента образования и молодёжной политики администрации Сургутского района от 30.12.2019 года № 781 «Об утверждении  комплекса мер («адресной помощи»), направленных на создание условий для получения государственных гарантий уровня и качества образования в общеобразовательных организациях, имеющих стабильно низкие образовательные результаты на 2019-2020 учебный год») в отношении ОО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Sylfaen"/>
              </a:rPr>
              <a:t>:</a:t>
            </a:r>
          </a:p>
          <a:p>
            <a:pPr indent="449580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Sylfaen"/>
              </a:rPr>
              <a:t>1. Общеобразовательные организации, имеющие стабильно низкие образовательные результаты: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Sylfaen"/>
              </a:rPr>
              <a:t>МБОУ «Ляминская СОШ», МБОУ «Русскинская СОШ».</a:t>
            </a:r>
            <a:endParaRPr lang="ru-RU" b="1" dirty="0">
              <a:solidFill>
                <a:srgbClr val="0070C0"/>
              </a:solidFill>
              <a:latin typeface="Courier New"/>
              <a:ea typeface="Courier New"/>
            </a:endParaRPr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Sylfaen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Sylfaen"/>
              </a:rPr>
              <a:t>. Общеобразовательные организации, находящиеся в «зоне риска» неустойчивых результатов по группе малокомплектных сельских школ: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Sylfaen"/>
              </a:rPr>
              <a:t>МБОУ «Высокомысовская СОШ».</a:t>
            </a:r>
            <a:endParaRPr lang="ru-RU" b="1" dirty="0">
              <a:solidFill>
                <a:srgbClr val="0070C0"/>
              </a:solidFill>
              <a:latin typeface="Courier New"/>
              <a:ea typeface="Courier New"/>
            </a:endParaRPr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Sylfaen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Sylfaen"/>
              </a:rPr>
              <a:t>. Общеобразовательные организации, находящиеся в «зоне риска» неустойчивых результатов по группе школ, не имеющих особенностей осуществления образовательной деятельности: </a:t>
            </a:r>
            <a:endParaRPr lang="ru-RU" dirty="0" smtClean="0">
              <a:solidFill>
                <a:srgbClr val="00000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Sylfaen"/>
              </a:rPr>
              <a:t>МБОУ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Sylfaen"/>
              </a:rPr>
              <a:t>«Ульт-Ягунская СОШ».</a:t>
            </a:r>
            <a:endParaRPr lang="ru-RU" b="1" dirty="0">
              <a:solidFill>
                <a:srgbClr val="0070C0"/>
              </a:solidFill>
              <a:latin typeface="Courier New"/>
              <a:ea typeface="Courier New"/>
            </a:endParaRPr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Sylfaen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Sylfaen"/>
              </a:rPr>
              <a:t>. Общеобразовательные организации, находящиеся в «зоне риска» неустойчивых результатов по группе школ для детей младшего дошкольного возраста: </a:t>
            </a:r>
            <a:endParaRPr lang="ru-RU" dirty="0" smtClean="0">
              <a:solidFill>
                <a:srgbClr val="00000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Sylfaen"/>
              </a:rPr>
              <a:t>филиал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Sylfaen"/>
              </a:rPr>
              <a:t>МБОУ «Нижнесортымская СОШ» «Тром-Аганская начальная школа-детский сад», </a:t>
            </a:r>
            <a:endParaRPr lang="ru-RU" b="1" dirty="0" smtClean="0">
              <a:solidFill>
                <a:srgbClr val="0070C0"/>
              </a:solidFill>
              <a:latin typeface="Times New Roman"/>
              <a:ea typeface="Sylfae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Sylfaen"/>
              </a:rPr>
              <a:t>филиал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Sylfaen"/>
              </a:rPr>
              <a:t>МБОУ «Нижнесортымская СОШ» «Каюковская начальная школа».</a:t>
            </a:r>
            <a:endParaRPr lang="ru-RU" b="1" dirty="0">
              <a:solidFill>
                <a:srgbClr val="0070C0"/>
              </a:solidFill>
              <a:latin typeface="Courier New"/>
              <a:ea typeface="Courier New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6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341917"/>
              </p:ext>
            </p:extLst>
          </p:nvPr>
        </p:nvGraphicFramePr>
        <p:xfrm>
          <a:off x="179512" y="764703"/>
          <a:ext cx="8640960" cy="5816838"/>
        </p:xfrm>
        <a:graphic>
          <a:graphicData uri="http://schemas.openxmlformats.org/drawingml/2006/table">
            <a:tbl>
              <a:tblPr firstRow="1" firstCol="1" bandRow="1"/>
              <a:tblGrid>
                <a:gridCol w="435609"/>
                <a:gridCol w="3668847"/>
                <a:gridCol w="1152128"/>
                <a:gridCol w="3384376"/>
              </a:tblGrid>
              <a:tr h="3079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Наименование направлений/мер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реализации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3996">
                <a:tc gridSpan="4"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Меры по организационно-правовому обеспечению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40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Проведение комплексного анализа деятельности педагогических работников по выявлению причин низкого качества обучения посредством дистанционного анкетирования (ссылка https://forms.gle/gHeQf4Zsjxj6GEpMA) в ОО: МБОУ «Ляминская СОШ», МБОУ «Русскинская СОШ», МБОУ «Высокомысовская СОШ», МБОУ «Ульт-Ягунская СОШ», филиал МБОУ «Нижнесортымская СОШ» «Тром-Аганская начальная школа-детский сад», филиал МБОУ «Нижнесортымская СОШ» «Каюковская начальная школа»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09-10.01.2020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Аналитическая справка по итогам анкетирования.  Обсуждение вопросов связанных с необходимостью улучшения условий и повышения качества образования в образовательных организациях, предложение практических рекомендаций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1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Совместно с образовательными организациями разработка и реализация комплекса мер, направленных на создание условий для получения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 и результатам их освоения в образовательных организациях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До 14.01.2020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Комплекс мер, направленный на повышение качества образования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34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Разработка программ повышения качества образования совместно с образовательными организациями, имеющими стабильно низкие образовательные результаты  в МБОУ «Ляминская СОШ», МБОУ «Русскинская СОШ»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До 21.01.2020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В программе определены задачи повышения общешкольных и индивидуальных результатов обучающихся, и мероприятия, направленные на снижение доли обучающихся, не освоивших основную образовательную программу, а также комплекс мер, направленных на повышение качества образования</a:t>
                      </a: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232574"/>
            <a:ext cx="68354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ourier New" pitchFamily="49" charset="0"/>
                <a:cs typeface="Times New Roman" panose="02020603050405020304" pitchFamily="18" charset="0"/>
              </a:rPr>
              <a:t>Комплекс мер («адресной помощи»), проводимых МКУ «ИМЦ»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423790"/>
              </p:ext>
            </p:extLst>
          </p:nvPr>
        </p:nvGraphicFramePr>
        <p:xfrm>
          <a:off x="179512" y="188638"/>
          <a:ext cx="8712968" cy="5257038"/>
        </p:xfrm>
        <a:graphic>
          <a:graphicData uri="http://schemas.openxmlformats.org/drawingml/2006/table">
            <a:tbl>
              <a:tblPr firstRow="1" firstCol="1" bandRow="1"/>
              <a:tblGrid>
                <a:gridCol w="435609"/>
                <a:gridCol w="4034342"/>
                <a:gridCol w="1180114"/>
                <a:gridCol w="3062903"/>
              </a:tblGrid>
              <a:tr h="2520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1.4.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Методический аудит деятельности образовательных организаций имеющих стабильно низкие образовательные результаты  в МБОУ «Ляминская СОШ», МБОУ «Русскинская СОШ» 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МБОУ «Ляминская СОШ» - 07.02.2020 г.,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МБОУ «Русскинская СОШ» - 29.01.2020 г.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Аудиторское заключение, в котором формулируется развернутая и мотивированная оценка степени соответствия учебно-программной документации и методических условий организации учебного процесса в  образовательных организациях имеющих стабильно низкие образовательные результаты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на основе единства обязательных требований к условиям реализации основных образовательных программ и результатам их освоения в образовательных организациях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6133">
                <a:tc gridSpan="4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2.  Меры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по повышению качества преподавания учебных предметов, в том числе обеспечению повышения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уровня кадрового потенциала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0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Методическое сопровождение деятельности педагогических работников ОО через профессиональные сообщества педагогов Сургутского района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По отдельному графику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«Адресное» методическое сопровождение педагогов через профессиональные сообщества Сургутского района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06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Проведение расширенных педагогических советов в МБОУ «Ляминская СОШ», МБОУ «Русскинская СОШ»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МБОУ «Ляминская СОШ» - 07.02.2020 г.;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МБОУ «Русскинская СОШ» - 29.01.2020 г.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/>
                          <a:cs typeface="Times New Roman" panose="02020603050405020304" pitchFamily="18" charset="0"/>
                        </a:rPr>
                        <a:t>Повышение качества образования в организации, выявление причин низких образовательных результатов, представление программ повышения качества образования</a:t>
                      </a:r>
                    </a:p>
                  </a:txBody>
                  <a:tcPr marL="41396" marR="413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790052"/>
              </p:ext>
            </p:extLst>
          </p:nvPr>
        </p:nvGraphicFramePr>
        <p:xfrm>
          <a:off x="179512" y="5517232"/>
          <a:ext cx="8712968" cy="1097280"/>
        </p:xfrm>
        <a:graphic>
          <a:graphicData uri="http://schemas.openxmlformats.org/drawingml/2006/table">
            <a:tbl>
              <a:tblPr firstRow="1" firstCol="1" bandRow="1"/>
              <a:tblGrid>
                <a:gridCol w="4464496"/>
                <a:gridCol w="1224136"/>
                <a:gridCol w="3024336"/>
              </a:tblGrid>
              <a:tr h="170907">
                <a:tc gridSpan="3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u="none" strike="noStrike" spc="0" dirty="0" smtClean="0">
                          <a:solidFill>
                            <a:srgbClr val="2B2B2B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3.  Меры</a:t>
                      </a:r>
                      <a:r>
                        <a:rPr lang="ru-RU" sz="1200" b="1" i="0" u="none" strike="noStrike" spc="0" dirty="0">
                          <a:solidFill>
                            <a:srgbClr val="2B2B2B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, направленные на расширение возможности получения качественного общего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58597" marR="58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15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i="0" u="none" strike="noStrike" spc="0" dirty="0">
                          <a:solidFill>
                            <a:srgbClr val="2B2B2B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Информационно-методическое сопровождение ОО в  использовании педагогами в образовательной деятельности современных технологий обучения, в том числе дистанционных технологий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58597" marR="58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По отдельному графику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58597" marR="58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i="0" u="none" strike="noStrike" spc="0" dirty="0">
                          <a:solidFill>
                            <a:srgbClr val="2B2B2B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«Адресное» информационно-методическое сопровождение ОО в  использовании педагогами в образовательной деятельности современных технологий обучения, в том числе дистанционных технологий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58597" marR="58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541</Words>
  <Application>Microsoft Office PowerPoint</Application>
  <PresentationFormat>Экран (4:3)</PresentationFormat>
  <Paragraphs>55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MMC-01</dc:creator>
  <cp:lastModifiedBy>Пользователь Windows</cp:lastModifiedBy>
  <cp:revision>4</cp:revision>
  <dcterms:created xsi:type="dcterms:W3CDTF">2020-03-12T07:14:00Z</dcterms:created>
  <dcterms:modified xsi:type="dcterms:W3CDTF">2020-03-13T05:20:26Z</dcterms:modified>
</cp:coreProperties>
</file>