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5" r:id="rId5"/>
    <p:sldId id="266" r:id="rId6"/>
    <p:sldId id="264" r:id="rId7"/>
    <p:sldId id="267" r:id="rId8"/>
    <p:sldId id="268" r:id="rId9"/>
    <p:sldId id="269" r:id="rId10"/>
    <p:sldId id="270" r:id="rId11"/>
    <p:sldId id="271" r:id="rId12"/>
    <p:sldId id="263" r:id="rId13"/>
    <p:sldId id="261" r:id="rId14"/>
    <p:sldId id="259" r:id="rId15"/>
    <p:sldId id="262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3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5"/>
            <a:ext cx="7920880" cy="381642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b="1" dirty="0"/>
              <a:t>Методика составления плана по тексту и по заданной теме</a:t>
            </a:r>
          </a:p>
        </p:txBody>
      </p:sp>
    </p:spTree>
    <p:extLst>
      <p:ext uri="{BB962C8B-B14F-4D97-AF65-F5344CB8AC3E}">
        <p14:creationId xmlns:p14="http://schemas.microsoft.com/office/powerpoint/2010/main" val="146307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1926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363538" algn="just">
              <a:buNone/>
            </a:pPr>
            <a:r>
              <a:rPr lang="ru-RU" b="1" dirty="0" smtClean="0"/>
              <a:t>План </a:t>
            </a:r>
            <a:r>
              <a:rPr lang="ru-RU" b="1" dirty="0"/>
              <a:t>текста </a:t>
            </a:r>
            <a:r>
              <a:rPr lang="ru-RU" dirty="0"/>
              <a:t>– это последовательное отображение его ключевых частей в кратких, но четких формулировках, которые полностью соответствуют основной теме и содержанию </a:t>
            </a:r>
            <a:r>
              <a:rPr lang="ru-RU" dirty="0" smtClean="0"/>
              <a:t>текста.</a:t>
            </a:r>
          </a:p>
          <a:p>
            <a:pPr marL="0" indent="363538" algn="just">
              <a:buNone/>
            </a:pPr>
            <a:r>
              <a:rPr lang="ru-RU" b="1" dirty="0"/>
              <a:t>План</a:t>
            </a:r>
            <a:r>
              <a:rPr lang="ru-RU" dirty="0"/>
              <a:t> – четкое последовательное представление частей содержания изученного вопроса (или текста) в кратких формулировках, отражающих тему и/или основную идею соответствующего фрагмента, многообразие его смысловых связей.</a:t>
            </a:r>
          </a:p>
          <a:p>
            <a:pPr marL="0" indent="363538" algn="just">
              <a:buNone/>
            </a:pPr>
            <a:r>
              <a:rPr lang="ru-RU" b="1" dirty="0"/>
              <a:t>План</a:t>
            </a:r>
            <a:r>
              <a:rPr lang="ru-RU" dirty="0"/>
              <a:t> – это перечень основных смысловых блоков. </a:t>
            </a:r>
          </a:p>
        </p:txBody>
      </p:sp>
    </p:spTree>
    <p:extLst>
      <p:ext uri="{BB962C8B-B14F-4D97-AF65-F5344CB8AC3E}">
        <p14:creationId xmlns:p14="http://schemas.microsoft.com/office/powerpoint/2010/main" val="9271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51845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63538" algn="just">
              <a:buNone/>
            </a:pPr>
            <a:r>
              <a:rPr lang="ru-RU" b="1" dirty="0"/>
              <a:t>Планы бывают нескольких типов: </a:t>
            </a:r>
            <a:endParaRPr lang="ru-RU" b="1" dirty="0" smtClean="0"/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/>
              <a:t> тезисный, 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вопросный</a:t>
            </a:r>
            <a:r>
              <a:rPr lang="ru-RU" dirty="0"/>
              <a:t>,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назывной. </a:t>
            </a:r>
          </a:p>
          <a:p>
            <a:pPr marL="0" indent="363538" algn="just">
              <a:buNone/>
            </a:pPr>
            <a:r>
              <a:rPr lang="ru-RU" dirty="0" smtClean="0"/>
              <a:t>Все </a:t>
            </a:r>
            <a:r>
              <a:rPr lang="ru-RU" dirty="0"/>
              <a:t>они фиксируют информативные центры текста, только каждый по-своему. Вопросный – в форме вопросов, а тезисный в форме тезисов. Тезис, по сути, представляет собой ответ на заданный вами вопрос. 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62050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568952" cy="62646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363538" algn="just" fontAlgn="base">
              <a:buNone/>
            </a:pPr>
            <a:r>
              <a:rPr lang="ru-RU" b="1" dirty="0">
                <a:solidFill>
                  <a:srgbClr val="FF0000"/>
                </a:solidFill>
              </a:rPr>
              <a:t>ТЕЗИСНЫЙ ПЛАН</a:t>
            </a:r>
            <a:endParaRPr lang="ru-RU" dirty="0">
              <a:solidFill>
                <a:srgbClr val="FF0000"/>
              </a:solidFill>
            </a:endParaRPr>
          </a:p>
          <a:p>
            <a:pPr marL="0" indent="363538" algn="just" fontAlgn="base">
              <a:buNone/>
            </a:pPr>
            <a:r>
              <a:rPr lang="ru-RU" b="1" dirty="0" smtClean="0"/>
              <a:t>Тезисы – </a:t>
            </a:r>
            <a:r>
              <a:rPr lang="ru-RU" b="1" dirty="0"/>
              <a:t>это основные положения текста, кратко излагающие какую-либо </a:t>
            </a:r>
            <a:r>
              <a:rPr lang="ru-RU" b="1" dirty="0" smtClean="0"/>
              <a:t>идею.</a:t>
            </a:r>
          </a:p>
          <a:p>
            <a:pPr marL="0" indent="363538" algn="just" fontAlgn="base">
              <a:buNone/>
            </a:pPr>
            <a:r>
              <a:rPr lang="ru-RU" b="1" dirty="0" smtClean="0"/>
              <a:t>Тезисный </a:t>
            </a:r>
            <a:r>
              <a:rPr lang="ru-RU" b="1" dirty="0"/>
              <a:t>план</a:t>
            </a:r>
            <a:r>
              <a:rPr lang="ru-RU" dirty="0"/>
              <a:t> – это план в виде тезисов. </a:t>
            </a:r>
            <a:r>
              <a:rPr lang="ru-RU" b="1" dirty="0"/>
              <a:t>Каждый тезис соответствует какой-либо одной смысловой части текста.</a:t>
            </a:r>
            <a:r>
              <a:rPr lang="ru-RU" dirty="0"/>
              <a:t> </a:t>
            </a:r>
            <a:endParaRPr lang="ru-RU" dirty="0" smtClean="0"/>
          </a:p>
          <a:p>
            <a:pPr marL="0" indent="363538" algn="just" fontAlgn="base">
              <a:buNone/>
            </a:pPr>
            <a:r>
              <a:rPr lang="ru-RU" dirty="0" smtClean="0"/>
              <a:t>Количество </a:t>
            </a:r>
            <a:r>
              <a:rPr lang="ru-RU" dirty="0"/>
              <a:t>тезисов текста должно совпадать с количеством информационных центров текста. </a:t>
            </a:r>
          </a:p>
          <a:p>
            <a:pPr marL="0" indent="363538" algn="just" fontAlgn="base">
              <a:buNone/>
            </a:pPr>
            <a:endParaRPr lang="ru-RU" i="1" dirty="0" smtClean="0"/>
          </a:p>
          <a:p>
            <a:pPr marL="0" indent="363538" algn="just" fontAlgn="base">
              <a:buNone/>
            </a:pPr>
            <a:r>
              <a:rPr lang="ru-RU" i="1" dirty="0" smtClean="0"/>
              <a:t>Наиболее </a:t>
            </a:r>
            <a:r>
              <a:rPr lang="ru-RU" i="1" dirty="0"/>
              <a:t>распространенная ошибка:</a:t>
            </a:r>
            <a:r>
              <a:rPr lang="ru-RU" dirty="0"/>
              <a:t> учащиеся путают тезис с цитатой. </a:t>
            </a:r>
            <a:endParaRPr lang="ru-RU" dirty="0" smtClean="0"/>
          </a:p>
          <a:p>
            <a:pPr marL="0" indent="363538" algn="just" fontAlgn="base">
              <a:buNone/>
            </a:pPr>
            <a:r>
              <a:rPr lang="ru-RU" b="1" dirty="0" smtClean="0"/>
              <a:t>Тезис </a:t>
            </a:r>
            <a:r>
              <a:rPr lang="ru-RU" b="1" dirty="0"/>
              <a:t>– </a:t>
            </a:r>
            <a:r>
              <a:rPr lang="ru-RU" dirty="0"/>
              <a:t>это</a:t>
            </a:r>
            <a:r>
              <a:rPr lang="ru-RU" b="1" dirty="0"/>
              <a:t> краткое </a:t>
            </a:r>
            <a:r>
              <a:rPr lang="ru-RU" dirty="0"/>
              <a:t>утверждение или отрицание чего-либо. </a:t>
            </a:r>
            <a:endParaRPr lang="ru-RU" dirty="0" smtClean="0"/>
          </a:p>
          <a:p>
            <a:pPr marL="0" indent="363538" algn="just" fontAlgn="base">
              <a:buNone/>
            </a:pPr>
            <a:r>
              <a:rPr lang="ru-RU" b="1" dirty="0" smtClean="0"/>
              <a:t>Цитата </a:t>
            </a:r>
            <a:r>
              <a:rPr lang="ru-RU" b="1" dirty="0"/>
              <a:t>– точная выдержка из какого-нибудь текста.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6779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Пример тезисного плана </a:t>
            </a:r>
            <a:br>
              <a:rPr lang="ru-RU" sz="3600" b="1" dirty="0" smtClean="0"/>
            </a:br>
            <a:r>
              <a:rPr lang="ru-RU" sz="3600" b="1" dirty="0" smtClean="0"/>
              <a:t>А.С</a:t>
            </a:r>
            <a:r>
              <a:rPr lang="ru-RU" sz="3600" b="1" dirty="0"/>
              <a:t>. </a:t>
            </a:r>
            <a:r>
              <a:rPr lang="ru-RU" sz="3600" b="1" dirty="0" smtClean="0"/>
              <a:t>Пушкина «Сказка о рыбаке и рыбке»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8965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Жил </a:t>
            </a:r>
            <a:r>
              <a:rPr lang="ru-RU" dirty="0"/>
              <a:t>старче небогато со своей старушкой. </a:t>
            </a:r>
            <a:endParaRPr lang="ru-RU" dirty="0" smtClean="0"/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Старик </a:t>
            </a:r>
            <a:r>
              <a:rPr lang="ru-RU" dirty="0"/>
              <a:t>поймал волшебную рыбку и отпустил ее. </a:t>
            </a:r>
            <a:endParaRPr lang="ru-RU" dirty="0" smtClean="0"/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Старче </a:t>
            </a:r>
            <a:r>
              <a:rPr lang="ru-RU" dirty="0"/>
              <a:t>рассказал все старухе, она потребовала корыто. </a:t>
            </a:r>
            <a:endParaRPr lang="ru-RU" dirty="0" smtClean="0"/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Недовольная </a:t>
            </a:r>
            <a:r>
              <a:rPr lang="ru-RU" dirty="0"/>
              <a:t>старуха послала старика за избой. </a:t>
            </a:r>
            <a:endParaRPr lang="ru-RU" dirty="0" smtClean="0"/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Сварливой </a:t>
            </a:r>
            <a:r>
              <a:rPr lang="ru-RU" dirty="0"/>
              <a:t>старухе недостаточно избушки, она захотела стать царицей. </a:t>
            </a:r>
            <a:endParaRPr lang="ru-RU" dirty="0" smtClean="0"/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Надоело </a:t>
            </a:r>
            <a:r>
              <a:rPr lang="ru-RU" dirty="0"/>
              <a:t>быть царицей старушке, захотелось ей стать владычицей морской. </a:t>
            </a:r>
            <a:endParaRPr lang="ru-RU" dirty="0" smtClean="0"/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Рыбка </a:t>
            </a:r>
            <a:r>
              <a:rPr lang="ru-RU" dirty="0"/>
              <a:t>не вынесла алчности старухи и исчезла</a:t>
            </a:r>
            <a:r>
              <a:rPr lang="ru-RU" dirty="0" smtClean="0"/>
              <a:t>.</a:t>
            </a:r>
          </a:p>
          <a:p>
            <a:pPr marL="0" indent="363538" algn="just">
              <a:buFont typeface="+mj-lt"/>
              <a:buAutoNum type="arabicPeriod"/>
            </a:pPr>
            <a:r>
              <a:rPr lang="ru-RU" dirty="0" smtClean="0"/>
              <a:t>Старик </a:t>
            </a:r>
            <a:r>
              <a:rPr lang="ru-RU" dirty="0"/>
              <a:t>и его жена остались с разбитым корытом.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8775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3538" algn="just">
              <a:buNone/>
            </a:pPr>
            <a:r>
              <a:rPr lang="ru-RU" sz="2300" b="1" dirty="0">
                <a:solidFill>
                  <a:srgbClr val="FF0000"/>
                </a:solidFill>
              </a:rPr>
              <a:t>ВОПРОСНЫЙ ПЛАН </a:t>
            </a:r>
            <a:r>
              <a:rPr lang="ru-RU" sz="2300" b="1" dirty="0"/>
              <a:t>- </a:t>
            </a:r>
            <a:r>
              <a:rPr lang="ru-RU" sz="2300" dirty="0" smtClean="0"/>
              <a:t>записывают </a:t>
            </a:r>
            <a:r>
              <a:rPr lang="ru-RU" sz="2300" dirty="0"/>
              <a:t>в форме вопросов к тексту. </a:t>
            </a:r>
            <a:endParaRPr lang="ru-RU" sz="2300" dirty="0" smtClean="0"/>
          </a:p>
          <a:p>
            <a:pPr marL="0" indent="363538" algn="just">
              <a:buNone/>
            </a:pPr>
            <a:r>
              <a:rPr lang="ru-RU" sz="2300" b="1" dirty="0" smtClean="0"/>
              <a:t>Каждый </a:t>
            </a:r>
            <a:r>
              <a:rPr lang="ru-RU" sz="2300" b="1" dirty="0"/>
              <a:t>вопрос – к какой-либо одной смысловой части текста. </a:t>
            </a:r>
            <a:r>
              <a:rPr lang="ru-RU" sz="2300" dirty="0"/>
              <a:t>Вопросы должны быть поставлены так, чтобы ответы на них помогали восстановить содержание всего </a:t>
            </a:r>
            <a:r>
              <a:rPr lang="ru-RU" sz="2300" dirty="0" smtClean="0"/>
              <a:t>текста</a:t>
            </a:r>
          </a:p>
          <a:p>
            <a:pPr marL="0" indent="363538" algn="just" fontAlgn="base">
              <a:buNone/>
            </a:pPr>
            <a:r>
              <a:rPr lang="ru-RU" sz="2300" dirty="0"/>
              <a:t>При составлении вопросного плана лучше использовать вопросительные слова </a:t>
            </a:r>
            <a:r>
              <a:rPr lang="ru-RU" sz="2300" dirty="0" smtClean="0"/>
              <a:t>(«что», «как», </a:t>
            </a:r>
            <a:r>
              <a:rPr lang="ru-RU" sz="2300" dirty="0"/>
              <a:t>«когда», «почему» и т. д.), а не словосочетания с частицей «ли» («есть ли», </a:t>
            </a:r>
            <a:r>
              <a:rPr lang="ru-RU" sz="2300" dirty="0" smtClean="0"/>
              <a:t>«смог </a:t>
            </a:r>
            <a:r>
              <a:rPr lang="ru-RU" sz="2300" dirty="0"/>
              <a:t>ли» и т. п.), т. к. такие словосочетания предполагают только ответ «да» или «нет</a:t>
            </a:r>
            <a:r>
              <a:rPr lang="ru-RU" sz="2300" dirty="0" smtClean="0"/>
              <a:t>». </a:t>
            </a:r>
          </a:p>
          <a:p>
            <a:pPr marL="0" indent="363538" algn="just" fontAlgn="base">
              <a:buNone/>
            </a:pPr>
            <a:r>
              <a:rPr lang="ru-RU" sz="2300" dirty="0" smtClean="0"/>
              <a:t>Вопросы </a:t>
            </a:r>
            <a:r>
              <a:rPr lang="ru-RU" sz="2300" dirty="0"/>
              <a:t>с вопросительными словами заставляют дать развернутый ответ, который ведет к следующему пункту плана и помогает увязать эти пункты между собой. </a:t>
            </a:r>
            <a:endParaRPr lang="ru-RU" sz="2300" dirty="0" smtClean="0"/>
          </a:p>
          <a:p>
            <a:pPr marL="0" indent="363538" algn="just" fontAlgn="base">
              <a:buNone/>
            </a:pPr>
            <a:r>
              <a:rPr lang="ru-RU" sz="2300" dirty="0" smtClean="0"/>
              <a:t>Вопросы </a:t>
            </a:r>
            <a:r>
              <a:rPr lang="ru-RU" sz="2300" dirty="0"/>
              <a:t>должны быть заданы так, чтобы ответы на них носили развернутый характер и восстанавливали содержание всего текста.</a:t>
            </a:r>
          </a:p>
          <a:p>
            <a:pPr marL="0" indent="363538" algn="just" fontAlgn="base">
              <a:buNone/>
            </a:pPr>
            <a:r>
              <a:rPr lang="ru-RU" sz="2300" i="1" dirty="0" smtClean="0"/>
              <a:t>Наиболее </a:t>
            </a:r>
            <a:r>
              <a:rPr lang="ru-RU" sz="2300" i="1" dirty="0"/>
              <a:t>распространенная ошибка:</a:t>
            </a:r>
            <a:r>
              <a:rPr lang="ru-RU" sz="2300" dirty="0"/>
              <a:t> пункт вопросного плана не отражает смысл части текста; иногда ученик вместо вопросного плана просто составляет вопросы к тексту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41590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Пример </a:t>
            </a:r>
            <a:r>
              <a:rPr lang="ru-RU" sz="3200" b="1" dirty="0" smtClean="0"/>
              <a:t>вопросного плана 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А.С</a:t>
            </a:r>
            <a:r>
              <a:rPr lang="ru-RU" sz="3200" b="1" dirty="0"/>
              <a:t>. Пушкина «Сказка о рыбаке и рыбке»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363538">
              <a:buFont typeface="+mj-lt"/>
              <a:buAutoNum type="arabicPeriod"/>
            </a:pPr>
            <a:r>
              <a:rPr lang="ru-RU" dirty="0"/>
              <a:t>Что сделал старик, когда выловил волшебную рыбку впервые? </a:t>
            </a:r>
            <a:endParaRPr lang="ru-RU" dirty="0" smtClean="0"/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Как </a:t>
            </a:r>
            <a:r>
              <a:rPr lang="ru-RU" dirty="0"/>
              <a:t>старуха отреагировала на рассказ о золотой рыбке? </a:t>
            </a:r>
            <a:endParaRPr lang="ru-RU" dirty="0" smtClean="0"/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Что </a:t>
            </a:r>
            <a:r>
              <a:rPr lang="ru-RU" dirty="0"/>
              <a:t>старуха заставляла мужа просить у рыбки? </a:t>
            </a:r>
            <a:endParaRPr lang="ru-RU" dirty="0" smtClean="0"/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Как </a:t>
            </a:r>
            <a:r>
              <a:rPr lang="ru-RU" dirty="0"/>
              <a:t>рыбка ответила на последнее желание старушки? </a:t>
            </a:r>
            <a:endParaRPr lang="ru-RU" dirty="0" smtClean="0"/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Что </a:t>
            </a:r>
            <a:r>
              <a:rPr lang="ru-RU" dirty="0"/>
              <a:t>произошло со стариком и его женой в конце?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31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352928" cy="60486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Назывной </a:t>
            </a:r>
            <a:r>
              <a:rPr lang="ru-RU" b="1" dirty="0" smtClean="0">
                <a:solidFill>
                  <a:srgbClr val="FF0000"/>
                </a:solidFill>
              </a:rPr>
              <a:t>план</a:t>
            </a:r>
          </a:p>
          <a:p>
            <a:pPr marL="0" indent="0" algn="just">
              <a:buNone/>
            </a:pPr>
            <a:r>
              <a:rPr lang="ru-RU" dirty="0" smtClean="0"/>
              <a:t>Назывной </a:t>
            </a:r>
            <a:r>
              <a:rPr lang="ru-RU" dirty="0"/>
              <a:t>план состоит из тезисов, выраженных существительными, прилагательными. Глаголы не нужны. Он очень краткий. Максимальный размер одного заглавия 2 – 4 слова. </a:t>
            </a:r>
          </a:p>
        </p:txBody>
      </p:sp>
    </p:spTree>
    <p:extLst>
      <p:ext uri="{BB962C8B-B14F-4D97-AF65-F5344CB8AC3E}">
        <p14:creationId xmlns:p14="http://schemas.microsoft.com/office/powerpoint/2010/main" val="402869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Пример </a:t>
            </a:r>
            <a:r>
              <a:rPr lang="ru-RU" sz="3200" b="1" dirty="0" smtClean="0"/>
              <a:t>назывного </a:t>
            </a:r>
            <a:r>
              <a:rPr lang="ru-RU" sz="3200" b="1" dirty="0"/>
              <a:t>плана </a:t>
            </a:r>
            <a:br>
              <a:rPr lang="ru-RU" sz="3200" b="1" dirty="0"/>
            </a:br>
            <a:r>
              <a:rPr lang="ru-RU" sz="3200" b="1" dirty="0" smtClean="0"/>
              <a:t>А.С</a:t>
            </a:r>
            <a:r>
              <a:rPr lang="ru-RU" sz="3200" b="1" dirty="0"/>
              <a:t>. Пушкина «Сказка о рыбаке и рыбке»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363538">
              <a:buFont typeface="+mj-lt"/>
              <a:buAutoNum type="arabicPeriod"/>
            </a:pPr>
            <a:r>
              <a:rPr lang="ru-RU" dirty="0" smtClean="0"/>
              <a:t>Встреча </a:t>
            </a:r>
            <a:r>
              <a:rPr lang="ru-RU" dirty="0"/>
              <a:t>старика и золотой рыбки. </a:t>
            </a:r>
            <a:endParaRPr lang="ru-RU" dirty="0" smtClean="0"/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Прихоти </a:t>
            </a:r>
            <a:r>
              <a:rPr lang="ru-RU" dirty="0"/>
              <a:t>старухи. </a:t>
            </a:r>
            <a:endParaRPr lang="ru-RU" dirty="0" smtClean="0"/>
          </a:p>
          <a:p>
            <a:pPr marL="0" indent="363538">
              <a:buFont typeface="+mj-lt"/>
              <a:buAutoNum type="arabicPeriod"/>
            </a:pPr>
            <a:r>
              <a:rPr lang="ru-RU" dirty="0" smtClean="0"/>
              <a:t>Старик </a:t>
            </a:r>
            <a:r>
              <a:rPr lang="ru-RU" dirty="0"/>
              <a:t>и старуха у разбитого корыта.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303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63408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Простой и сложный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7260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363538" algn="just">
              <a:buNone/>
            </a:pPr>
            <a:r>
              <a:rPr lang="ru-RU" dirty="0" smtClean="0"/>
              <a:t>Простая </a:t>
            </a:r>
            <a:r>
              <a:rPr lang="ru-RU" dirty="0"/>
              <a:t>структура – это 3 – 5 заголовков без подробностей, состоящих из 2 – 5 </a:t>
            </a:r>
            <a:r>
              <a:rPr lang="ru-RU" dirty="0" smtClean="0"/>
              <a:t>слов.</a:t>
            </a:r>
          </a:p>
          <a:p>
            <a:pPr marL="0" indent="363538" algn="just">
              <a:buNone/>
            </a:pPr>
            <a:r>
              <a:rPr lang="ru-RU" dirty="0"/>
              <a:t>Сложная </a:t>
            </a:r>
            <a:r>
              <a:rPr lang="ru-RU" dirty="0" smtClean="0"/>
              <a:t>структура – </a:t>
            </a:r>
            <a:r>
              <a:rPr lang="ru-RU" dirty="0"/>
              <a:t>более </a:t>
            </a:r>
            <a:r>
              <a:rPr lang="ru-RU" dirty="0" smtClean="0"/>
              <a:t>3 </a:t>
            </a:r>
            <a:r>
              <a:rPr lang="ru-RU" dirty="0"/>
              <a:t>заголовков с подзаголовками и важными деталями. </a:t>
            </a:r>
            <a:endParaRPr lang="ru-RU" dirty="0" smtClean="0"/>
          </a:p>
          <a:p>
            <a:pPr marL="0" indent="0">
              <a:buNone/>
            </a:pPr>
            <a:r>
              <a:rPr lang="ru-RU" b="1" dirty="0"/>
              <a:t>Пример сложного плана текста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лан </a:t>
            </a:r>
            <a:r>
              <a:rPr lang="ru-RU" dirty="0"/>
              <a:t>текста о феодальной раздробленности </a:t>
            </a:r>
            <a:r>
              <a:rPr lang="ru-RU" dirty="0" smtClean="0"/>
              <a:t>Руси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1.Феодальная раздробленность: причины явления.</a:t>
            </a:r>
          </a:p>
          <a:p>
            <a:pPr marL="0" indent="0">
              <a:buNone/>
            </a:pPr>
            <a:r>
              <a:rPr lang="ru-RU" dirty="0"/>
              <a:t>а) социально-экономические предпосылки;</a:t>
            </a:r>
            <a:br>
              <a:rPr lang="ru-RU" dirty="0"/>
            </a:br>
            <a:r>
              <a:rPr lang="ru-RU" dirty="0"/>
              <a:t>б) политические предпосылки.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smtClean="0"/>
              <a:t>Развитие Руси </a:t>
            </a:r>
            <a:r>
              <a:rPr lang="ru-RU" dirty="0"/>
              <a:t>в период феодальной раздробленности.</a:t>
            </a:r>
          </a:p>
          <a:p>
            <a:pPr marL="0" indent="0">
              <a:buNone/>
            </a:pPr>
            <a:r>
              <a:rPr lang="ru-RU" dirty="0"/>
              <a:t>а) русские княжества и специфика их </a:t>
            </a:r>
            <a:r>
              <a:rPr lang="ru-RU" dirty="0" smtClean="0"/>
              <a:t>политического и экономического развития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б) культура этого исторического периода; </a:t>
            </a:r>
            <a:br>
              <a:rPr lang="ru-RU" dirty="0"/>
            </a:br>
            <a:r>
              <a:rPr lang="ru-RU" dirty="0"/>
              <a:t>в) борьба с иноземными захватчиками.</a:t>
            </a:r>
          </a:p>
          <a:p>
            <a:pPr marL="0" indent="0">
              <a:buNone/>
            </a:pPr>
            <a:r>
              <a:rPr lang="ru-RU" dirty="0"/>
              <a:t>3. Последствия феодальной раздробленности.</a:t>
            </a:r>
          </a:p>
          <a:p>
            <a:pPr marL="0" indent="0">
              <a:buNone/>
            </a:pPr>
            <a:r>
              <a:rPr lang="ru-RU" dirty="0"/>
              <a:t>а) социально-экономические последствия;</a:t>
            </a:r>
            <a:br>
              <a:rPr lang="ru-RU" dirty="0"/>
            </a:br>
            <a:r>
              <a:rPr lang="ru-RU" dirty="0"/>
              <a:t>б) политические последствия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661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/>
              <a:t>Сказка «Колобок»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070610"/>
              </p:ext>
            </p:extLst>
          </p:nvPr>
        </p:nvGraphicFramePr>
        <p:xfrm>
          <a:off x="467544" y="1124744"/>
          <a:ext cx="8424936" cy="43555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2468"/>
                <a:gridCol w="421246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2600" kern="1200" dirty="0" smtClean="0">
                          <a:solidFill>
                            <a:schemeClr val="tx1"/>
                          </a:solidFill>
                          <a:effectLst/>
                        </a:rPr>
                        <a:t>Простая структура</a:t>
                      </a:r>
                      <a:endParaRPr lang="ru-RU" sz="2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kern="1200" dirty="0" smtClean="0">
                          <a:solidFill>
                            <a:schemeClr val="tx1"/>
                          </a:solidFill>
                          <a:effectLst/>
                        </a:rPr>
                        <a:t>Сложная структура</a:t>
                      </a:r>
                      <a:endParaRPr lang="ru-RU" sz="2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12913"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kern="1200" dirty="0" smtClean="0">
                          <a:effectLst/>
                        </a:rPr>
                        <a:t>Лепка колобка.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kern="1200" dirty="0" smtClean="0">
                          <a:effectLst/>
                        </a:rPr>
                        <a:t>Колобок встретился с зайцем.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kern="1200" dirty="0" smtClean="0">
                          <a:effectLst/>
                        </a:rPr>
                        <a:t>Колобок встретился с волком.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kern="1200" dirty="0" smtClean="0">
                          <a:effectLst/>
                        </a:rPr>
                        <a:t>Колобок столкнулся с медведем.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kern="1200" dirty="0" smtClean="0">
                          <a:effectLst/>
                        </a:rPr>
                        <a:t>Колобок попался лисе. 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2200" kern="1200" dirty="0" smtClean="0">
                          <a:effectLst/>
                        </a:rPr>
                        <a:t>Лиса съела колобка.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2200" dirty="0" smtClean="0"/>
                        <a:t/>
                      </a:r>
                      <a:br>
                        <a:rPr lang="ru-RU" sz="2200" dirty="0" smtClean="0"/>
                      </a:br>
                      <a:endParaRPr lang="ru-RU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200" kern="1200" dirty="0" smtClean="0">
                          <a:effectLst/>
                        </a:rPr>
                        <a:t>1. Появление колобка.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Кто испек колобка?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Когда ожил колобок?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Что сделал оживший колобок? </a:t>
                      </a:r>
                    </a:p>
                    <a:p>
                      <a:pPr algn="just"/>
                      <a:r>
                        <a:rPr lang="ru-RU" sz="2200" kern="1200" dirty="0" smtClean="0">
                          <a:effectLst/>
                        </a:rPr>
                        <a:t>2. Путешествие колобка.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Как ушел колобок от зайца?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Встреча волка и колобка.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Колобок столкнулся с медведем. 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§"/>
                      </a:pPr>
                      <a:r>
                        <a:rPr lang="ru-RU" sz="2200" kern="1200" dirty="0" smtClean="0">
                          <a:effectLst/>
                        </a:rPr>
                        <a:t>Чем закончилась встреча колобка и лисы?</a:t>
                      </a:r>
                      <a:endParaRPr lang="ru-RU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659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Какой план можно назвать хорошим?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24936" cy="52565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363538" algn="just">
              <a:buFont typeface="+mj-lt"/>
              <a:buAutoNum type="arabicPeriod"/>
            </a:pPr>
            <a:r>
              <a:rPr lang="ru-RU" dirty="0"/>
              <a:t>П</a:t>
            </a:r>
            <a:r>
              <a:rPr lang="ru-RU" dirty="0" smtClean="0"/>
              <a:t>лан </a:t>
            </a:r>
            <a:r>
              <a:rPr lang="ru-RU" dirty="0"/>
              <a:t>логичен </a:t>
            </a:r>
            <a:r>
              <a:rPr lang="ru-RU" dirty="0" smtClean="0"/>
              <a:t>(от общего к частному; от начала к концу).</a:t>
            </a:r>
            <a:endParaRPr lang="ru-RU" dirty="0"/>
          </a:p>
          <a:p>
            <a:pPr marL="0" indent="363538" algn="just">
              <a:buFont typeface="+mj-lt"/>
              <a:buAutoNum type="arabicPeriod"/>
            </a:pPr>
            <a:r>
              <a:rPr lang="ru-RU" dirty="0"/>
              <a:t>Информация в разных пунктах плана не дублируется, каждый пункт содержит новую </a:t>
            </a:r>
            <a:r>
              <a:rPr lang="ru-RU" dirty="0" smtClean="0"/>
              <a:t>информацию.</a:t>
            </a:r>
            <a:endParaRPr lang="ru-RU" dirty="0"/>
          </a:p>
          <a:p>
            <a:pPr marL="0" indent="363538" algn="just">
              <a:buFont typeface="+mj-lt"/>
              <a:buAutoNum type="arabicPeriod"/>
            </a:pPr>
            <a:r>
              <a:rPr lang="ru-RU" dirty="0"/>
              <a:t>План содержит все основные аспекты </a:t>
            </a:r>
            <a:r>
              <a:rPr lang="ru-RU" dirty="0" smtClean="0"/>
              <a:t>вопроса.</a:t>
            </a:r>
            <a:endParaRPr lang="ru-RU" dirty="0"/>
          </a:p>
          <a:p>
            <a:pPr marL="0" indent="363538" algn="just">
              <a:buFont typeface="+mj-lt"/>
              <a:buAutoNum type="arabicPeriod"/>
            </a:pPr>
            <a:r>
              <a:rPr lang="ru-RU" dirty="0"/>
              <a:t>Каждый пункт плана можно раскрыть, расписать более подробно.</a:t>
            </a:r>
          </a:p>
          <a:p>
            <a:pPr marL="0" indent="363538" algn="just">
              <a:buFont typeface="+mj-lt"/>
              <a:buAutoNum type="arabicPeriod"/>
            </a:pPr>
            <a:r>
              <a:rPr lang="ru-RU" dirty="0"/>
              <a:t>Пункты плана сформулированы кратко.</a:t>
            </a:r>
          </a:p>
          <a:p>
            <a:pPr marL="0" indent="363538" algn="just">
              <a:buFont typeface="+mj-lt"/>
              <a:buAutoNum type="arabicPeriod"/>
            </a:pPr>
            <a:r>
              <a:rPr lang="ru-RU" dirty="0"/>
              <a:t>План </a:t>
            </a:r>
            <a:r>
              <a:rPr lang="ru-RU" dirty="0" smtClean="0"/>
              <a:t>состоит из такого количества пунктов, какое  несложно </a:t>
            </a:r>
            <a:r>
              <a:rPr lang="ru-RU" dirty="0"/>
              <a:t>удержать в голове.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36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61926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Как выделить основную мысль текста?</a:t>
            </a:r>
            <a:endParaRPr lang="ru-RU" sz="2000" dirty="0"/>
          </a:p>
          <a:p>
            <a:pPr marL="0" lvl="0" indent="0" algn="just">
              <a:buNone/>
            </a:pPr>
            <a:r>
              <a:rPr lang="ru-RU" sz="1900" b="1" dirty="0" smtClean="0"/>
              <a:t>1. </a:t>
            </a:r>
            <a:r>
              <a:rPr lang="ru-RU" sz="1900" dirty="0" smtClean="0"/>
              <a:t>Прочтите </a:t>
            </a:r>
            <a:r>
              <a:rPr lang="ru-RU" sz="1900" dirty="0"/>
              <a:t>текст, обратите внимание на абзацы и подзаголовки, заглавие и ключевые слова.</a:t>
            </a:r>
          </a:p>
          <a:p>
            <a:pPr marL="0" lvl="0" indent="0" algn="just">
              <a:buNone/>
            </a:pPr>
            <a:r>
              <a:rPr lang="ru-RU" sz="1900" b="1" dirty="0" smtClean="0"/>
              <a:t>2. </a:t>
            </a:r>
            <a:r>
              <a:rPr lang="ru-RU" sz="1900" dirty="0" smtClean="0"/>
              <a:t>Ответьте </a:t>
            </a:r>
            <a:r>
              <a:rPr lang="ru-RU" sz="1900" dirty="0"/>
              <a:t>на вопрос: что является главным для автора данного текста? Что его интересует? В теме должен быть обозначен предмет речи. Зачастую она отражается в заголовке. Стоит учесть, что заголовки также бывают метафорическими, парадоксальными и ассоциативными. Недостаточно опираться только на смысл заголовка, выделяя основную мысль.</a:t>
            </a:r>
          </a:p>
          <a:p>
            <a:pPr marL="0" lvl="0" indent="0" algn="just">
              <a:buNone/>
            </a:pPr>
            <a:r>
              <a:rPr lang="ru-RU" sz="1900" b="1" dirty="0" smtClean="0"/>
              <a:t>3. </a:t>
            </a:r>
            <a:r>
              <a:rPr lang="ru-RU" sz="1900" dirty="0" smtClean="0"/>
              <a:t>Постарайтесь </a:t>
            </a:r>
            <a:r>
              <a:rPr lang="ru-RU" sz="1900" dirty="0"/>
              <a:t>определить главную задачу автора. Ответьте на вопрос: что желал высказать автор по данной теме? Возможно несколько вариантов: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1900" dirty="0"/>
              <a:t>автор акцентирует внимание на актуальном вопросе;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1900" dirty="0"/>
              <a:t>в тексте выражено авторское отношение к проблеме;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1900" dirty="0"/>
              <a:t>автор описывает происходящее и передаёт конкретную информацию.</a:t>
            </a:r>
          </a:p>
          <a:p>
            <a:pPr marL="0" lvl="0" indent="0" algn="just">
              <a:buNone/>
            </a:pPr>
            <a:r>
              <a:rPr lang="ru-RU" sz="1900" b="1" dirty="0" smtClean="0"/>
              <a:t>4. </a:t>
            </a:r>
            <a:r>
              <a:rPr lang="ru-RU" sz="1900" dirty="0" smtClean="0"/>
              <a:t>Постарайтесь </a:t>
            </a:r>
            <a:r>
              <a:rPr lang="ru-RU" sz="1900" dirty="0"/>
              <a:t>дать ответ на вопрос: почему авторская позиция именно такая? Какова аргументация автора? Какие он приводит факты, доказательства, обосновывая своё мнение, оценку?</a:t>
            </a:r>
          </a:p>
          <a:p>
            <a:pPr marL="0" lvl="0" indent="0" algn="just">
              <a:buNone/>
            </a:pPr>
            <a:r>
              <a:rPr lang="ru-RU" sz="1900" b="1" dirty="0" smtClean="0"/>
              <a:t>5. </a:t>
            </a:r>
            <a:r>
              <a:rPr lang="ru-RU" sz="1900" dirty="0" smtClean="0"/>
              <a:t>Определите </a:t>
            </a:r>
            <a:r>
              <a:rPr lang="ru-RU" sz="1900" dirty="0"/>
              <a:t>в тексте авторские выводы. Иногда главная мысль уже оформлена в виде конкретного вывода.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285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Основные</a:t>
            </a:r>
            <a:r>
              <a:rPr lang="ru-RU" b="1" dirty="0"/>
              <a:t> </a:t>
            </a:r>
            <a:r>
              <a:rPr lang="ru-RU" b="1" dirty="0" smtClean="0"/>
              <a:t>правила составления плана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424936" cy="54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ru-RU" dirty="0" smtClean="0"/>
              <a:t>1</a:t>
            </a:r>
            <a:r>
              <a:rPr lang="ru-RU" dirty="0"/>
              <a:t>. Сначала прочитайте весь текст от начала до конца. </a:t>
            </a:r>
          </a:p>
          <a:p>
            <a:pPr marL="0" indent="0" fontAlgn="base">
              <a:buNone/>
            </a:pPr>
            <a:r>
              <a:rPr lang="ru-RU" dirty="0"/>
              <a:t>2. Затем определите тему текста и его основную </a:t>
            </a:r>
            <a:r>
              <a:rPr lang="ru-RU" b="1" dirty="0"/>
              <a:t>мысль</a:t>
            </a:r>
            <a:r>
              <a:rPr lang="ru-RU" dirty="0"/>
              <a:t>. Тема – это то, о чем говорится в тексте, а основная мысль – это то, для чего он написан. Если у вас не получается сформулировать, прочтите текст еще раз.</a:t>
            </a:r>
          </a:p>
          <a:p>
            <a:pPr marL="0" indent="0" fontAlgn="base">
              <a:buNone/>
            </a:pPr>
            <a:r>
              <a:rPr lang="ru-RU" dirty="0"/>
              <a:t>3. Далее разделите текст на смысловые части. Внимательно прочитайте каждую из </a:t>
            </a:r>
            <a:r>
              <a:rPr lang="ru-RU" b="1" dirty="0"/>
              <a:t>частей. </a:t>
            </a:r>
            <a:r>
              <a:rPr lang="ru-RU" dirty="0"/>
              <a:t>Выделите в ней главное и озаглавьте.</a:t>
            </a:r>
          </a:p>
          <a:p>
            <a:pPr marL="0" indent="0" fontAlgn="base">
              <a:buNone/>
            </a:pPr>
            <a:r>
              <a:rPr lang="ru-RU" dirty="0"/>
              <a:t>4. Запишите пункты составленного плана на черновик. Снова прочитайте текст.</a:t>
            </a:r>
            <a:br>
              <a:rPr lang="ru-RU" dirty="0"/>
            </a:br>
            <a:r>
              <a:rPr lang="ru-RU" dirty="0"/>
              <a:t>Обратите внимание на следующее:</a:t>
            </a:r>
            <a:br>
              <a:rPr lang="ru-RU" dirty="0"/>
            </a:br>
            <a:r>
              <a:rPr lang="ru-RU" dirty="0"/>
              <a:t>- последовательно ли отражаются повороты сюжета текста;</a:t>
            </a:r>
            <a:br>
              <a:rPr lang="ru-RU" dirty="0"/>
            </a:br>
            <a:r>
              <a:rPr lang="ru-RU" dirty="0"/>
              <a:t>- точны ли формулировки пунктов;</a:t>
            </a:r>
            <a:br>
              <a:rPr lang="ru-RU" dirty="0"/>
            </a:br>
            <a:r>
              <a:rPr lang="ru-RU" dirty="0"/>
              <a:t>- не повторяются ли заголовки;</a:t>
            </a:r>
            <a:br>
              <a:rPr lang="ru-RU" dirty="0"/>
            </a:br>
            <a:r>
              <a:rPr lang="ru-RU" dirty="0"/>
              <a:t>- все ли главное вы выделили;</a:t>
            </a:r>
            <a:br>
              <a:rPr lang="ru-RU" dirty="0"/>
            </a:br>
            <a:r>
              <a:rPr lang="ru-RU" dirty="0"/>
              <a:t>- отражена ли тема и основная мысль текста в вашем плане.</a:t>
            </a:r>
          </a:p>
          <a:p>
            <a:pPr marL="0" indent="0" fontAlgn="base">
              <a:buNone/>
            </a:pPr>
            <a:r>
              <a:rPr lang="ru-RU" dirty="0"/>
              <a:t>5. Если погрешностей вы не заметили, то следует проверить себя. Перескажите или письменно изложите текст, руководствуясь составленным вами планом. Если план составлен хорошо, то вы без проблем сможете воспроизвести исходный текст.</a:t>
            </a:r>
          </a:p>
          <a:p>
            <a:pPr marL="0" indent="0" fontAlgn="base">
              <a:buNone/>
            </a:pPr>
            <a:r>
              <a:rPr lang="ru-RU" dirty="0"/>
              <a:t>6. </a:t>
            </a:r>
            <a:r>
              <a:rPr lang="ru-RU" dirty="0" smtClean="0"/>
              <a:t>Перепишите </a:t>
            </a:r>
            <a:r>
              <a:rPr lang="ru-RU" dirty="0"/>
              <a:t>окончательный вариант плана в тетрадь.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746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Ошибки при составлении плана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68863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Учебный </a:t>
            </a:r>
            <a:r>
              <a:rPr lang="ru-RU" dirty="0"/>
              <a:t>текст делится на части механически, что говорит о непонимании его смысла учащимся. </a:t>
            </a:r>
            <a:r>
              <a:rPr lang="ru-RU" dirty="0" smtClean="0"/>
              <a:t>Содержание </a:t>
            </a:r>
            <a:r>
              <a:rPr lang="ru-RU" dirty="0"/>
              <a:t>плана не соответствует его теме, не раскрывает ее. 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Некоторые </a:t>
            </a:r>
            <a:r>
              <a:rPr lang="ru-RU" dirty="0"/>
              <a:t>пункты плана требуют более детальной проработки (пункт должен быть раскрыт в подпунктах</a:t>
            </a:r>
            <a:r>
              <a:rPr lang="ru-RU" dirty="0" smtClean="0"/>
              <a:t>).</a:t>
            </a:r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/>
              <a:t>Пункты плана не пропорциональны (один из пунктов плана раскрыт широко, а другой – нет, хотя он также требует конкретизации</a:t>
            </a:r>
            <a:r>
              <a:rPr lang="ru-RU" dirty="0" smtClean="0"/>
              <a:t>).</a:t>
            </a:r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Пункты </a:t>
            </a:r>
            <a:r>
              <a:rPr lang="ru-RU" dirty="0"/>
              <a:t>и подпункты развернутого плана оказываются равнозначными по своей информационной нагрузке и функциональным обязанностям. 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ü"/>
            </a:pPr>
            <a:r>
              <a:rPr lang="ru-RU" dirty="0" smtClean="0"/>
              <a:t>Пункты </a:t>
            </a:r>
            <a:r>
              <a:rPr lang="ru-RU" dirty="0"/>
              <a:t>и подпункты плана формулируются абстрактно, исторически некорректно.</a:t>
            </a:r>
          </a:p>
        </p:txBody>
      </p:sp>
    </p:spTree>
    <p:extLst>
      <p:ext uri="{BB962C8B-B14F-4D97-AF65-F5344CB8AC3E}">
        <p14:creationId xmlns:p14="http://schemas.microsoft.com/office/powerpoint/2010/main" val="73014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08012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Составления </a:t>
            </a:r>
            <a:r>
              <a:rPr lang="ru-RU" sz="2800" b="1" dirty="0"/>
              <a:t>сложного плана развёрнутого ответа по конкретной теме / проблеме обществоведческого курса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511256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 </a:t>
            </a:r>
            <a:r>
              <a:rPr lang="ru-RU" dirty="0"/>
              <a:t>помощью данного </a:t>
            </a:r>
            <a:r>
              <a:rPr lang="ru-RU" dirty="0" smtClean="0"/>
              <a:t>задания (28) </a:t>
            </a:r>
            <a:r>
              <a:rPr lang="ru-RU" dirty="0"/>
              <a:t>проверяется целый комплекс знаний и умений (компетенций) выпускников: 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§"/>
            </a:pPr>
            <a:r>
              <a:rPr lang="ru-RU" dirty="0" smtClean="0"/>
              <a:t>обзорное </a:t>
            </a:r>
            <a:r>
              <a:rPr lang="ru-RU" dirty="0"/>
              <a:t>знание определенной темы курса в единстве ее различных аспектов (компонентов); 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§"/>
            </a:pPr>
            <a:r>
              <a:rPr lang="ru-RU" dirty="0" smtClean="0"/>
              <a:t>умение </a:t>
            </a:r>
            <a:r>
              <a:rPr lang="ru-RU" dirty="0"/>
              <a:t>представить эти компоненты в структурно-логическом виде, выстроить последовательность рассмотрения отдельных вопросов в целостном сюжете; </a:t>
            </a:r>
            <a:endParaRPr lang="ru-RU" dirty="0" smtClean="0"/>
          </a:p>
          <a:p>
            <a:pPr marL="0" indent="363538" algn="just">
              <a:buFont typeface="Wingdings" pitchFamily="2" charset="2"/>
              <a:buChar char="§"/>
            </a:pPr>
            <a:r>
              <a:rPr lang="ru-RU" dirty="0" smtClean="0"/>
              <a:t>осуществлять </a:t>
            </a:r>
            <a:r>
              <a:rPr lang="ru-RU" dirty="0"/>
              <a:t>иерархическое структурирование материала, выделяя не только пункты, но и подпункты плана.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768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424936" cy="62646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3538" algn="just">
              <a:buNone/>
            </a:pPr>
            <a:r>
              <a:rPr lang="ru-RU" sz="2200" dirty="0" smtClean="0"/>
              <a:t>Общие требования к заданию 28: </a:t>
            </a:r>
          </a:p>
          <a:p>
            <a:pPr marL="0" indent="363538" algn="just">
              <a:buNone/>
            </a:pPr>
            <a:r>
              <a:rPr lang="ru-RU" sz="2200" dirty="0" smtClean="0"/>
              <a:t>а</a:t>
            </a:r>
            <a:r>
              <a:rPr lang="ru-RU" sz="2200" dirty="0"/>
              <a:t>) соответствие структуры предложенного ответа плану сложного типа; </a:t>
            </a:r>
            <a:endParaRPr lang="ru-RU" sz="2200" dirty="0" smtClean="0"/>
          </a:p>
          <a:p>
            <a:pPr marL="0" indent="363538" algn="just">
              <a:buNone/>
            </a:pPr>
            <a:r>
              <a:rPr lang="ru-RU" sz="2200" dirty="0" smtClean="0"/>
              <a:t>б</a:t>
            </a:r>
            <a:r>
              <a:rPr lang="ru-RU" sz="2200" dirty="0"/>
              <a:t>) наличие пунктов плана, позволяющих раскрыть содержание данной темы по </a:t>
            </a:r>
            <a:r>
              <a:rPr lang="ru-RU" sz="2200" dirty="0" smtClean="0"/>
              <a:t>существу; </a:t>
            </a:r>
          </a:p>
          <a:p>
            <a:pPr marL="0" indent="363538" algn="just">
              <a:buNone/>
            </a:pPr>
            <a:r>
              <a:rPr lang="ru-RU" sz="2200" dirty="0" smtClean="0"/>
              <a:t>в</a:t>
            </a:r>
            <a:r>
              <a:rPr lang="ru-RU" sz="2200" dirty="0"/>
              <a:t>) корректность формулировок пунктов плана</a:t>
            </a:r>
            <a:r>
              <a:rPr lang="ru-RU" sz="2200" dirty="0" smtClean="0"/>
              <a:t>.</a:t>
            </a:r>
          </a:p>
          <a:p>
            <a:pPr marL="0" indent="363538" algn="just">
              <a:buNone/>
            </a:pPr>
            <a:r>
              <a:rPr lang="ru-RU" sz="2200" b="1" dirty="0" smtClean="0"/>
              <a:t>Критерий 28.1 </a:t>
            </a:r>
            <a:r>
              <a:rPr lang="ru-RU" sz="2200" dirty="0" smtClean="0"/>
              <a:t>Сложный </a:t>
            </a:r>
            <a:r>
              <a:rPr lang="ru-RU" sz="2200" dirty="0"/>
              <a:t>план содержит не менее трёх пунктов, включая два пункта, наличие которых позволит раскрыть данную тему по существу. </a:t>
            </a:r>
          </a:p>
          <a:p>
            <a:pPr marL="0" indent="363538" algn="just">
              <a:buNone/>
            </a:pPr>
            <a:r>
              <a:rPr lang="ru-RU" sz="2200" dirty="0"/>
              <a:t>Оба этих «обязательных» пункта детализированы в подпунктах, позволяющих раскрыть данную тему по существу. </a:t>
            </a:r>
          </a:p>
          <a:p>
            <a:pPr marL="0" indent="363538" algn="just">
              <a:buNone/>
            </a:pPr>
            <a:r>
              <a:rPr lang="ru-RU" sz="2200" i="1" dirty="0"/>
              <a:t>Количество подпунктов каждого пункта должно быть не менее трёх, за исключением случаев, когда с точки зрения общественных наук возможно только два </a:t>
            </a:r>
            <a:r>
              <a:rPr lang="ru-RU" sz="2200" i="1" dirty="0" smtClean="0"/>
              <a:t>подпункта</a:t>
            </a:r>
          </a:p>
          <a:p>
            <a:pPr marL="0" indent="363538" algn="just">
              <a:buNone/>
            </a:pPr>
            <a:r>
              <a:rPr lang="ru-RU" sz="2200" b="1" dirty="0"/>
              <a:t>Критерий </a:t>
            </a:r>
            <a:r>
              <a:rPr lang="ru-RU" sz="2200" b="1" dirty="0" smtClean="0"/>
              <a:t>28.2 </a:t>
            </a:r>
            <a:r>
              <a:rPr lang="ru-RU" sz="2200" dirty="0" smtClean="0"/>
              <a:t>– </a:t>
            </a:r>
            <a:r>
              <a:rPr lang="ru-RU" sz="2200" dirty="0"/>
              <a:t>корректность формулировок пунктов и подпунктов плана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90635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</a:t>
            </a:r>
            <a:r>
              <a:rPr lang="ru-RU" b="1" dirty="0" smtClean="0"/>
              <a:t>оставлении </a:t>
            </a:r>
            <a:r>
              <a:rPr lang="ru-RU" b="1" dirty="0"/>
              <a:t>плана по теме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/>
              <a:t>Научное познание»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9685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/>
              <a:t>1. Научное познание – один из видов познания объективного мира.</a:t>
            </a:r>
          </a:p>
          <a:p>
            <a:pPr marL="0" indent="0">
              <a:buNone/>
            </a:pPr>
            <a:r>
              <a:rPr lang="ru-RU" b="1" dirty="0"/>
              <a:t>2. Особенности научного познания:</a:t>
            </a:r>
          </a:p>
          <a:p>
            <a:pPr marL="0" indent="0">
              <a:buNone/>
            </a:pPr>
            <a:r>
              <a:rPr lang="ru-RU" dirty="0"/>
              <a:t>а) стремление к объективности (к изучению мира таким, каков он есть независимо от человека);</a:t>
            </a:r>
          </a:p>
          <a:p>
            <a:pPr marL="0" indent="0">
              <a:buNone/>
            </a:pPr>
            <a:r>
              <a:rPr lang="ru-RU" dirty="0"/>
              <a:t>б) специальный язык, включающий особые термины, строго определяемые понятия, математические символы;</a:t>
            </a:r>
          </a:p>
          <a:p>
            <a:pPr marL="0" indent="0">
              <a:buNone/>
            </a:pPr>
            <a:r>
              <a:rPr lang="ru-RU" dirty="0"/>
              <a:t>в) особые процедуры проверки результатов.</a:t>
            </a:r>
          </a:p>
          <a:p>
            <a:pPr marL="0" indent="0">
              <a:buNone/>
            </a:pPr>
            <a:r>
              <a:rPr lang="ru-RU" b="1" dirty="0"/>
              <a:t>3. Уровни научного знания:</a:t>
            </a:r>
          </a:p>
          <a:p>
            <a:pPr marL="0" indent="0">
              <a:buNone/>
            </a:pPr>
            <a:r>
              <a:rPr lang="ru-RU" dirty="0"/>
              <a:t>а) эмпирическое знание;</a:t>
            </a:r>
          </a:p>
          <a:p>
            <a:pPr marL="0" indent="0">
              <a:buNone/>
            </a:pPr>
            <a:r>
              <a:rPr lang="ru-RU" dirty="0"/>
              <a:t>б) теоретическое знание.</a:t>
            </a:r>
          </a:p>
          <a:p>
            <a:pPr marL="0" indent="0">
              <a:buNone/>
            </a:pPr>
            <a:r>
              <a:rPr lang="ru-RU" b="1" dirty="0"/>
              <a:t>4. Методы научного познания:</a:t>
            </a:r>
          </a:p>
          <a:p>
            <a:pPr marL="0" indent="0">
              <a:buNone/>
            </a:pPr>
            <a:r>
              <a:rPr lang="ru-RU" dirty="0"/>
              <a:t>а) научное наблюдение;</a:t>
            </a:r>
          </a:p>
          <a:p>
            <a:pPr marL="0" indent="0">
              <a:buNone/>
            </a:pPr>
            <a:r>
              <a:rPr lang="ru-RU" dirty="0"/>
              <a:t>б) описание;</a:t>
            </a:r>
          </a:p>
          <a:p>
            <a:pPr marL="0" indent="0">
              <a:buNone/>
            </a:pPr>
            <a:r>
              <a:rPr lang="ru-RU" dirty="0"/>
              <a:t>в) классификация;</a:t>
            </a:r>
          </a:p>
          <a:p>
            <a:pPr marL="0" indent="0">
              <a:buNone/>
            </a:pPr>
            <a:r>
              <a:rPr lang="ru-RU" dirty="0"/>
              <a:t>г) научный эксперимент;</a:t>
            </a:r>
          </a:p>
          <a:p>
            <a:pPr marL="0" indent="0">
              <a:buNone/>
            </a:pPr>
            <a:r>
              <a:rPr lang="ru-RU" dirty="0"/>
              <a:t>д) мысленный эксперимент;</a:t>
            </a:r>
          </a:p>
          <a:p>
            <a:pPr marL="0" indent="0">
              <a:buNone/>
            </a:pPr>
            <a:r>
              <a:rPr lang="ru-RU" dirty="0"/>
              <a:t>е) выдвижение гипотез;</a:t>
            </a:r>
          </a:p>
          <a:p>
            <a:pPr marL="0" indent="0">
              <a:buNone/>
            </a:pPr>
            <a:r>
              <a:rPr lang="ru-RU" dirty="0"/>
              <a:t>ж) научное моделирование.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4194788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5" t="24590" r="28801" b="12910"/>
          <a:stretch/>
        </p:blipFill>
        <p:spPr bwMode="auto">
          <a:xfrm>
            <a:off x="323528" y="260647"/>
            <a:ext cx="8393538" cy="6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964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4" t="28768" r="22939" b="21092"/>
          <a:stretch/>
        </p:blipFill>
        <p:spPr bwMode="auto">
          <a:xfrm>
            <a:off x="217714" y="362856"/>
            <a:ext cx="8626483" cy="464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282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4" t="23155" r="21773" b="10656"/>
          <a:stretch/>
        </p:blipFill>
        <p:spPr bwMode="auto">
          <a:xfrm>
            <a:off x="179512" y="332656"/>
            <a:ext cx="8715197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000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8" t="24795" r="26612" b="11270"/>
          <a:stretch/>
        </p:blipFill>
        <p:spPr bwMode="auto">
          <a:xfrm>
            <a:off x="611560" y="260648"/>
            <a:ext cx="7992888" cy="6460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069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Отдельные приемы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80728"/>
            <a:ext cx="4392488" cy="54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1. Составление кластеров.</a:t>
            </a:r>
          </a:p>
          <a:p>
            <a:pPr marL="0" indent="0">
              <a:buNone/>
            </a:pPr>
            <a:r>
              <a:rPr lang="ru-RU" dirty="0" smtClean="0"/>
              <a:t>2. Составление структурных схем.</a:t>
            </a:r>
          </a:p>
          <a:p>
            <a:pPr marL="0" indent="0">
              <a:buNone/>
            </a:pPr>
            <a:r>
              <a:rPr lang="ru-RU" dirty="0" smtClean="0"/>
              <a:t>3. Выделение родовидовых признаков понятия.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Найдите общее понятие для приведенных слов (живопись, театр, музыка, литература – искусство).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Исключите лишнее понятие (конфуцианство, ислам, христианство, буддизм – конфуцианство).</a:t>
            </a:r>
          </a:p>
          <a:p>
            <a:pPr marL="0" indent="0">
              <a:buNone/>
            </a:pPr>
            <a:r>
              <a:rPr lang="ru-RU" dirty="0" smtClean="0"/>
              <a:t>4. Составление классификаций.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5. Работа с </a:t>
            </a:r>
            <a:r>
              <a:rPr lang="ru-RU" smtClean="0"/>
              <a:t>текстом учебника.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3816424" cy="544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201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1067</Words>
  <Application>Microsoft Office PowerPoint</Application>
  <PresentationFormat>Экран (4:3)</PresentationFormat>
  <Paragraphs>141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Методика составления плана по тексту и по заданной теме</vt:lpstr>
      <vt:lpstr>Презентация PowerPoint</vt:lpstr>
      <vt:lpstr>Презентация PowerPoint</vt:lpstr>
      <vt:lpstr>Презентация PowerPoint</vt:lpstr>
      <vt:lpstr>Пример тезисного плана  А.С. Пушкина «Сказка о рыбаке и рыбке» </vt:lpstr>
      <vt:lpstr>Презентация PowerPoint</vt:lpstr>
      <vt:lpstr>Пример вопросного плана  А.С. Пушкина «Сказка о рыбаке и рыбке» </vt:lpstr>
      <vt:lpstr>Презентация PowerPoint</vt:lpstr>
      <vt:lpstr>Пример назывного плана  А.С. Пушкина «Сказка о рыбаке и рыбке» </vt:lpstr>
      <vt:lpstr>Простой и сложный </vt:lpstr>
      <vt:lpstr>Сказка «Колобок»</vt:lpstr>
      <vt:lpstr>Какой план можно назвать хорошим?</vt:lpstr>
      <vt:lpstr>Презентация PowerPoint</vt:lpstr>
      <vt:lpstr> Основные правила составления плана </vt:lpstr>
      <vt:lpstr>Ошибки при составлении плана:</vt:lpstr>
      <vt:lpstr>Составления сложного плана развёрнутого ответа по конкретной теме / проблеме обществоведческого курса</vt:lpstr>
      <vt:lpstr>Презентация PowerPoint</vt:lpstr>
      <vt:lpstr>Составлении плана по теме  «Научное познание»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Отдельные приемы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составления плана по тексту и по заданной теме</dc:title>
  <dc:creator>Наталья</dc:creator>
  <cp:lastModifiedBy>RePack by Diakov</cp:lastModifiedBy>
  <cp:revision>20</cp:revision>
  <dcterms:created xsi:type="dcterms:W3CDTF">2020-04-20T09:19:35Z</dcterms:created>
  <dcterms:modified xsi:type="dcterms:W3CDTF">2020-04-21T08:35:41Z</dcterms:modified>
</cp:coreProperties>
</file>