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sldIdLst>
    <p:sldId id="256" r:id="rId4"/>
    <p:sldId id="257" r:id="rId5"/>
    <p:sldId id="259" r:id="rId6"/>
    <p:sldId id="265" r:id="rId7"/>
    <p:sldId id="262" r:id="rId8"/>
    <p:sldId id="263" r:id="rId9"/>
    <p:sldId id="264" r:id="rId10"/>
    <p:sldId id="266" r:id="rId11"/>
    <p:sldId id="267" r:id="rId12"/>
    <p:sldId id="268" r:id="rId13"/>
    <p:sldId id="269" r:id="rId14"/>
    <p:sldId id="270" r:id="rId15"/>
    <p:sldId id="272" r:id="rId16"/>
    <p:sldId id="273" r:id="rId17"/>
    <p:sldId id="277" r:id="rId18"/>
    <p:sldId id="278" r:id="rId19"/>
    <p:sldId id="279" r:id="rId20"/>
    <p:sldId id="280" r:id="rId21"/>
    <p:sldId id="260" r:id="rId22"/>
    <p:sldId id="281" r:id="rId23"/>
    <p:sldId id="284" r:id="rId24"/>
    <p:sldId id="283" r:id="rId25"/>
    <p:sldId id="286" r:id="rId26"/>
    <p:sldId id="287" r:id="rId27"/>
    <p:sldId id="275" r:id="rId28"/>
    <p:sldId id="276" r:id="rId29"/>
    <p:sldId id="304" r:id="rId30"/>
    <p:sldId id="288" r:id="rId31"/>
    <p:sldId id="289" r:id="rId32"/>
    <p:sldId id="290" r:id="rId33"/>
    <p:sldId id="291" r:id="rId34"/>
    <p:sldId id="292" r:id="rId35"/>
    <p:sldId id="293" r:id="rId36"/>
    <p:sldId id="294" r:id="rId37"/>
    <p:sldId id="295" r:id="rId38"/>
    <p:sldId id="300" r:id="rId39"/>
    <p:sldId id="305" r:id="rId40"/>
    <p:sldId id="306" r:id="rId41"/>
    <p:sldId id="307" r:id="rId42"/>
    <p:sldId id="308" r:id="rId43"/>
    <p:sldId id="296" r:id="rId44"/>
    <p:sldId id="297" r:id="rId45"/>
    <p:sldId id="298" r:id="rId46"/>
    <p:sldId id="299" r:id="rId47"/>
    <p:sldId id="301" r:id="rId48"/>
    <p:sldId id="309" r:id="rId49"/>
    <p:sldId id="310" r:id="rId50"/>
    <p:sldId id="311" r:id="rId51"/>
    <p:sldId id="303" r:id="rId5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2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4E3E3A-ACF8-4E0F-8A70-FA4FD9396C88}" type="doc">
      <dgm:prSet loTypeId="urn:microsoft.com/office/officeart/2005/8/layout/process3" loCatId="process" qsTypeId="urn:microsoft.com/office/officeart/2005/8/quickstyle/simple5" qsCatId="simple" csTypeId="urn:microsoft.com/office/officeart/2005/8/colors/accent3_2" csCatId="accent3" phldr="1"/>
      <dgm:spPr/>
      <dgm:t>
        <a:bodyPr/>
        <a:lstStyle/>
        <a:p>
          <a:endParaRPr lang="ru-RU"/>
        </a:p>
      </dgm:t>
    </dgm:pt>
    <dgm:pt modelId="{77091FC2-2390-48B1-8D6A-DBC7F6726547}">
      <dgm:prSet phldrT="[Текст]"/>
      <dgm:spPr/>
      <dgm:t>
        <a:bodyPr/>
        <a:lstStyle/>
        <a:p>
          <a:r>
            <a:rPr lang="ru-RU" b="1" dirty="0" smtClean="0">
              <a:solidFill>
                <a:schemeClr val="tx1"/>
              </a:solidFill>
            </a:rPr>
            <a:t>Событие</a:t>
          </a:r>
          <a:endParaRPr lang="ru-RU" b="1" dirty="0">
            <a:solidFill>
              <a:schemeClr val="tx1"/>
            </a:solidFill>
          </a:endParaRPr>
        </a:p>
      </dgm:t>
    </dgm:pt>
    <dgm:pt modelId="{D0076FB7-23F5-4E4D-84DF-57B232EAEB2A}" type="parTrans" cxnId="{B7A3F0B4-88CD-4F17-8D3E-7346500DA18B}">
      <dgm:prSet/>
      <dgm:spPr/>
      <dgm:t>
        <a:bodyPr/>
        <a:lstStyle/>
        <a:p>
          <a:endParaRPr lang="ru-RU"/>
        </a:p>
      </dgm:t>
    </dgm:pt>
    <dgm:pt modelId="{DD35D05A-F10F-4D1E-B5E6-8F6E869A8E25}" type="sibTrans" cxnId="{B7A3F0B4-88CD-4F17-8D3E-7346500DA18B}">
      <dgm:prSet/>
      <dgm:spPr/>
      <dgm:t>
        <a:bodyPr/>
        <a:lstStyle/>
        <a:p>
          <a:endParaRPr lang="ru-RU"/>
        </a:p>
      </dgm:t>
    </dgm:pt>
    <dgm:pt modelId="{A2444FAE-A344-4509-AA7F-2DC1C77B166F}">
      <dgm:prSet phldrT="[Текст]"/>
      <dgm:spPr/>
      <dgm:t>
        <a:bodyPr/>
        <a:lstStyle/>
        <a:p>
          <a:r>
            <a:rPr lang="ru-RU" dirty="0" smtClean="0"/>
            <a:t>характеристика</a:t>
          </a:r>
          <a:endParaRPr lang="ru-RU" dirty="0"/>
        </a:p>
      </dgm:t>
    </dgm:pt>
    <dgm:pt modelId="{96C750DC-F028-452D-A7D2-A9B1529B42E4}" type="parTrans" cxnId="{21ED5539-625F-4478-8A9F-0477CFDD1D30}">
      <dgm:prSet/>
      <dgm:spPr/>
      <dgm:t>
        <a:bodyPr/>
        <a:lstStyle/>
        <a:p>
          <a:endParaRPr lang="ru-RU"/>
        </a:p>
      </dgm:t>
    </dgm:pt>
    <dgm:pt modelId="{1EDB2856-5C2E-4FDC-839A-2308F68469B6}" type="sibTrans" cxnId="{21ED5539-625F-4478-8A9F-0477CFDD1D30}">
      <dgm:prSet/>
      <dgm:spPr/>
      <dgm:t>
        <a:bodyPr/>
        <a:lstStyle/>
        <a:p>
          <a:endParaRPr lang="ru-RU"/>
        </a:p>
      </dgm:t>
    </dgm:pt>
    <dgm:pt modelId="{60E9ED47-6B5D-4C2F-953D-4F3723282BBE}">
      <dgm:prSet phldrT="[Текст]"/>
      <dgm:spPr/>
      <dgm:t>
        <a:bodyPr/>
        <a:lstStyle/>
        <a:p>
          <a:r>
            <a:rPr lang="ru-RU" b="1" dirty="0" smtClean="0">
              <a:solidFill>
                <a:schemeClr val="tx1"/>
              </a:solidFill>
            </a:rPr>
            <a:t>Последствие</a:t>
          </a:r>
          <a:endParaRPr lang="ru-RU" b="1" dirty="0">
            <a:solidFill>
              <a:schemeClr val="tx1"/>
            </a:solidFill>
          </a:endParaRPr>
        </a:p>
      </dgm:t>
    </dgm:pt>
    <dgm:pt modelId="{8C3119B4-7882-4363-B150-9259D6F67E30}" type="parTrans" cxnId="{10E0BEFC-3292-4762-B8C5-D46D00F8C32E}">
      <dgm:prSet/>
      <dgm:spPr/>
      <dgm:t>
        <a:bodyPr/>
        <a:lstStyle/>
        <a:p>
          <a:endParaRPr lang="ru-RU"/>
        </a:p>
      </dgm:t>
    </dgm:pt>
    <dgm:pt modelId="{21272B76-8AE3-4F55-BACD-3661B6CE92C4}" type="sibTrans" cxnId="{10E0BEFC-3292-4762-B8C5-D46D00F8C32E}">
      <dgm:prSet/>
      <dgm:spPr/>
      <dgm:t>
        <a:bodyPr/>
        <a:lstStyle/>
        <a:p>
          <a:endParaRPr lang="ru-RU"/>
        </a:p>
      </dgm:t>
    </dgm:pt>
    <dgm:pt modelId="{399BA7FE-80C3-42A4-B496-48BBC994708F}">
      <dgm:prSet phldrT="[Текст]"/>
      <dgm:spPr/>
      <dgm:t>
        <a:bodyPr/>
        <a:lstStyle/>
        <a:p>
          <a:r>
            <a:rPr lang="ru-RU" dirty="0" smtClean="0"/>
            <a:t>характеристика</a:t>
          </a:r>
          <a:endParaRPr lang="ru-RU" dirty="0"/>
        </a:p>
      </dgm:t>
    </dgm:pt>
    <dgm:pt modelId="{E088FA38-244C-4138-83FA-F11E6BDCEEFE}" type="parTrans" cxnId="{8AAA361F-2341-423F-9767-BE5D84260FF1}">
      <dgm:prSet/>
      <dgm:spPr/>
      <dgm:t>
        <a:bodyPr/>
        <a:lstStyle/>
        <a:p>
          <a:endParaRPr lang="ru-RU"/>
        </a:p>
      </dgm:t>
    </dgm:pt>
    <dgm:pt modelId="{713CCECB-9F7E-45AC-A68D-F2E0191FF7FE}" type="sibTrans" cxnId="{8AAA361F-2341-423F-9767-BE5D84260FF1}">
      <dgm:prSet/>
      <dgm:spPr/>
      <dgm:t>
        <a:bodyPr/>
        <a:lstStyle/>
        <a:p>
          <a:endParaRPr lang="ru-RU"/>
        </a:p>
      </dgm:t>
    </dgm:pt>
    <dgm:pt modelId="{3EBA7934-42D4-4741-A66A-8ED551374758}">
      <dgm:prSet phldrT="[Текст]"/>
      <dgm:spPr/>
      <dgm:t>
        <a:bodyPr/>
        <a:lstStyle/>
        <a:p>
          <a:endParaRPr lang="ru-RU" dirty="0"/>
        </a:p>
      </dgm:t>
    </dgm:pt>
    <dgm:pt modelId="{EEF78B43-8783-4255-A69A-6B23837F6D63}" type="parTrans" cxnId="{BFAA392C-E0FA-40F6-8E54-DCC60DC21951}">
      <dgm:prSet/>
      <dgm:spPr/>
      <dgm:t>
        <a:bodyPr/>
        <a:lstStyle/>
        <a:p>
          <a:endParaRPr lang="ru-RU"/>
        </a:p>
      </dgm:t>
    </dgm:pt>
    <dgm:pt modelId="{3D8D0251-41DA-4A82-B6A1-A96670E2AD26}" type="sibTrans" cxnId="{BFAA392C-E0FA-40F6-8E54-DCC60DC21951}">
      <dgm:prSet/>
      <dgm:spPr/>
      <dgm:t>
        <a:bodyPr/>
        <a:lstStyle/>
        <a:p>
          <a:endParaRPr lang="ru-RU"/>
        </a:p>
      </dgm:t>
    </dgm:pt>
    <dgm:pt modelId="{21F2352B-0289-437A-902C-9FF40F8DCFDF}">
      <dgm:prSet/>
      <dgm:spPr/>
      <dgm:t>
        <a:bodyPr/>
        <a:lstStyle/>
        <a:p>
          <a:endParaRPr lang="ru-RU"/>
        </a:p>
      </dgm:t>
    </dgm:pt>
    <dgm:pt modelId="{754A71F7-5ECC-4CBE-B34C-8C0555320ADE}" type="parTrans" cxnId="{812B8B7D-621E-4819-BC14-32DA6AF2E5AC}">
      <dgm:prSet/>
      <dgm:spPr/>
      <dgm:t>
        <a:bodyPr/>
        <a:lstStyle/>
        <a:p>
          <a:endParaRPr lang="ru-RU"/>
        </a:p>
      </dgm:t>
    </dgm:pt>
    <dgm:pt modelId="{055A0734-F447-4133-8665-D7430143F332}" type="sibTrans" cxnId="{812B8B7D-621E-4819-BC14-32DA6AF2E5AC}">
      <dgm:prSet/>
      <dgm:spPr/>
      <dgm:t>
        <a:bodyPr/>
        <a:lstStyle/>
        <a:p>
          <a:endParaRPr lang="ru-RU"/>
        </a:p>
      </dgm:t>
    </dgm:pt>
    <dgm:pt modelId="{0E0F868B-F0A6-4435-BC28-4E85243523D3}" type="pres">
      <dgm:prSet presAssocID="{204E3E3A-ACF8-4E0F-8A70-FA4FD9396C88}" presName="linearFlow" presStyleCnt="0">
        <dgm:presLayoutVars>
          <dgm:dir/>
          <dgm:animLvl val="lvl"/>
          <dgm:resizeHandles val="exact"/>
        </dgm:presLayoutVars>
      </dgm:prSet>
      <dgm:spPr/>
      <dgm:t>
        <a:bodyPr/>
        <a:lstStyle/>
        <a:p>
          <a:endParaRPr lang="ru-RU"/>
        </a:p>
      </dgm:t>
    </dgm:pt>
    <dgm:pt modelId="{7D64BE4E-1363-4987-9EE1-245D46768BD9}" type="pres">
      <dgm:prSet presAssocID="{77091FC2-2390-48B1-8D6A-DBC7F6726547}" presName="composite" presStyleCnt="0"/>
      <dgm:spPr/>
    </dgm:pt>
    <dgm:pt modelId="{8E9A07E8-1CCC-4ACD-9319-97FF2B8D0922}" type="pres">
      <dgm:prSet presAssocID="{77091FC2-2390-48B1-8D6A-DBC7F6726547}" presName="parTx" presStyleLbl="node1" presStyleIdx="0" presStyleCnt="3">
        <dgm:presLayoutVars>
          <dgm:chMax val="0"/>
          <dgm:chPref val="0"/>
          <dgm:bulletEnabled val="1"/>
        </dgm:presLayoutVars>
      </dgm:prSet>
      <dgm:spPr/>
      <dgm:t>
        <a:bodyPr/>
        <a:lstStyle/>
        <a:p>
          <a:endParaRPr lang="ru-RU"/>
        </a:p>
      </dgm:t>
    </dgm:pt>
    <dgm:pt modelId="{96D45A82-270B-4124-8057-15B6AFBEE8FD}" type="pres">
      <dgm:prSet presAssocID="{77091FC2-2390-48B1-8D6A-DBC7F6726547}" presName="parSh" presStyleLbl="node1" presStyleIdx="0" presStyleCnt="3"/>
      <dgm:spPr/>
      <dgm:t>
        <a:bodyPr/>
        <a:lstStyle/>
        <a:p>
          <a:endParaRPr lang="ru-RU"/>
        </a:p>
      </dgm:t>
    </dgm:pt>
    <dgm:pt modelId="{FCFE19EA-53E3-43B4-B565-79B52F8E7BED}" type="pres">
      <dgm:prSet presAssocID="{77091FC2-2390-48B1-8D6A-DBC7F6726547}" presName="desTx" presStyleLbl="fgAcc1" presStyleIdx="0" presStyleCnt="3">
        <dgm:presLayoutVars>
          <dgm:bulletEnabled val="1"/>
        </dgm:presLayoutVars>
      </dgm:prSet>
      <dgm:spPr/>
      <dgm:t>
        <a:bodyPr/>
        <a:lstStyle/>
        <a:p>
          <a:endParaRPr lang="ru-RU"/>
        </a:p>
      </dgm:t>
    </dgm:pt>
    <dgm:pt modelId="{FF2965AE-804B-4D17-9FC8-E7967FD49A99}" type="pres">
      <dgm:prSet presAssocID="{DD35D05A-F10F-4D1E-B5E6-8F6E869A8E25}" presName="sibTrans" presStyleLbl="sibTrans2D1" presStyleIdx="0" presStyleCnt="2"/>
      <dgm:spPr/>
      <dgm:t>
        <a:bodyPr/>
        <a:lstStyle/>
        <a:p>
          <a:endParaRPr lang="ru-RU"/>
        </a:p>
      </dgm:t>
    </dgm:pt>
    <dgm:pt modelId="{86F14AA8-C0FE-47A6-BF4D-9591CB3FC4AC}" type="pres">
      <dgm:prSet presAssocID="{DD35D05A-F10F-4D1E-B5E6-8F6E869A8E25}" presName="connTx" presStyleLbl="sibTrans2D1" presStyleIdx="0" presStyleCnt="2"/>
      <dgm:spPr/>
      <dgm:t>
        <a:bodyPr/>
        <a:lstStyle/>
        <a:p>
          <a:endParaRPr lang="ru-RU"/>
        </a:p>
      </dgm:t>
    </dgm:pt>
    <dgm:pt modelId="{DE58476D-5799-4F03-90A4-7A5DAD207DE5}" type="pres">
      <dgm:prSet presAssocID="{60E9ED47-6B5D-4C2F-953D-4F3723282BBE}" presName="composite" presStyleCnt="0"/>
      <dgm:spPr/>
    </dgm:pt>
    <dgm:pt modelId="{60652D68-48B4-42EE-AEF6-B9BBC7F78BD5}" type="pres">
      <dgm:prSet presAssocID="{60E9ED47-6B5D-4C2F-953D-4F3723282BBE}" presName="parTx" presStyleLbl="node1" presStyleIdx="0" presStyleCnt="3">
        <dgm:presLayoutVars>
          <dgm:chMax val="0"/>
          <dgm:chPref val="0"/>
          <dgm:bulletEnabled val="1"/>
        </dgm:presLayoutVars>
      </dgm:prSet>
      <dgm:spPr/>
      <dgm:t>
        <a:bodyPr/>
        <a:lstStyle/>
        <a:p>
          <a:endParaRPr lang="ru-RU"/>
        </a:p>
      </dgm:t>
    </dgm:pt>
    <dgm:pt modelId="{B2264D19-AA82-40D1-ADF1-E995DA1761C1}" type="pres">
      <dgm:prSet presAssocID="{60E9ED47-6B5D-4C2F-953D-4F3723282BBE}" presName="parSh" presStyleLbl="node1" presStyleIdx="1" presStyleCnt="3"/>
      <dgm:spPr/>
      <dgm:t>
        <a:bodyPr/>
        <a:lstStyle/>
        <a:p>
          <a:endParaRPr lang="ru-RU"/>
        </a:p>
      </dgm:t>
    </dgm:pt>
    <dgm:pt modelId="{89B7FB7A-440D-40D5-A1EC-4D84D5431C0A}" type="pres">
      <dgm:prSet presAssocID="{60E9ED47-6B5D-4C2F-953D-4F3723282BBE}" presName="desTx" presStyleLbl="fgAcc1" presStyleIdx="1" presStyleCnt="3">
        <dgm:presLayoutVars>
          <dgm:bulletEnabled val="1"/>
        </dgm:presLayoutVars>
      </dgm:prSet>
      <dgm:spPr/>
      <dgm:t>
        <a:bodyPr/>
        <a:lstStyle/>
        <a:p>
          <a:endParaRPr lang="ru-RU"/>
        </a:p>
      </dgm:t>
    </dgm:pt>
    <dgm:pt modelId="{E1FB2E04-8804-4236-9384-B6C6AAF12A3A}" type="pres">
      <dgm:prSet presAssocID="{21272B76-8AE3-4F55-BACD-3661B6CE92C4}" presName="sibTrans" presStyleLbl="sibTrans2D1" presStyleIdx="1" presStyleCnt="2"/>
      <dgm:spPr/>
      <dgm:t>
        <a:bodyPr/>
        <a:lstStyle/>
        <a:p>
          <a:endParaRPr lang="ru-RU"/>
        </a:p>
      </dgm:t>
    </dgm:pt>
    <dgm:pt modelId="{E1A1F92B-F790-4EBD-9FF2-781E336FC333}" type="pres">
      <dgm:prSet presAssocID="{21272B76-8AE3-4F55-BACD-3661B6CE92C4}" presName="connTx" presStyleLbl="sibTrans2D1" presStyleIdx="1" presStyleCnt="2"/>
      <dgm:spPr/>
      <dgm:t>
        <a:bodyPr/>
        <a:lstStyle/>
        <a:p>
          <a:endParaRPr lang="ru-RU"/>
        </a:p>
      </dgm:t>
    </dgm:pt>
    <dgm:pt modelId="{901D5ED4-C890-4257-A8B6-53D09BE1D223}" type="pres">
      <dgm:prSet presAssocID="{21F2352B-0289-437A-902C-9FF40F8DCFDF}" presName="composite" presStyleCnt="0"/>
      <dgm:spPr/>
    </dgm:pt>
    <dgm:pt modelId="{42A9FE62-7C80-4EF8-8DA5-870283A56C0C}" type="pres">
      <dgm:prSet presAssocID="{21F2352B-0289-437A-902C-9FF40F8DCFDF}" presName="parTx" presStyleLbl="node1" presStyleIdx="1" presStyleCnt="3">
        <dgm:presLayoutVars>
          <dgm:chMax val="0"/>
          <dgm:chPref val="0"/>
          <dgm:bulletEnabled val="1"/>
        </dgm:presLayoutVars>
      </dgm:prSet>
      <dgm:spPr/>
      <dgm:t>
        <a:bodyPr/>
        <a:lstStyle/>
        <a:p>
          <a:endParaRPr lang="ru-RU"/>
        </a:p>
      </dgm:t>
    </dgm:pt>
    <dgm:pt modelId="{CE73D18A-6AC4-42E9-9E30-E7718F6165A1}" type="pres">
      <dgm:prSet presAssocID="{21F2352B-0289-437A-902C-9FF40F8DCFDF}" presName="parSh" presStyleLbl="node1" presStyleIdx="2" presStyleCnt="3"/>
      <dgm:spPr/>
      <dgm:t>
        <a:bodyPr/>
        <a:lstStyle/>
        <a:p>
          <a:endParaRPr lang="ru-RU"/>
        </a:p>
      </dgm:t>
    </dgm:pt>
    <dgm:pt modelId="{E73C6A12-0A83-451F-8244-B55A64389410}" type="pres">
      <dgm:prSet presAssocID="{21F2352B-0289-437A-902C-9FF40F8DCFDF}" presName="desTx" presStyleLbl="fgAcc1" presStyleIdx="2" presStyleCnt="3">
        <dgm:presLayoutVars>
          <dgm:bulletEnabled val="1"/>
        </dgm:presLayoutVars>
      </dgm:prSet>
      <dgm:spPr/>
    </dgm:pt>
  </dgm:ptLst>
  <dgm:cxnLst>
    <dgm:cxn modelId="{8AAA361F-2341-423F-9767-BE5D84260FF1}" srcId="{60E9ED47-6B5D-4C2F-953D-4F3723282BBE}" destId="{399BA7FE-80C3-42A4-B496-48BBC994708F}" srcOrd="0" destOrd="0" parTransId="{E088FA38-244C-4138-83FA-F11E6BDCEEFE}" sibTransId="{713CCECB-9F7E-45AC-A68D-F2E0191FF7FE}"/>
    <dgm:cxn modelId="{7884BD6A-44E3-49BD-8E74-B2FF3CEDD6A9}" type="presOf" srcId="{77091FC2-2390-48B1-8D6A-DBC7F6726547}" destId="{8E9A07E8-1CCC-4ACD-9319-97FF2B8D0922}" srcOrd="0" destOrd="0" presId="urn:microsoft.com/office/officeart/2005/8/layout/process3"/>
    <dgm:cxn modelId="{812B8B7D-621E-4819-BC14-32DA6AF2E5AC}" srcId="{204E3E3A-ACF8-4E0F-8A70-FA4FD9396C88}" destId="{21F2352B-0289-437A-902C-9FF40F8DCFDF}" srcOrd="2" destOrd="0" parTransId="{754A71F7-5ECC-4CBE-B34C-8C0555320ADE}" sibTransId="{055A0734-F447-4133-8665-D7430143F332}"/>
    <dgm:cxn modelId="{054BCD10-F35C-4CAD-A407-04BDC469CF39}" type="presOf" srcId="{3EBA7934-42D4-4741-A66A-8ED551374758}" destId="{89B7FB7A-440D-40D5-A1EC-4D84D5431C0A}" srcOrd="0" destOrd="1" presId="urn:microsoft.com/office/officeart/2005/8/layout/process3"/>
    <dgm:cxn modelId="{47BFDA6D-40D8-4940-9DAC-3F3A0AD085B2}" type="presOf" srcId="{DD35D05A-F10F-4D1E-B5E6-8F6E869A8E25}" destId="{FF2965AE-804B-4D17-9FC8-E7967FD49A99}" srcOrd="0" destOrd="0" presId="urn:microsoft.com/office/officeart/2005/8/layout/process3"/>
    <dgm:cxn modelId="{F9E52482-6850-4E0C-8AE2-D8F8B7721444}" type="presOf" srcId="{21272B76-8AE3-4F55-BACD-3661B6CE92C4}" destId="{E1FB2E04-8804-4236-9384-B6C6AAF12A3A}" srcOrd="0" destOrd="0" presId="urn:microsoft.com/office/officeart/2005/8/layout/process3"/>
    <dgm:cxn modelId="{49E6183C-AA33-48B6-A97B-112595F17289}" type="presOf" srcId="{60E9ED47-6B5D-4C2F-953D-4F3723282BBE}" destId="{60652D68-48B4-42EE-AEF6-B9BBC7F78BD5}" srcOrd="0" destOrd="0" presId="urn:microsoft.com/office/officeart/2005/8/layout/process3"/>
    <dgm:cxn modelId="{8F2BF43C-71BC-4D07-9B69-E6B2E25E5D98}" type="presOf" srcId="{21F2352B-0289-437A-902C-9FF40F8DCFDF}" destId="{CE73D18A-6AC4-42E9-9E30-E7718F6165A1}" srcOrd="1" destOrd="0" presId="urn:microsoft.com/office/officeart/2005/8/layout/process3"/>
    <dgm:cxn modelId="{DC148342-5C4A-4AAB-B8A2-A1CA991757C5}" type="presOf" srcId="{60E9ED47-6B5D-4C2F-953D-4F3723282BBE}" destId="{B2264D19-AA82-40D1-ADF1-E995DA1761C1}" srcOrd="1" destOrd="0" presId="urn:microsoft.com/office/officeart/2005/8/layout/process3"/>
    <dgm:cxn modelId="{B7A3F0B4-88CD-4F17-8D3E-7346500DA18B}" srcId="{204E3E3A-ACF8-4E0F-8A70-FA4FD9396C88}" destId="{77091FC2-2390-48B1-8D6A-DBC7F6726547}" srcOrd="0" destOrd="0" parTransId="{D0076FB7-23F5-4E4D-84DF-57B232EAEB2A}" sibTransId="{DD35D05A-F10F-4D1E-B5E6-8F6E869A8E25}"/>
    <dgm:cxn modelId="{67399204-F79A-41D1-9593-C4FDEDDD49BA}" type="presOf" srcId="{77091FC2-2390-48B1-8D6A-DBC7F6726547}" destId="{96D45A82-270B-4124-8057-15B6AFBEE8FD}" srcOrd="1" destOrd="0" presId="urn:microsoft.com/office/officeart/2005/8/layout/process3"/>
    <dgm:cxn modelId="{10E0BEFC-3292-4762-B8C5-D46D00F8C32E}" srcId="{204E3E3A-ACF8-4E0F-8A70-FA4FD9396C88}" destId="{60E9ED47-6B5D-4C2F-953D-4F3723282BBE}" srcOrd="1" destOrd="0" parTransId="{8C3119B4-7882-4363-B150-9259D6F67E30}" sibTransId="{21272B76-8AE3-4F55-BACD-3661B6CE92C4}"/>
    <dgm:cxn modelId="{82F401DC-E50F-46CC-B9A7-D47132668B2A}" type="presOf" srcId="{A2444FAE-A344-4509-AA7F-2DC1C77B166F}" destId="{FCFE19EA-53E3-43B4-B565-79B52F8E7BED}" srcOrd="0" destOrd="0" presId="urn:microsoft.com/office/officeart/2005/8/layout/process3"/>
    <dgm:cxn modelId="{2346BFF8-9001-4AA3-97DD-54204427ACA1}" type="presOf" srcId="{204E3E3A-ACF8-4E0F-8A70-FA4FD9396C88}" destId="{0E0F868B-F0A6-4435-BC28-4E85243523D3}" srcOrd="0" destOrd="0" presId="urn:microsoft.com/office/officeart/2005/8/layout/process3"/>
    <dgm:cxn modelId="{BFAA392C-E0FA-40F6-8E54-DCC60DC21951}" srcId="{60E9ED47-6B5D-4C2F-953D-4F3723282BBE}" destId="{3EBA7934-42D4-4741-A66A-8ED551374758}" srcOrd="1" destOrd="0" parTransId="{EEF78B43-8783-4255-A69A-6B23837F6D63}" sibTransId="{3D8D0251-41DA-4A82-B6A1-A96670E2AD26}"/>
    <dgm:cxn modelId="{072F1D0B-1494-4E4C-B64C-D82E5EC21DF4}" type="presOf" srcId="{DD35D05A-F10F-4D1E-B5E6-8F6E869A8E25}" destId="{86F14AA8-C0FE-47A6-BF4D-9591CB3FC4AC}" srcOrd="1" destOrd="0" presId="urn:microsoft.com/office/officeart/2005/8/layout/process3"/>
    <dgm:cxn modelId="{8D51C216-21C6-45CC-9B4E-7BBA70529AA0}" type="presOf" srcId="{21272B76-8AE3-4F55-BACD-3661B6CE92C4}" destId="{E1A1F92B-F790-4EBD-9FF2-781E336FC333}" srcOrd="1" destOrd="0" presId="urn:microsoft.com/office/officeart/2005/8/layout/process3"/>
    <dgm:cxn modelId="{21ED5539-625F-4478-8A9F-0477CFDD1D30}" srcId="{77091FC2-2390-48B1-8D6A-DBC7F6726547}" destId="{A2444FAE-A344-4509-AA7F-2DC1C77B166F}" srcOrd="0" destOrd="0" parTransId="{96C750DC-F028-452D-A7D2-A9B1529B42E4}" sibTransId="{1EDB2856-5C2E-4FDC-839A-2308F68469B6}"/>
    <dgm:cxn modelId="{D1B6E867-EB2C-4D80-8C50-4114EB700F19}" type="presOf" srcId="{21F2352B-0289-437A-902C-9FF40F8DCFDF}" destId="{42A9FE62-7C80-4EF8-8DA5-870283A56C0C}" srcOrd="0" destOrd="0" presId="urn:microsoft.com/office/officeart/2005/8/layout/process3"/>
    <dgm:cxn modelId="{26BFD1AC-E109-40E3-9CAA-CC65A46F6DFE}" type="presOf" srcId="{399BA7FE-80C3-42A4-B496-48BBC994708F}" destId="{89B7FB7A-440D-40D5-A1EC-4D84D5431C0A}" srcOrd="0" destOrd="0" presId="urn:microsoft.com/office/officeart/2005/8/layout/process3"/>
    <dgm:cxn modelId="{528AFF61-3FBB-40D0-A78E-FE734ABD75CA}" type="presParOf" srcId="{0E0F868B-F0A6-4435-BC28-4E85243523D3}" destId="{7D64BE4E-1363-4987-9EE1-245D46768BD9}" srcOrd="0" destOrd="0" presId="urn:microsoft.com/office/officeart/2005/8/layout/process3"/>
    <dgm:cxn modelId="{F499DAAB-09F2-45ED-8B9D-0A952BCEBFEF}" type="presParOf" srcId="{7D64BE4E-1363-4987-9EE1-245D46768BD9}" destId="{8E9A07E8-1CCC-4ACD-9319-97FF2B8D0922}" srcOrd="0" destOrd="0" presId="urn:microsoft.com/office/officeart/2005/8/layout/process3"/>
    <dgm:cxn modelId="{BA5676BA-E14F-41B3-B820-B8D8FA78E656}" type="presParOf" srcId="{7D64BE4E-1363-4987-9EE1-245D46768BD9}" destId="{96D45A82-270B-4124-8057-15B6AFBEE8FD}" srcOrd="1" destOrd="0" presId="urn:microsoft.com/office/officeart/2005/8/layout/process3"/>
    <dgm:cxn modelId="{C3AACBAE-F6E8-499D-8BD1-1419A2B55726}" type="presParOf" srcId="{7D64BE4E-1363-4987-9EE1-245D46768BD9}" destId="{FCFE19EA-53E3-43B4-B565-79B52F8E7BED}" srcOrd="2" destOrd="0" presId="urn:microsoft.com/office/officeart/2005/8/layout/process3"/>
    <dgm:cxn modelId="{EC0D1575-C39A-404F-BB08-AA891F73034E}" type="presParOf" srcId="{0E0F868B-F0A6-4435-BC28-4E85243523D3}" destId="{FF2965AE-804B-4D17-9FC8-E7967FD49A99}" srcOrd="1" destOrd="0" presId="urn:microsoft.com/office/officeart/2005/8/layout/process3"/>
    <dgm:cxn modelId="{8175DDB1-B14C-4997-B45F-77633C37A47E}" type="presParOf" srcId="{FF2965AE-804B-4D17-9FC8-E7967FD49A99}" destId="{86F14AA8-C0FE-47A6-BF4D-9591CB3FC4AC}" srcOrd="0" destOrd="0" presId="urn:microsoft.com/office/officeart/2005/8/layout/process3"/>
    <dgm:cxn modelId="{34EB2D68-2DA7-45A5-9EB8-D45C04BD34A7}" type="presParOf" srcId="{0E0F868B-F0A6-4435-BC28-4E85243523D3}" destId="{DE58476D-5799-4F03-90A4-7A5DAD207DE5}" srcOrd="2" destOrd="0" presId="urn:microsoft.com/office/officeart/2005/8/layout/process3"/>
    <dgm:cxn modelId="{291498E3-6B2F-4D2C-8AB7-8F63F757F6D9}" type="presParOf" srcId="{DE58476D-5799-4F03-90A4-7A5DAD207DE5}" destId="{60652D68-48B4-42EE-AEF6-B9BBC7F78BD5}" srcOrd="0" destOrd="0" presId="urn:microsoft.com/office/officeart/2005/8/layout/process3"/>
    <dgm:cxn modelId="{36BE1DFB-0B92-475F-A465-33FF02EFFD62}" type="presParOf" srcId="{DE58476D-5799-4F03-90A4-7A5DAD207DE5}" destId="{B2264D19-AA82-40D1-ADF1-E995DA1761C1}" srcOrd="1" destOrd="0" presId="urn:microsoft.com/office/officeart/2005/8/layout/process3"/>
    <dgm:cxn modelId="{872E4D57-7BF5-42EB-89BD-222BC2212B50}" type="presParOf" srcId="{DE58476D-5799-4F03-90A4-7A5DAD207DE5}" destId="{89B7FB7A-440D-40D5-A1EC-4D84D5431C0A}" srcOrd="2" destOrd="0" presId="urn:microsoft.com/office/officeart/2005/8/layout/process3"/>
    <dgm:cxn modelId="{C25BE98D-03F6-4A00-AF8F-F9FF380E00C7}" type="presParOf" srcId="{0E0F868B-F0A6-4435-BC28-4E85243523D3}" destId="{E1FB2E04-8804-4236-9384-B6C6AAF12A3A}" srcOrd="3" destOrd="0" presId="urn:microsoft.com/office/officeart/2005/8/layout/process3"/>
    <dgm:cxn modelId="{DE1FF1B9-CEFE-4F50-A12B-1EED26A1BE64}" type="presParOf" srcId="{E1FB2E04-8804-4236-9384-B6C6AAF12A3A}" destId="{E1A1F92B-F790-4EBD-9FF2-781E336FC333}" srcOrd="0" destOrd="0" presId="urn:microsoft.com/office/officeart/2005/8/layout/process3"/>
    <dgm:cxn modelId="{8382BED2-D77F-49C7-AE00-E3E57C349D28}" type="presParOf" srcId="{0E0F868B-F0A6-4435-BC28-4E85243523D3}" destId="{901D5ED4-C890-4257-A8B6-53D09BE1D223}" srcOrd="4" destOrd="0" presId="urn:microsoft.com/office/officeart/2005/8/layout/process3"/>
    <dgm:cxn modelId="{35877E4C-AB6D-4F81-97C2-5C3C67A7F0D6}" type="presParOf" srcId="{901D5ED4-C890-4257-A8B6-53D09BE1D223}" destId="{42A9FE62-7C80-4EF8-8DA5-870283A56C0C}" srcOrd="0" destOrd="0" presId="urn:microsoft.com/office/officeart/2005/8/layout/process3"/>
    <dgm:cxn modelId="{2D648C42-676B-42A8-91C5-659BAA976017}" type="presParOf" srcId="{901D5ED4-C890-4257-A8B6-53D09BE1D223}" destId="{CE73D18A-6AC4-42E9-9E30-E7718F6165A1}" srcOrd="1" destOrd="0" presId="urn:microsoft.com/office/officeart/2005/8/layout/process3"/>
    <dgm:cxn modelId="{5C3A42B0-1FB2-460C-9A05-72CC1E6513A9}" type="presParOf" srcId="{901D5ED4-C890-4257-A8B6-53D09BE1D223}" destId="{E73C6A12-0A83-451F-8244-B55A64389410}"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D45A82-270B-4124-8057-15B6AFBEE8FD}">
      <dsp:nvSpPr>
        <dsp:cNvPr id="0" name=""/>
        <dsp:cNvSpPr/>
      </dsp:nvSpPr>
      <dsp:spPr>
        <a:xfrm>
          <a:off x="4261" y="1600589"/>
          <a:ext cx="1937804" cy="734399"/>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ru-RU" sz="1700" b="1" kern="1200" dirty="0" smtClean="0">
              <a:solidFill>
                <a:schemeClr val="tx1"/>
              </a:solidFill>
            </a:rPr>
            <a:t>Событие</a:t>
          </a:r>
          <a:endParaRPr lang="ru-RU" sz="1700" b="1" kern="1200" dirty="0">
            <a:solidFill>
              <a:schemeClr val="tx1"/>
            </a:solidFill>
          </a:endParaRPr>
        </a:p>
      </dsp:txBody>
      <dsp:txXfrm>
        <a:off x="4261" y="1600589"/>
        <a:ext cx="1937804" cy="489600"/>
      </dsp:txXfrm>
    </dsp:sp>
    <dsp:sp modelId="{FCFE19EA-53E3-43B4-B565-79B52F8E7BED}">
      <dsp:nvSpPr>
        <dsp:cNvPr id="0" name=""/>
        <dsp:cNvSpPr/>
      </dsp:nvSpPr>
      <dsp:spPr>
        <a:xfrm>
          <a:off x="401161" y="2090189"/>
          <a:ext cx="1937804" cy="97920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ru-RU" sz="1700" kern="1200" dirty="0" smtClean="0"/>
            <a:t>характеристика</a:t>
          </a:r>
          <a:endParaRPr lang="ru-RU" sz="1700" kern="1200" dirty="0"/>
        </a:p>
      </dsp:txBody>
      <dsp:txXfrm>
        <a:off x="429841" y="2118869"/>
        <a:ext cx="1880444" cy="921840"/>
      </dsp:txXfrm>
    </dsp:sp>
    <dsp:sp modelId="{FF2965AE-804B-4D17-9FC8-E7967FD49A99}">
      <dsp:nvSpPr>
        <dsp:cNvPr id="0" name=""/>
        <dsp:cNvSpPr/>
      </dsp:nvSpPr>
      <dsp:spPr>
        <a:xfrm>
          <a:off x="2235830" y="1604160"/>
          <a:ext cx="622780" cy="482457"/>
        </a:xfrm>
        <a:prstGeom prst="righ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2235830" y="1700651"/>
        <a:ext cx="478043" cy="289475"/>
      </dsp:txXfrm>
    </dsp:sp>
    <dsp:sp modelId="{B2264D19-AA82-40D1-ADF1-E995DA1761C1}">
      <dsp:nvSpPr>
        <dsp:cNvPr id="0" name=""/>
        <dsp:cNvSpPr/>
      </dsp:nvSpPr>
      <dsp:spPr>
        <a:xfrm>
          <a:off x="3117123" y="1600589"/>
          <a:ext cx="1937804" cy="734399"/>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ru-RU" sz="1700" b="1" kern="1200" dirty="0" smtClean="0">
              <a:solidFill>
                <a:schemeClr val="tx1"/>
              </a:solidFill>
            </a:rPr>
            <a:t>Последствие</a:t>
          </a:r>
          <a:endParaRPr lang="ru-RU" sz="1700" b="1" kern="1200" dirty="0">
            <a:solidFill>
              <a:schemeClr val="tx1"/>
            </a:solidFill>
          </a:endParaRPr>
        </a:p>
      </dsp:txBody>
      <dsp:txXfrm>
        <a:off x="3117123" y="1600589"/>
        <a:ext cx="1937804" cy="489600"/>
      </dsp:txXfrm>
    </dsp:sp>
    <dsp:sp modelId="{89B7FB7A-440D-40D5-A1EC-4D84D5431C0A}">
      <dsp:nvSpPr>
        <dsp:cNvPr id="0" name=""/>
        <dsp:cNvSpPr/>
      </dsp:nvSpPr>
      <dsp:spPr>
        <a:xfrm>
          <a:off x="3514023" y="2090189"/>
          <a:ext cx="1937804" cy="97920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ru-RU" sz="1700" kern="1200" dirty="0" smtClean="0"/>
            <a:t>характеристика</a:t>
          </a:r>
          <a:endParaRPr lang="ru-RU" sz="1700" kern="1200" dirty="0"/>
        </a:p>
        <a:p>
          <a:pPr marL="171450" lvl="1" indent="-171450" algn="l" defTabSz="755650">
            <a:lnSpc>
              <a:spcPct val="90000"/>
            </a:lnSpc>
            <a:spcBef>
              <a:spcPct val="0"/>
            </a:spcBef>
            <a:spcAft>
              <a:spcPct val="15000"/>
            </a:spcAft>
            <a:buChar char="••"/>
          </a:pPr>
          <a:endParaRPr lang="ru-RU" sz="1700" kern="1200" dirty="0"/>
        </a:p>
      </dsp:txBody>
      <dsp:txXfrm>
        <a:off x="3542703" y="2118869"/>
        <a:ext cx="1880444" cy="921840"/>
      </dsp:txXfrm>
    </dsp:sp>
    <dsp:sp modelId="{E1FB2E04-8804-4236-9384-B6C6AAF12A3A}">
      <dsp:nvSpPr>
        <dsp:cNvPr id="0" name=""/>
        <dsp:cNvSpPr/>
      </dsp:nvSpPr>
      <dsp:spPr>
        <a:xfrm>
          <a:off x="5348692" y="1604160"/>
          <a:ext cx="622780" cy="482457"/>
        </a:xfrm>
        <a:prstGeom prst="righ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5348692" y="1700651"/>
        <a:ext cx="478043" cy="289475"/>
      </dsp:txXfrm>
    </dsp:sp>
    <dsp:sp modelId="{CE73D18A-6AC4-42E9-9E30-E7718F6165A1}">
      <dsp:nvSpPr>
        <dsp:cNvPr id="0" name=""/>
        <dsp:cNvSpPr/>
      </dsp:nvSpPr>
      <dsp:spPr>
        <a:xfrm>
          <a:off x="6229985" y="1600589"/>
          <a:ext cx="1937804" cy="734399"/>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endParaRPr lang="ru-RU" sz="1700" kern="1200"/>
        </a:p>
      </dsp:txBody>
      <dsp:txXfrm>
        <a:off x="6229985" y="1600589"/>
        <a:ext cx="1937804" cy="489600"/>
      </dsp:txXfrm>
    </dsp:sp>
    <dsp:sp modelId="{E73C6A12-0A83-451F-8244-B55A64389410}">
      <dsp:nvSpPr>
        <dsp:cNvPr id="0" name=""/>
        <dsp:cNvSpPr/>
      </dsp:nvSpPr>
      <dsp:spPr>
        <a:xfrm>
          <a:off x="6626885" y="2090189"/>
          <a:ext cx="1937804" cy="97920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20.04.2020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20.04.2020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20.04.2020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20.04.2020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530CCFA-DA28-4FDB-90F7-A63C5F9102CA}"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272B97F7-B3AD-420B-A946-AD48CB8B09A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20306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7975D17-60E2-4BF1-94D0-5E32FF2706FA}"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05138917-5B6C-461F-97DC-31599762083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62240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882D703-A9C7-4315-A9F5-1DDDB955F33D}"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0BD6BC8-9F62-4D5D-88EB-27F0DC10AAA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90587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F864D7DB-2A68-4BC9-89B8-3886A4E2BC28}" type="datetimeFigureOut">
              <a:rPr lang="ru-RU">
                <a:solidFill>
                  <a:prstClr val="black">
                    <a:tint val="75000"/>
                  </a:prstClr>
                </a:solidFill>
              </a:rPr>
              <a:pPr>
                <a:defRPr/>
              </a:pPr>
              <a:t>20.04.2020</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3B0DEC5-0408-4973-8165-05A5C441008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04413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593A1815-E049-48BE-B697-FE3B133570E4}" type="datetimeFigureOut">
              <a:rPr lang="ru-RU">
                <a:solidFill>
                  <a:prstClr val="black">
                    <a:tint val="75000"/>
                  </a:prstClr>
                </a:solidFill>
              </a:rPr>
              <a:pPr>
                <a:defRPr/>
              </a:pPr>
              <a:t>20.04.2020</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03D02E88-0BB5-4095-851C-A244D26D078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53604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B64BDC2-BCFA-481D-9296-6D8094791665}" type="datetimeFigureOut">
              <a:rPr lang="ru-RU">
                <a:solidFill>
                  <a:prstClr val="black">
                    <a:tint val="75000"/>
                  </a:prstClr>
                </a:solidFill>
              </a:rPr>
              <a:pPr>
                <a:defRPr/>
              </a:pPr>
              <a:t>20.04.2020</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D146370A-1BCD-4D83-9803-CA7957E62BA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34619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2A7E913-CCA2-471B-99A9-6A72A0B7B62C}" type="datetimeFigureOut">
              <a:rPr lang="ru-RU">
                <a:solidFill>
                  <a:prstClr val="black">
                    <a:tint val="75000"/>
                  </a:prstClr>
                </a:solidFill>
              </a:rPr>
              <a:pPr>
                <a:defRPr/>
              </a:pPr>
              <a:t>20.04.2020</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286F8C2-B374-4CFC-8DC4-A5C5885455D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34686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25C82E8-EC4B-40CA-9A69-5D852DB5806B}" type="datetimeFigureOut">
              <a:rPr lang="ru-RU">
                <a:solidFill>
                  <a:prstClr val="black">
                    <a:tint val="75000"/>
                  </a:prstClr>
                </a:solidFill>
              </a:rPr>
              <a:pPr>
                <a:defRPr/>
              </a:pPr>
              <a:t>20.04.2020</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5BA78E1-CCB0-4DAB-8741-328B9CD03AC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02738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674EF69-0FED-4A6C-83EC-CFF3B9C276A0}" type="datetimeFigureOut">
              <a:rPr lang="ru-RU">
                <a:solidFill>
                  <a:prstClr val="black">
                    <a:tint val="75000"/>
                  </a:prstClr>
                </a:solidFill>
              </a:rPr>
              <a:pPr>
                <a:defRPr/>
              </a:pPr>
              <a:t>20.04.2020</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682749B-134C-42A2-B119-A0524C73096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29368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96B6950-2877-4CF6-81A4-61630EB056DB}"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D07BF53-942E-4A44-92A4-ECB32F8C542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14159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C844634-9F58-482E-A723-D75BBE85D7E5}"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F9337B-217F-44C9-A9FF-0406414A019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152752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8400"/>
            <a:ext cx="2133600" cy="457200"/>
          </a:xfrm>
        </p:spPr>
        <p:txBody>
          <a:bodyPr/>
          <a:lstStyle>
            <a:lvl1pPr>
              <a:defRPr/>
            </a:lvl1pPr>
          </a:lstStyle>
          <a:p>
            <a:pPr>
              <a:defRPr/>
            </a:pPr>
            <a:endParaRPr lang="ru-RU">
              <a:solidFill>
                <a:prstClr val="black">
                  <a:tint val="75000"/>
                </a:prstClr>
              </a:solidFill>
            </a:endParaRPr>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a:xfrm>
            <a:off x="6553200" y="6248400"/>
            <a:ext cx="2133600" cy="457200"/>
          </a:xfrm>
        </p:spPr>
        <p:txBody>
          <a:bodyPr/>
          <a:lstStyle>
            <a:lvl1pPr>
              <a:defRPr/>
            </a:lvl1pPr>
          </a:lstStyle>
          <a:p>
            <a:pPr>
              <a:defRPr/>
            </a:pPr>
            <a:fld id="{754B1E17-BA2A-4ACD-AC1A-8B9D306ECC9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44672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530CCFA-DA28-4FDB-90F7-A63C5F9102CA}"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272B97F7-B3AD-420B-A946-AD48CB8B09A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7898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7975D17-60E2-4BF1-94D0-5E32FF2706FA}"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05138917-5B6C-461F-97DC-31599762083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486887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882D703-A9C7-4315-A9F5-1DDDB955F33D}"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0BD6BC8-9F62-4D5D-88EB-27F0DC10AAA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57172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F864D7DB-2A68-4BC9-89B8-3886A4E2BC28}" type="datetimeFigureOut">
              <a:rPr lang="ru-RU">
                <a:solidFill>
                  <a:prstClr val="black">
                    <a:tint val="75000"/>
                  </a:prstClr>
                </a:solidFill>
              </a:rPr>
              <a:pPr>
                <a:defRPr/>
              </a:pPr>
              <a:t>20.04.2020</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3B0DEC5-0408-4973-8165-05A5C441008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507639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593A1815-E049-48BE-B697-FE3B133570E4}" type="datetimeFigureOut">
              <a:rPr lang="ru-RU">
                <a:solidFill>
                  <a:prstClr val="black">
                    <a:tint val="75000"/>
                  </a:prstClr>
                </a:solidFill>
              </a:rPr>
              <a:pPr>
                <a:defRPr/>
              </a:pPr>
              <a:t>20.04.2020</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03D02E88-0BB5-4095-851C-A244D26D078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33229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B64BDC2-BCFA-481D-9296-6D8094791665}" type="datetimeFigureOut">
              <a:rPr lang="ru-RU">
                <a:solidFill>
                  <a:prstClr val="black">
                    <a:tint val="75000"/>
                  </a:prstClr>
                </a:solidFill>
              </a:rPr>
              <a:pPr>
                <a:defRPr/>
              </a:pPr>
              <a:t>20.04.2020</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D146370A-1BCD-4D83-9803-CA7957E62BA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131099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2A7E913-CCA2-471B-99A9-6A72A0B7B62C}" type="datetimeFigureOut">
              <a:rPr lang="ru-RU">
                <a:solidFill>
                  <a:prstClr val="black">
                    <a:tint val="75000"/>
                  </a:prstClr>
                </a:solidFill>
              </a:rPr>
              <a:pPr>
                <a:defRPr/>
              </a:pPr>
              <a:t>20.04.2020</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286F8C2-B374-4CFC-8DC4-A5C5885455D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8387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25C82E8-EC4B-40CA-9A69-5D852DB5806B}" type="datetimeFigureOut">
              <a:rPr lang="ru-RU">
                <a:solidFill>
                  <a:prstClr val="black">
                    <a:tint val="75000"/>
                  </a:prstClr>
                </a:solidFill>
              </a:rPr>
              <a:pPr>
                <a:defRPr/>
              </a:pPr>
              <a:t>20.04.2020</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5BA78E1-CCB0-4DAB-8741-328B9CD03AC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096310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674EF69-0FED-4A6C-83EC-CFF3B9C276A0}" type="datetimeFigureOut">
              <a:rPr lang="ru-RU">
                <a:solidFill>
                  <a:prstClr val="black">
                    <a:tint val="75000"/>
                  </a:prstClr>
                </a:solidFill>
              </a:rPr>
              <a:pPr>
                <a:defRPr/>
              </a:pPr>
              <a:t>20.04.2020</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682749B-134C-42A2-B119-A0524C73096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981059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96B6950-2877-4CF6-81A4-61630EB056DB}"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D07BF53-942E-4A44-92A4-ECB32F8C542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999125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C844634-9F58-482E-A723-D75BBE85D7E5}"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F9337B-217F-44C9-A9FF-0406414A019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360228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8400"/>
            <a:ext cx="2133600" cy="457200"/>
          </a:xfrm>
        </p:spPr>
        <p:txBody>
          <a:bodyPr/>
          <a:lstStyle>
            <a:lvl1pPr>
              <a:defRPr/>
            </a:lvl1pPr>
          </a:lstStyle>
          <a:p>
            <a:pPr>
              <a:defRPr/>
            </a:pPr>
            <a:endParaRPr lang="ru-RU">
              <a:solidFill>
                <a:prstClr val="black">
                  <a:tint val="75000"/>
                </a:prstClr>
              </a:solidFill>
            </a:endParaRPr>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a:xfrm>
            <a:off x="6553200" y="6248400"/>
            <a:ext cx="2133600" cy="457200"/>
          </a:xfrm>
        </p:spPr>
        <p:txBody>
          <a:bodyPr/>
          <a:lstStyle>
            <a:lvl1pPr>
              <a:defRPr/>
            </a:lvl1pPr>
          </a:lstStyle>
          <a:p>
            <a:pPr>
              <a:defRPr/>
            </a:pPr>
            <a:fld id="{754B1E17-BA2A-4ACD-AC1A-8B9D306ECC9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56364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20">
          <a:fgClr>
            <a:schemeClr val="accent3"/>
          </a:fgClr>
          <a:bgClr>
            <a:schemeClr val="bg1"/>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20.04.2020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20">
          <a:fgClr>
            <a:schemeClr val="accent3"/>
          </a:fgClr>
          <a:bgClr>
            <a:schemeClr val="bg1"/>
          </a:bgClr>
        </a:patt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E1AF971-FC62-423D-A4C5-385087FB501E}"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9A36E1-8D30-4F48-83FE-8367BECFAC0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6838220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pct20">
          <a:fgClr>
            <a:schemeClr val="accent3"/>
          </a:fgClr>
          <a:bgClr>
            <a:schemeClr val="bg1"/>
          </a:bgClr>
        </a:patt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E1AF971-FC62-423D-A4C5-385087FB501E}" type="datetimeFigureOut">
              <a:rPr lang="ru-RU">
                <a:solidFill>
                  <a:prstClr val="black">
                    <a:tint val="75000"/>
                  </a:prstClr>
                </a:solidFill>
              </a:rPr>
              <a:pPr>
                <a:defRPr/>
              </a:pPr>
              <a:t>20.04.2020</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9A36E1-8D30-4F48-83FE-8367BECFAC0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0107065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fipi.ru/ege-i-gve-11/demoversii-specifikacii-kodifikator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24744"/>
            <a:ext cx="7632848" cy="3888431"/>
          </a:xfrm>
        </p:spPr>
        <p:style>
          <a:lnRef idx="2">
            <a:schemeClr val="accent3"/>
          </a:lnRef>
          <a:fillRef idx="1">
            <a:schemeClr val="lt1"/>
          </a:fillRef>
          <a:effectRef idx="0">
            <a:schemeClr val="accent3"/>
          </a:effectRef>
          <a:fontRef idx="minor">
            <a:schemeClr val="dk1"/>
          </a:fontRef>
        </p:style>
        <p:txBody>
          <a:bodyPr>
            <a:normAutofit/>
          </a:bodyPr>
          <a:lstStyle/>
          <a:p>
            <a:r>
              <a:rPr lang="ru-RU" b="1" dirty="0"/>
              <a:t>Методика написания экзаменационных текстов (сочинение, эссе)</a:t>
            </a:r>
          </a:p>
        </p:txBody>
      </p:sp>
    </p:spTree>
    <p:extLst>
      <p:ext uri="{BB962C8B-B14F-4D97-AF65-F5344CB8AC3E}">
        <p14:creationId xmlns:p14="http://schemas.microsoft.com/office/powerpoint/2010/main" val="565606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4886" y="864696"/>
            <a:ext cx="8729601" cy="255454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ru-RU" sz="3200" b="1" dirty="0"/>
              <a:t>Историческое сочинение </a:t>
            </a:r>
            <a:r>
              <a:rPr lang="ru-RU" sz="3200" dirty="0"/>
              <a:t>– это вид индивидуальной, самостоятельной творческой письменной работы, предполагающей самостоятельное раскрытие свободной исторической темы</a:t>
            </a:r>
          </a:p>
        </p:txBody>
      </p:sp>
    </p:spTree>
    <p:extLst>
      <p:ext uri="{BB962C8B-B14F-4D97-AF65-F5344CB8AC3E}">
        <p14:creationId xmlns:p14="http://schemas.microsoft.com/office/powerpoint/2010/main" val="278723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332656"/>
            <a:ext cx="8352928" cy="6120680"/>
          </a:xfrm>
        </p:spPr>
        <p:style>
          <a:lnRef idx="2">
            <a:schemeClr val="accent3"/>
          </a:lnRef>
          <a:fillRef idx="1">
            <a:schemeClr val="lt1"/>
          </a:fillRef>
          <a:effectRef idx="0">
            <a:schemeClr val="accent3"/>
          </a:effectRef>
          <a:fontRef idx="minor">
            <a:schemeClr val="dk1"/>
          </a:fontRef>
        </p:style>
        <p:txBody>
          <a:bodyPr>
            <a:normAutofit fontScale="62500" lnSpcReduction="20000"/>
          </a:bodyPr>
          <a:lstStyle/>
          <a:p>
            <a:pPr marL="0" indent="0">
              <a:buNone/>
            </a:pPr>
            <a:r>
              <a:rPr lang="ru-RU" b="1" dirty="0"/>
              <a:t>В демо-версии 2020 г. на сайте разработчиков ЕГЭ </a:t>
            </a:r>
            <a:r>
              <a:rPr lang="ru-RU" b="1" u="sng" dirty="0">
                <a:hlinkClick r:id="rId2"/>
              </a:rPr>
              <a:t>www.fipi.ru</a:t>
            </a:r>
            <a:r>
              <a:rPr lang="ru-RU" b="1" dirty="0"/>
              <a:t> читаем, что в сочинении необходимо (цитата</a:t>
            </a:r>
            <a:r>
              <a:rPr lang="ru-RU" b="1" dirty="0" smtClean="0"/>
              <a:t>):</a:t>
            </a:r>
          </a:p>
          <a:p>
            <a:pPr marL="0" indent="0">
              <a:buNone/>
            </a:pPr>
            <a:endParaRPr lang="ru-RU" sz="1300" b="1" dirty="0"/>
          </a:p>
          <a:p>
            <a:pPr marL="0" lvl="0" indent="363538" algn="just">
              <a:buFont typeface="+mj-lt"/>
              <a:buAutoNum type="arabicPeriod"/>
            </a:pPr>
            <a:r>
              <a:rPr lang="ru-RU" dirty="0"/>
              <a:t>Указать </a:t>
            </a:r>
            <a:r>
              <a:rPr lang="ru-RU" b="1" dirty="0"/>
              <a:t>не менее двух значимых событий </a:t>
            </a:r>
            <a:r>
              <a:rPr lang="ru-RU" dirty="0"/>
              <a:t>(явлений, процессов), относящихся к </a:t>
            </a:r>
            <a:r>
              <a:rPr lang="ru-RU" b="1" dirty="0"/>
              <a:t>данному периоду </a:t>
            </a:r>
            <a:r>
              <a:rPr lang="ru-RU" dirty="0" smtClean="0"/>
              <a:t>истории.</a:t>
            </a:r>
          </a:p>
          <a:p>
            <a:pPr marL="0" lvl="0" indent="363538" algn="just">
              <a:buFont typeface="+mj-lt"/>
              <a:buAutoNum type="arabicPeriod"/>
            </a:pPr>
            <a:endParaRPr lang="ru-RU" sz="1300" dirty="0"/>
          </a:p>
          <a:p>
            <a:pPr marL="0" lvl="0" indent="363538" algn="just">
              <a:buFont typeface="+mj-lt"/>
              <a:buAutoNum type="arabicPeriod"/>
            </a:pPr>
            <a:r>
              <a:rPr lang="ru-RU" dirty="0"/>
              <a:t>Назвать </a:t>
            </a:r>
            <a:r>
              <a:rPr lang="ru-RU" b="1" dirty="0"/>
              <a:t>две исторические личности</a:t>
            </a:r>
            <a:r>
              <a:rPr lang="ru-RU" dirty="0"/>
              <a:t>, деятельность которых связана с </a:t>
            </a:r>
            <a:r>
              <a:rPr lang="ru-RU" b="1" dirty="0"/>
              <a:t>указанными событиями </a:t>
            </a:r>
            <a:r>
              <a:rPr lang="ru-RU" dirty="0"/>
              <a:t>(явлениями, процессами), и, используя знания исторических фактов, охарактеризовать </a:t>
            </a:r>
            <a:r>
              <a:rPr lang="ru-RU" b="1" dirty="0"/>
              <a:t>роли названных </a:t>
            </a:r>
            <a:r>
              <a:rPr lang="ru-RU" dirty="0"/>
              <a:t>Вами </a:t>
            </a:r>
            <a:r>
              <a:rPr lang="ru-RU" b="1" dirty="0"/>
              <a:t>личностей в этих событиях </a:t>
            </a:r>
            <a:r>
              <a:rPr lang="ru-RU" dirty="0"/>
              <a:t>(явлениях, процессах). Внимание! При характеристике роли каждой названной Вами личности необходимо </a:t>
            </a:r>
            <a:r>
              <a:rPr lang="ru-RU" b="1" dirty="0"/>
              <a:t>указать конкретные действия </a:t>
            </a:r>
            <a:r>
              <a:rPr lang="ru-RU" dirty="0"/>
              <a:t>этой личности, в значительной степени повлиявшие на ход и (или) результат указанных </a:t>
            </a:r>
            <a:r>
              <a:rPr lang="ru-RU" dirty="0" smtClean="0"/>
              <a:t>событий.</a:t>
            </a:r>
          </a:p>
          <a:p>
            <a:pPr marL="0" lvl="0" indent="363538" algn="just">
              <a:buFont typeface="+mj-lt"/>
              <a:buAutoNum type="arabicPeriod"/>
            </a:pPr>
            <a:endParaRPr lang="ru-RU" sz="1300" dirty="0"/>
          </a:p>
          <a:p>
            <a:pPr marL="0" lvl="0" indent="363538" algn="just">
              <a:buFont typeface="+mj-lt"/>
              <a:buAutoNum type="arabicPeriod"/>
            </a:pPr>
            <a:r>
              <a:rPr lang="ru-RU" dirty="0"/>
              <a:t>Указать не менее </a:t>
            </a:r>
            <a:r>
              <a:rPr lang="ru-RU" b="1" dirty="0"/>
              <a:t>двух причинно-следственных связей</a:t>
            </a:r>
            <a:r>
              <a:rPr lang="ru-RU" dirty="0"/>
              <a:t>, характеризующих </a:t>
            </a:r>
            <a:r>
              <a:rPr lang="ru-RU" b="1" dirty="0"/>
              <a:t>причины возникновения событий</a:t>
            </a:r>
            <a:r>
              <a:rPr lang="ru-RU" dirty="0"/>
              <a:t> (явлений, процессов), происходивших в данный </a:t>
            </a:r>
            <a:r>
              <a:rPr lang="ru-RU" dirty="0" smtClean="0"/>
              <a:t>период.</a:t>
            </a:r>
          </a:p>
          <a:p>
            <a:pPr marL="0" lvl="0" indent="363538" algn="just">
              <a:buFont typeface="+mj-lt"/>
              <a:buAutoNum type="arabicPeriod"/>
            </a:pPr>
            <a:endParaRPr lang="ru-RU" sz="1300" dirty="0"/>
          </a:p>
          <a:p>
            <a:pPr marL="0" lvl="0" indent="363538" algn="just">
              <a:buFont typeface="+mj-lt"/>
              <a:buAutoNum type="arabicPeriod"/>
            </a:pPr>
            <a:r>
              <a:rPr lang="ru-RU" dirty="0"/>
              <a:t>Используя знание исторических фактов и (или) мнений историков, </a:t>
            </a:r>
            <a:r>
              <a:rPr lang="ru-RU" b="1" dirty="0"/>
              <a:t>оценить влияние событий </a:t>
            </a:r>
            <a:r>
              <a:rPr lang="ru-RU" dirty="0"/>
              <a:t>(явлений, процессов) данного периода на дальнейшую историю </a:t>
            </a:r>
            <a:r>
              <a:rPr lang="ru-RU" dirty="0" smtClean="0"/>
              <a:t>России.</a:t>
            </a:r>
          </a:p>
          <a:p>
            <a:pPr marL="0" lvl="0" indent="363538" algn="just">
              <a:buFont typeface="+mj-lt"/>
              <a:buAutoNum type="arabicPeriod"/>
            </a:pPr>
            <a:endParaRPr lang="ru-RU" sz="1300" dirty="0"/>
          </a:p>
          <a:p>
            <a:pPr marL="0" lvl="0" indent="363538" algn="just">
              <a:buFont typeface="+mj-lt"/>
              <a:buAutoNum type="arabicPeriod"/>
            </a:pPr>
            <a:r>
              <a:rPr lang="ru-RU" dirty="0"/>
              <a:t>В ходе изложения необходимо корректно использовать исторические термины, понятия, относящиеся к данному периоду. </a:t>
            </a:r>
          </a:p>
        </p:txBody>
      </p:sp>
    </p:spTree>
    <p:extLst>
      <p:ext uri="{BB962C8B-B14F-4D97-AF65-F5344CB8AC3E}">
        <p14:creationId xmlns:p14="http://schemas.microsoft.com/office/powerpoint/2010/main" val="411592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291264" cy="5721499"/>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363538" algn="just">
              <a:buNone/>
            </a:pPr>
            <a:r>
              <a:rPr lang="ru-RU" dirty="0"/>
              <a:t>При оценивании выполнения задания </a:t>
            </a:r>
            <a:r>
              <a:rPr lang="ru-RU" b="1" dirty="0"/>
              <a:t>по первому критерию (К1)</a:t>
            </a:r>
            <a:r>
              <a:rPr lang="ru-RU" dirty="0"/>
              <a:t> баллы выставляются за правильное указание событий (процессов, </a:t>
            </a:r>
            <a:r>
              <a:rPr lang="ru-RU" dirty="0" smtClean="0"/>
              <a:t>явлений), </a:t>
            </a:r>
            <a:r>
              <a:rPr lang="ru-RU" dirty="0"/>
              <a:t>относящихся к выбранному выпускником </a:t>
            </a:r>
            <a:r>
              <a:rPr lang="ru-RU" dirty="0" smtClean="0"/>
              <a:t>периоду.</a:t>
            </a:r>
          </a:p>
          <a:p>
            <a:pPr marL="0" indent="363538" algn="just">
              <a:buNone/>
            </a:pPr>
            <a:r>
              <a:rPr lang="ru-RU" dirty="0" smtClean="0"/>
              <a:t>Оценивается </a:t>
            </a:r>
            <a:r>
              <a:rPr lang="ru-RU" dirty="0"/>
              <a:t>только указание событий (процессов, явлений), но не учитывается их связь между собой, последовательность изложения и т.п.</a:t>
            </a:r>
          </a:p>
          <a:p>
            <a:pPr marL="0" indent="363538" algn="just">
              <a:buNone/>
            </a:pPr>
            <a:r>
              <a:rPr lang="ru-RU" dirty="0" smtClean="0"/>
              <a:t>Фактическая </a:t>
            </a:r>
            <a:r>
              <a:rPr lang="ru-RU" dirty="0"/>
              <a:t>ошибка, допущенная выпускником, будет учтена в дальнейшем при оценивании работы по критерию К6. </a:t>
            </a:r>
            <a:endParaRPr lang="ru-RU" dirty="0" smtClean="0"/>
          </a:p>
          <a:p>
            <a:endParaRPr lang="ru-RU" dirty="0"/>
          </a:p>
        </p:txBody>
      </p:sp>
    </p:spTree>
    <p:extLst>
      <p:ext uri="{BB962C8B-B14F-4D97-AF65-F5344CB8AC3E}">
        <p14:creationId xmlns:p14="http://schemas.microsoft.com/office/powerpoint/2010/main" val="2023154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332656"/>
            <a:ext cx="8352928" cy="6264696"/>
          </a:xfrm>
        </p:spPr>
        <p:style>
          <a:lnRef idx="2">
            <a:schemeClr val="accent3"/>
          </a:lnRef>
          <a:fillRef idx="1">
            <a:schemeClr val="lt1"/>
          </a:fillRef>
          <a:effectRef idx="0">
            <a:schemeClr val="accent3"/>
          </a:effectRef>
          <a:fontRef idx="minor">
            <a:schemeClr val="dk1"/>
          </a:fontRef>
        </p:style>
        <p:txBody>
          <a:bodyPr>
            <a:normAutofit fontScale="77500" lnSpcReduction="20000"/>
          </a:bodyPr>
          <a:lstStyle/>
          <a:p>
            <a:pPr marL="0" indent="363538" algn="just">
              <a:buNone/>
            </a:pPr>
            <a:r>
              <a:rPr lang="ru-RU" b="1" dirty="0"/>
              <a:t>По критерию К2</a:t>
            </a:r>
            <a:r>
              <a:rPr lang="ru-RU" dirty="0"/>
              <a:t> оценивается указание исторических личностей, деятельность которых связана с названными событиями (явлениями, процессами), и характеристика роли этих личностей в названных событиях (явлениях, процессах).</a:t>
            </a:r>
            <a:endParaRPr lang="ru-RU" b="1" dirty="0" smtClean="0"/>
          </a:p>
          <a:p>
            <a:pPr marL="0" indent="363538" algn="just">
              <a:buNone/>
            </a:pPr>
            <a:r>
              <a:rPr lang="ru-RU" b="1" dirty="0" smtClean="0"/>
              <a:t>Конкретные действия</a:t>
            </a:r>
            <a:r>
              <a:rPr lang="ru-RU" dirty="0"/>
              <a:t> </a:t>
            </a:r>
            <a:r>
              <a:rPr lang="ru-RU" dirty="0" smtClean="0"/>
              <a:t>– действия </a:t>
            </a:r>
            <a:r>
              <a:rPr lang="ru-RU" dirty="0"/>
              <a:t>в значительной степени повлиявшие на ход и (или) результат указанных событий (процессов, явлений). Конкретные действия – осмысленные волевые усилия, которые всегда носят единичный характер и выражаются в непосредственном проявлении личной активности историческим деятелем. Причем, под действиями в истории </a:t>
            </a:r>
            <a:r>
              <a:rPr lang="ru-RU" dirty="0" smtClean="0"/>
              <a:t>понимаются именно </a:t>
            </a:r>
            <a:r>
              <a:rPr lang="ru-RU" dirty="0"/>
              <a:t>социальные действия, а не биологические </a:t>
            </a:r>
            <a:r>
              <a:rPr lang="ru-RU" dirty="0" smtClean="0"/>
              <a:t>процессы.</a:t>
            </a:r>
          </a:p>
          <a:p>
            <a:pPr marL="0" indent="363538" algn="just">
              <a:buNone/>
            </a:pPr>
            <a:r>
              <a:rPr lang="ru-RU" dirty="0" smtClean="0"/>
              <a:t>Конкретными </a:t>
            </a:r>
            <a:r>
              <a:rPr lang="ru-RU" dirty="0"/>
              <a:t>действиями будут являться: «Н.С. Хрущёв выступил на XX съезде КПСС», «И.В. Сталин издал приказ № 227», «Александр Матросов закрыл амбразуру вражеского дзота грудью», «Н. Гастелло направил свой самолет на вражескую танковую колонну», «Александр </a:t>
            </a:r>
            <a:r>
              <a:rPr lang="en-US" dirty="0"/>
              <a:t>I</a:t>
            </a:r>
            <a:r>
              <a:rPr lang="ru-RU" dirty="0"/>
              <a:t> издал (подписал) указ о вольных хлебопашцах». </a:t>
            </a:r>
          </a:p>
        </p:txBody>
      </p:sp>
    </p:spTree>
    <p:extLst>
      <p:ext uri="{BB962C8B-B14F-4D97-AF65-F5344CB8AC3E}">
        <p14:creationId xmlns:p14="http://schemas.microsoft.com/office/powerpoint/2010/main" val="48319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4638"/>
            <a:ext cx="8147248" cy="490066"/>
          </a:xfrm>
        </p:spPr>
        <p:txBody>
          <a:bodyPr>
            <a:normAutofit fontScale="90000"/>
          </a:bodyPr>
          <a:lstStyle/>
          <a:p>
            <a:r>
              <a:rPr lang="ru-RU" b="1" dirty="0" smtClean="0"/>
              <a:t>Пример формулировки </a:t>
            </a:r>
            <a:endParaRPr lang="ru-RU" b="1" dirty="0"/>
          </a:p>
        </p:txBody>
      </p:sp>
      <p:sp>
        <p:nvSpPr>
          <p:cNvPr id="3" name="Объект 2"/>
          <p:cNvSpPr>
            <a:spLocks noGrp="1"/>
          </p:cNvSpPr>
          <p:nvPr>
            <p:ph idx="1"/>
          </p:nvPr>
        </p:nvSpPr>
        <p:spPr>
          <a:xfrm>
            <a:off x="323528" y="1124744"/>
            <a:ext cx="8568952" cy="5472608"/>
          </a:xfrm>
        </p:spPr>
        <p:style>
          <a:lnRef idx="2">
            <a:schemeClr val="accent3"/>
          </a:lnRef>
          <a:fillRef idx="1">
            <a:schemeClr val="lt1"/>
          </a:fillRef>
          <a:effectRef idx="0">
            <a:schemeClr val="accent3"/>
          </a:effectRef>
          <a:fontRef idx="minor">
            <a:schemeClr val="dk1"/>
          </a:fontRef>
        </p:style>
        <p:txBody>
          <a:bodyPr>
            <a:normAutofit fontScale="85000" lnSpcReduction="20000"/>
          </a:bodyPr>
          <a:lstStyle/>
          <a:p>
            <a:pPr marL="0" indent="363538" algn="just">
              <a:buNone/>
            </a:pPr>
            <a:r>
              <a:rPr lang="ru-RU" dirty="0"/>
              <a:t>Роль Дмитрия Донского в победе на Куликовом поле может быть указана так: «</a:t>
            </a:r>
            <a:r>
              <a:rPr lang="ru-RU" i="1" dirty="0"/>
              <a:t>Дмитрий Донской посетил Сергия Радонежского и заручился поддержкой церкви, что придало уверенность русским воинам, выбрал выгодное для русской армии, с точки зрения ландшафта, место сражения, удачно расположил засадный полк, который вступил в бой со свежими силами и переломил ход битвы</a:t>
            </a:r>
            <a:r>
              <a:rPr lang="ru-RU" dirty="0"/>
              <a:t>». </a:t>
            </a:r>
            <a:endParaRPr lang="ru-RU" dirty="0" smtClean="0"/>
          </a:p>
          <a:p>
            <a:pPr marL="0" indent="363538" algn="ctr">
              <a:buNone/>
            </a:pPr>
            <a:r>
              <a:rPr lang="ru-RU" b="1" dirty="0" smtClean="0"/>
              <a:t>Данный </a:t>
            </a:r>
            <a:r>
              <a:rPr lang="ru-RU" b="1" dirty="0"/>
              <a:t>ответ принимается как правильный. </a:t>
            </a:r>
            <a:endParaRPr lang="ru-RU" b="1" dirty="0" smtClean="0"/>
          </a:p>
          <a:p>
            <a:pPr marL="0" indent="363538" algn="just">
              <a:buNone/>
            </a:pPr>
            <a:r>
              <a:rPr lang="ru-RU" dirty="0" smtClean="0"/>
              <a:t>Но </a:t>
            </a:r>
            <a:r>
              <a:rPr lang="ru-RU" dirty="0"/>
              <a:t>если выпускник  указал роль личности так: </a:t>
            </a:r>
            <a:r>
              <a:rPr lang="ru-RU" i="1" dirty="0"/>
              <a:t>«Дмитрий Донской сыграл решающую роль в победе русского войска в Куликовской битве» или «Дмитрий Донской командовал русским войском», </a:t>
            </a:r>
            <a:r>
              <a:rPr lang="ru-RU" b="1" dirty="0"/>
              <a:t>то такой ответ не будет принят,</a:t>
            </a:r>
            <a:r>
              <a:rPr lang="ru-RU" dirty="0"/>
              <a:t> так как в нем отсутствую конкретные действия Дмитрия Донского.</a:t>
            </a:r>
          </a:p>
          <a:p>
            <a:endParaRPr lang="ru-RU" dirty="0"/>
          </a:p>
        </p:txBody>
      </p:sp>
    </p:spTree>
    <p:extLst>
      <p:ext uri="{BB962C8B-B14F-4D97-AF65-F5344CB8AC3E}">
        <p14:creationId xmlns:p14="http://schemas.microsoft.com/office/powerpoint/2010/main" val="1672629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76672"/>
            <a:ext cx="8291264" cy="5649491"/>
          </a:xfrm>
        </p:spPr>
        <p:style>
          <a:lnRef idx="2">
            <a:schemeClr val="accent3"/>
          </a:lnRef>
          <a:fillRef idx="1">
            <a:schemeClr val="lt1"/>
          </a:fillRef>
          <a:effectRef idx="0">
            <a:schemeClr val="accent3"/>
          </a:effectRef>
          <a:fontRef idx="minor">
            <a:schemeClr val="dk1"/>
          </a:fontRef>
        </p:style>
        <p:txBody>
          <a:bodyPr>
            <a:normAutofit/>
          </a:bodyPr>
          <a:lstStyle/>
          <a:p>
            <a:pPr marL="0" indent="363538" algn="just">
              <a:buNone/>
              <a:tabLst>
                <a:tab pos="174625" algn="l"/>
              </a:tabLst>
            </a:pPr>
            <a:r>
              <a:rPr lang="ru-RU" dirty="0"/>
              <a:t>События (процессы, явления), в которых личность сыграла охарактеризованную в сочинении </a:t>
            </a:r>
            <a:r>
              <a:rPr lang="ru-RU" b="1" dirty="0"/>
              <a:t>роль, обязательно должны быть названы. </a:t>
            </a:r>
            <a:r>
              <a:rPr lang="ru-RU" dirty="0"/>
              <a:t>Это предполагает, что ответ по критерию К2 не может быть засчитан в качестве верного, если, например, выпускник написал </a:t>
            </a:r>
            <a:r>
              <a:rPr lang="ru-RU" i="1" dirty="0"/>
              <a:t>«Павел </a:t>
            </a:r>
            <a:r>
              <a:rPr lang="en-US" i="1" dirty="0"/>
              <a:t>I</a:t>
            </a:r>
            <a:r>
              <a:rPr lang="ru-RU" i="1" dirty="0"/>
              <a:t> издал указ о трёхдневной барщине»</a:t>
            </a:r>
            <a:r>
              <a:rPr lang="ru-RU" dirty="0"/>
              <a:t>, но никак не обозначил, что в этом заключалась роль Павла </a:t>
            </a:r>
            <a:r>
              <a:rPr lang="en-US" dirty="0"/>
              <a:t>I</a:t>
            </a:r>
            <a:r>
              <a:rPr lang="ru-RU" dirty="0"/>
              <a:t> в решении крестьянского вопроса.</a:t>
            </a:r>
          </a:p>
          <a:p>
            <a:pPr marL="0" indent="363538" algn="just">
              <a:tabLst>
                <a:tab pos="174625" algn="l"/>
              </a:tabLst>
            </a:pPr>
            <a:endParaRPr lang="ru-RU" dirty="0"/>
          </a:p>
        </p:txBody>
      </p:sp>
    </p:spTree>
    <p:extLst>
      <p:ext uri="{BB962C8B-B14F-4D97-AF65-F5344CB8AC3E}">
        <p14:creationId xmlns:p14="http://schemas.microsoft.com/office/powerpoint/2010/main" val="3584176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363272" cy="5721499"/>
          </a:xfrm>
        </p:spPr>
        <p:style>
          <a:lnRef idx="2">
            <a:schemeClr val="accent3"/>
          </a:lnRef>
          <a:fillRef idx="1">
            <a:schemeClr val="lt1"/>
          </a:fillRef>
          <a:effectRef idx="0">
            <a:schemeClr val="accent3"/>
          </a:effectRef>
          <a:fontRef idx="minor">
            <a:schemeClr val="dk1"/>
          </a:fontRef>
        </p:style>
        <p:txBody>
          <a:bodyPr>
            <a:normAutofit/>
          </a:bodyPr>
          <a:lstStyle/>
          <a:p>
            <a:pPr marL="0" indent="0" algn="just">
              <a:buNone/>
            </a:pPr>
            <a:r>
              <a:rPr lang="ru-RU" b="1" dirty="0"/>
              <a:t>По критерию К3</a:t>
            </a:r>
            <a:r>
              <a:rPr lang="ru-RU" dirty="0"/>
              <a:t> оценивается указание в сочинении причинно-следственных связей. </a:t>
            </a:r>
            <a:r>
              <a:rPr lang="ru-RU" b="1" dirty="0"/>
              <a:t>Под причинно-следственной </a:t>
            </a:r>
            <a:r>
              <a:rPr lang="ru-RU" dirty="0"/>
              <a:t>связью следует понимать </a:t>
            </a:r>
            <a:r>
              <a:rPr lang="ru-RU" b="1" dirty="0"/>
              <a:t>связь между историческими событиями </a:t>
            </a:r>
            <a:r>
              <a:rPr lang="ru-RU" dirty="0"/>
              <a:t>(процессами, явлениями), при которой одно событие (процесс, явление), называемое причиной, при наличии определенных исторических условий порождает другое событие (процесс, явление), называемое следствием. </a:t>
            </a:r>
          </a:p>
        </p:txBody>
      </p:sp>
    </p:spTree>
    <p:extLst>
      <p:ext uri="{BB962C8B-B14F-4D97-AF65-F5344CB8AC3E}">
        <p14:creationId xmlns:p14="http://schemas.microsoft.com/office/powerpoint/2010/main" val="1895875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568952" cy="6120680"/>
          </a:xfrm>
        </p:spPr>
        <p:style>
          <a:lnRef idx="2">
            <a:schemeClr val="accent3"/>
          </a:lnRef>
          <a:fillRef idx="1">
            <a:schemeClr val="lt1"/>
          </a:fillRef>
          <a:effectRef idx="0">
            <a:schemeClr val="accent3"/>
          </a:effectRef>
          <a:fontRef idx="minor">
            <a:schemeClr val="dk1"/>
          </a:fontRef>
        </p:style>
        <p:txBody>
          <a:bodyPr>
            <a:normAutofit fontScale="70000" lnSpcReduction="20000"/>
          </a:bodyPr>
          <a:lstStyle/>
          <a:p>
            <a:pPr marL="0" indent="449263" algn="just">
              <a:buNone/>
            </a:pPr>
            <a:r>
              <a:rPr lang="ru-RU" dirty="0" smtClean="0"/>
              <a:t>Надо указать не </a:t>
            </a:r>
            <a:r>
              <a:rPr lang="ru-RU" dirty="0"/>
              <a:t>менее двух причинно-следственных связей. При указании причинно-следственных связей могут быть использованы не только причины, но и </a:t>
            </a:r>
            <a:r>
              <a:rPr lang="ru-RU" b="1" dirty="0"/>
              <a:t>предпосылки событий </a:t>
            </a:r>
            <a:r>
              <a:rPr lang="ru-RU" dirty="0"/>
              <a:t>(явлений, процессов). Например, влияние идей эпохи Просвещения не было прямой причиной восстания декабристов на Сенатской площади, это, скорее, его предпосылка (т.е. условие, повлиявшее на начало данного события). Однако если выпускник обозначит в работе эту связь, то ответ должен быть засчитан по критерию К3. </a:t>
            </a:r>
          </a:p>
          <a:p>
            <a:pPr marL="0" indent="449263" algn="just">
              <a:buNone/>
            </a:pPr>
            <a:r>
              <a:rPr lang="ru-RU" dirty="0"/>
              <a:t>Указанные причинно-следственные связи должны характеризовать причины возникновения событий (явлений, процессов), происходивших в данный период. Это значит, что они могут выходить за нижнюю границу периода (причина возникновения событий (явлений, процессов), произошедших в данный период истории, может находиться за нижней границей этого периода, то есть в прошлом, но не может находиться за верхней границей, то есть в будущем). Например, выпускник, выбрав период январь 1725 г.–июнь 1762 г., может написать, что одной из причин начала Эпохи  дворцовых переворотов было издание указа Петра </a:t>
            </a:r>
            <a:r>
              <a:rPr lang="en-US" dirty="0"/>
              <a:t>I</a:t>
            </a:r>
            <a:r>
              <a:rPr lang="ru-RU" dirty="0"/>
              <a:t> о престолонаследии и эта причинно-следственная связь будет принята по критерию К3.</a:t>
            </a:r>
          </a:p>
          <a:p>
            <a:endParaRPr lang="ru-RU" dirty="0"/>
          </a:p>
        </p:txBody>
      </p:sp>
    </p:spTree>
    <p:extLst>
      <p:ext uri="{BB962C8B-B14F-4D97-AF65-F5344CB8AC3E}">
        <p14:creationId xmlns:p14="http://schemas.microsoft.com/office/powerpoint/2010/main" val="1418771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12968" cy="6264696"/>
          </a:xfrm>
        </p:spPr>
        <p:style>
          <a:lnRef idx="2">
            <a:schemeClr val="accent3"/>
          </a:lnRef>
          <a:fillRef idx="1">
            <a:schemeClr val="lt1"/>
          </a:fillRef>
          <a:effectRef idx="0">
            <a:schemeClr val="accent3"/>
          </a:effectRef>
          <a:fontRef idx="minor">
            <a:schemeClr val="dk1"/>
          </a:fontRef>
        </p:style>
        <p:txBody>
          <a:bodyPr>
            <a:normAutofit fontScale="77500" lnSpcReduction="20000"/>
          </a:bodyPr>
          <a:lstStyle/>
          <a:p>
            <a:pPr marL="0" indent="363538" algn="just">
              <a:buNone/>
              <a:tabLst>
                <a:tab pos="0" algn="l"/>
              </a:tabLst>
            </a:pPr>
            <a:r>
              <a:rPr lang="ru-RU" b="1" dirty="0"/>
              <a:t>Нельзя путать </a:t>
            </a:r>
            <a:r>
              <a:rPr lang="ru-RU" dirty="0"/>
              <a:t>причинно-следственные связи, названные выпускником для характеристики причин возникновения событий (явлений, процессов), с указанием влияния событий (явлений, процессов) данного периода истории на дальнейшую историю России (указание этого влияния оценивается по критерию К4). При указании этого влияния выпускники также используют причинно-следственные отношения, но эти причинно-следственные связи всегда </a:t>
            </a:r>
            <a:r>
              <a:rPr lang="ru-RU" b="1" dirty="0"/>
              <a:t>выходят за верхнюю, а не за нижнюю границу периода. </a:t>
            </a:r>
            <a:endParaRPr lang="ru-RU" b="1" dirty="0" smtClean="0"/>
          </a:p>
          <a:p>
            <a:pPr marL="0" indent="363538" algn="just">
              <a:buNone/>
              <a:tabLst>
                <a:tab pos="0" algn="l"/>
              </a:tabLst>
            </a:pPr>
            <a:r>
              <a:rPr lang="ru-RU" dirty="0" smtClean="0"/>
              <a:t>Согласно </a:t>
            </a:r>
            <a:r>
              <a:rPr lang="ru-RU" dirty="0"/>
              <a:t>критериям оценивания, по критерию К3 </a:t>
            </a:r>
            <a:r>
              <a:rPr lang="ru-RU" b="1" dirty="0"/>
              <a:t>не засчитываются </a:t>
            </a:r>
            <a:r>
              <a:rPr lang="ru-RU" dirty="0"/>
              <a:t>причинно-следственные связи, </a:t>
            </a:r>
            <a:r>
              <a:rPr lang="ru-RU" b="1" dirty="0"/>
              <a:t>названные при указании роли личности и засчитанные по критерию К2. </a:t>
            </a:r>
            <a:r>
              <a:rPr lang="ru-RU" dirty="0"/>
              <a:t>Например, если выпускник при характеристике роли Дмитрия Донского в победе на Куликовом поле </a:t>
            </a:r>
            <a:r>
              <a:rPr lang="ru-RU" dirty="0" smtClean="0"/>
              <a:t>напишет</a:t>
            </a:r>
            <a:r>
              <a:rPr lang="ru-RU" dirty="0"/>
              <a:t>: «благодаря тому, что Дмитрий Донской удачно расположил засадный полк, русское войско одержало победу», то это будет зачтено по критерию К2, как указание роли личности, но не будет повторно зачтено по критерию К3, несмотря на то, что в приведённой формулировке представлены причинно-следственные отношения. </a:t>
            </a:r>
          </a:p>
          <a:p>
            <a:endParaRPr lang="ru-RU" dirty="0"/>
          </a:p>
        </p:txBody>
      </p:sp>
    </p:spTree>
    <p:extLst>
      <p:ext uri="{BB962C8B-B14F-4D97-AF65-F5344CB8AC3E}">
        <p14:creationId xmlns:p14="http://schemas.microsoft.com/office/powerpoint/2010/main" val="4264019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568952" cy="6120680"/>
          </a:xfrm>
        </p:spPr>
        <p:style>
          <a:lnRef idx="2">
            <a:schemeClr val="accent3"/>
          </a:lnRef>
          <a:fillRef idx="1">
            <a:schemeClr val="lt1"/>
          </a:fillRef>
          <a:effectRef idx="0">
            <a:schemeClr val="accent3"/>
          </a:effectRef>
          <a:fontRef idx="minor">
            <a:schemeClr val="dk1"/>
          </a:fontRef>
        </p:style>
        <p:txBody>
          <a:bodyPr>
            <a:normAutofit fontScale="62500" lnSpcReduction="20000"/>
          </a:bodyPr>
          <a:lstStyle/>
          <a:p>
            <a:pPr marL="0" indent="363538" algn="just">
              <a:buNone/>
            </a:pPr>
            <a:r>
              <a:rPr lang="ru-RU" b="1" dirty="0"/>
              <a:t>По критерию К4</a:t>
            </a:r>
            <a:r>
              <a:rPr lang="ru-RU" dirty="0"/>
              <a:t> выпускник может получить один балл за правильное указание оценки влияния событий (явлений, процессов) данного периода на дальнейшую историю России. Оценка представляет собой вывод о влиянии событий (явлений, процессов) данного периода именно </a:t>
            </a:r>
            <a:r>
              <a:rPr lang="ru-RU" b="1" dirty="0"/>
              <a:t>на последующие эпохи</a:t>
            </a:r>
            <a:r>
              <a:rPr lang="ru-RU" dirty="0"/>
              <a:t>. Это означает, что выпускник </a:t>
            </a:r>
            <a:r>
              <a:rPr lang="ru-RU" b="1" dirty="0"/>
              <a:t>обязательно должен выйти за верхнюю границу периода</a:t>
            </a:r>
            <a:r>
              <a:rPr lang="ru-RU" dirty="0"/>
              <a:t>. </a:t>
            </a:r>
            <a:endParaRPr lang="ru-RU" dirty="0" smtClean="0"/>
          </a:p>
          <a:p>
            <a:pPr marL="0" indent="363538" algn="just">
              <a:buNone/>
            </a:pPr>
            <a:r>
              <a:rPr lang="ru-RU" dirty="0" smtClean="0"/>
              <a:t>Например</a:t>
            </a:r>
            <a:r>
              <a:rPr lang="ru-RU" dirty="0"/>
              <a:t>, если выпускник выбрал период октябрь 1928 г.–май 1941 г. то ему мало написать, что в этот период были построены сотни промышленных предприятий и СССР превратился в сильную индустриальную державу (в данном случае выпускник не показал влияние процесса на дальнейшую историю страны, не вышел за верхнюю границу периода), а необходимо, например, указать, что в период индустриализации был создан мощный оборонно-промышленный комплекс, что стало одним из факторов победы СССР в Великой Отечественной войне</a:t>
            </a:r>
            <a:r>
              <a:rPr lang="ru-RU" dirty="0" smtClean="0"/>
              <a:t>.</a:t>
            </a:r>
          </a:p>
          <a:p>
            <a:pPr marL="0" indent="363538" algn="ctr">
              <a:buNone/>
            </a:pPr>
            <a:r>
              <a:rPr lang="ru-RU" b="1" dirty="0" smtClean="0"/>
              <a:t>+</a:t>
            </a:r>
            <a:endParaRPr lang="ru-RU" b="1" dirty="0"/>
          </a:p>
          <a:p>
            <a:pPr marL="0" indent="363538" algn="just">
              <a:buNone/>
            </a:pPr>
            <a:r>
              <a:rPr lang="ru-RU" dirty="0"/>
              <a:t>Согласно критериям, оценка может быть дана с опорой на исторические факты и (или) мнения историков. </a:t>
            </a:r>
            <a:endParaRPr lang="ru-RU" dirty="0" smtClean="0"/>
          </a:p>
          <a:p>
            <a:pPr marL="0" indent="363538" algn="just">
              <a:buNone/>
            </a:pPr>
            <a:r>
              <a:rPr lang="ru-RU" dirty="0" smtClean="0"/>
              <a:t>Не </a:t>
            </a:r>
            <a:r>
              <a:rPr lang="ru-RU" dirty="0"/>
              <a:t>может быть засчитана общая формулировка, лишённая конкретного содержания, например «события данного периода положительно повлияли на дальнейшую историю России».</a:t>
            </a:r>
          </a:p>
          <a:p>
            <a:pPr marL="0" indent="363538" algn="just">
              <a:buNone/>
            </a:pPr>
            <a:r>
              <a:rPr lang="ru-RU" dirty="0" smtClean="0"/>
              <a:t>Должен </a:t>
            </a:r>
            <a:r>
              <a:rPr lang="ru-RU" dirty="0"/>
              <a:t>написать о влиянии указанных им событий (процессов, явлений) на дальнейшую (наступившую за верхней границей выбранного периода) </a:t>
            </a:r>
            <a:r>
              <a:rPr lang="ru-RU" b="1" dirty="0"/>
              <a:t>историю России.</a:t>
            </a:r>
          </a:p>
        </p:txBody>
      </p:sp>
    </p:spTree>
    <p:extLst>
      <p:ext uri="{BB962C8B-B14F-4D97-AF65-F5344CB8AC3E}">
        <p14:creationId xmlns:p14="http://schemas.microsoft.com/office/powerpoint/2010/main" val="2777306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496944" cy="6048672"/>
          </a:xfrm>
        </p:spPr>
        <p:style>
          <a:lnRef idx="2">
            <a:schemeClr val="accent3"/>
          </a:lnRef>
          <a:fillRef idx="1">
            <a:schemeClr val="lt1"/>
          </a:fillRef>
          <a:effectRef idx="0">
            <a:schemeClr val="accent3"/>
          </a:effectRef>
          <a:fontRef idx="minor">
            <a:schemeClr val="dk1"/>
          </a:fontRef>
        </p:style>
        <p:txBody>
          <a:bodyPr>
            <a:normAutofit lnSpcReduction="10000"/>
          </a:bodyPr>
          <a:lstStyle/>
          <a:p>
            <a:pPr marL="0" indent="363538" algn="just">
              <a:buNone/>
            </a:pPr>
            <a:r>
              <a:rPr lang="ru-RU" b="1" dirty="0"/>
              <a:t>По критерию К5</a:t>
            </a:r>
            <a:r>
              <a:rPr lang="ru-RU" dirty="0"/>
              <a:t> оценивается использование исторической терминологии. </a:t>
            </a:r>
            <a:endParaRPr lang="ru-RU" dirty="0" smtClean="0"/>
          </a:p>
          <a:p>
            <a:pPr marL="0" indent="363538" algn="just">
              <a:buNone/>
            </a:pPr>
            <a:r>
              <a:rPr lang="ru-RU" dirty="0" smtClean="0"/>
              <a:t>Под </a:t>
            </a:r>
            <a:r>
              <a:rPr lang="ru-RU" dirty="0"/>
              <a:t>историческим термином следует понимать слово или словосочетание, обозначающее историческое понятие, связанное с определённым историческим событием, характерное для определенного исторического периода (эпохи), или исторического процесса в целом. </a:t>
            </a:r>
            <a:endParaRPr lang="ru-RU" dirty="0" smtClean="0"/>
          </a:p>
          <a:p>
            <a:pPr marL="0" indent="363538" algn="just">
              <a:buNone/>
            </a:pPr>
            <a:r>
              <a:rPr lang="ru-RU" dirty="0"/>
              <a:t>Для получения одного балла по критерию К5 выпускнику достаточно корректно использовать в историческом сочинении один исторический термин</a:t>
            </a:r>
            <a:r>
              <a:rPr lang="ru-RU" dirty="0" smtClean="0"/>
              <a:t>.</a:t>
            </a:r>
          </a:p>
          <a:p>
            <a:pPr marL="0" indent="0" algn="just">
              <a:buNone/>
            </a:pPr>
            <a:endParaRPr lang="ru-RU" dirty="0"/>
          </a:p>
          <a:p>
            <a:pPr marL="0" indent="0" algn="just">
              <a:buNone/>
            </a:pPr>
            <a:endParaRPr lang="ru-RU" dirty="0"/>
          </a:p>
        </p:txBody>
      </p:sp>
    </p:spTree>
    <p:extLst>
      <p:ext uri="{BB962C8B-B14F-4D97-AF65-F5344CB8AC3E}">
        <p14:creationId xmlns:p14="http://schemas.microsoft.com/office/powerpoint/2010/main" val="253377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04664"/>
            <a:ext cx="8496944" cy="6048672"/>
          </a:xfrm>
        </p:spPr>
        <p:style>
          <a:lnRef idx="2">
            <a:schemeClr val="accent3"/>
          </a:lnRef>
          <a:fillRef idx="1">
            <a:schemeClr val="lt1"/>
          </a:fillRef>
          <a:effectRef idx="0">
            <a:schemeClr val="accent3"/>
          </a:effectRef>
          <a:fontRef idx="minor">
            <a:schemeClr val="dk1"/>
          </a:fontRef>
        </p:style>
        <p:txBody>
          <a:bodyPr>
            <a:normAutofit fontScale="70000" lnSpcReduction="20000"/>
          </a:bodyPr>
          <a:lstStyle/>
          <a:p>
            <a:pPr marL="0" indent="363538" algn="just">
              <a:buNone/>
            </a:pPr>
            <a:r>
              <a:rPr lang="ru-RU" b="1" dirty="0"/>
              <a:t>По критерию К6</a:t>
            </a:r>
            <a:r>
              <a:rPr lang="ru-RU" dirty="0"/>
              <a:t> оценивается наличие/отсутствие в сочинении фактических ошибок. </a:t>
            </a:r>
            <a:endParaRPr lang="ru-RU" dirty="0" smtClean="0"/>
          </a:p>
          <a:p>
            <a:pPr marL="0" indent="363538" algn="just">
              <a:buNone/>
            </a:pPr>
            <a:r>
              <a:rPr lang="ru-RU" dirty="0"/>
              <a:t>При оценивании работы по данному критерию учитываются фактические ошибки любого характера, допущенные в любой части </a:t>
            </a:r>
            <a:r>
              <a:rPr lang="ru-RU" dirty="0" smtClean="0"/>
              <a:t>сочинения.</a:t>
            </a:r>
            <a:endParaRPr lang="ru-RU" dirty="0"/>
          </a:p>
          <a:p>
            <a:pPr marL="0" indent="363538" algn="just">
              <a:buNone/>
            </a:pPr>
            <a:r>
              <a:rPr lang="ru-RU" dirty="0" smtClean="0"/>
              <a:t>Зачастую </a:t>
            </a:r>
            <a:r>
              <a:rPr lang="ru-RU" dirty="0"/>
              <a:t>фактические ошибки содержат некорректные формулировки, смысл которых искажает историческую действительность. Например, фактическая ошибка содержится в следующей формулировке: </a:t>
            </a:r>
            <a:r>
              <a:rPr lang="ru-RU" i="1" dirty="0"/>
              <a:t>«во внутренней политике активно проводились реформы Косыгина. Задачей этих реформ было улучшить положение в сельском хозяйстве. Реформы Косыгина были очень удачными и позже они вылились в восьмую пятилетку…»</a:t>
            </a:r>
            <a:r>
              <a:rPr lang="ru-RU" dirty="0"/>
              <a:t> Положение «реформы вылились в восьмую пятилетку» ошибочное, так как реформы не «вылились», а осуществлялись в ходе восьмой пятилетки. </a:t>
            </a:r>
            <a:endParaRPr lang="ru-RU" dirty="0" smtClean="0"/>
          </a:p>
          <a:p>
            <a:pPr marL="0" indent="363538" algn="just">
              <a:buNone/>
            </a:pPr>
            <a:r>
              <a:rPr lang="ru-RU" dirty="0" smtClean="0"/>
              <a:t>Пример </a:t>
            </a:r>
            <a:r>
              <a:rPr lang="ru-RU" dirty="0"/>
              <a:t>еще одной формулировки, содержащей фактическую ошибку: </a:t>
            </a:r>
            <a:r>
              <a:rPr lang="ru-RU" i="1" dirty="0"/>
              <a:t>«А.А. Жданов раскритиковал стихи Ахматовой и Зощенко»</a:t>
            </a:r>
            <a:r>
              <a:rPr lang="ru-RU" dirty="0"/>
              <a:t>. В данном случае, согласно приведённому положению, получилось, что М.М. Зощенко был также раскритикован за стихи.</a:t>
            </a:r>
          </a:p>
          <a:p>
            <a:endParaRPr lang="ru-RU" dirty="0"/>
          </a:p>
        </p:txBody>
      </p:sp>
    </p:spTree>
    <p:extLst>
      <p:ext uri="{BB962C8B-B14F-4D97-AF65-F5344CB8AC3E}">
        <p14:creationId xmlns:p14="http://schemas.microsoft.com/office/powerpoint/2010/main" val="3721649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88640"/>
            <a:ext cx="8424936" cy="6336704"/>
          </a:xfrm>
        </p:spPr>
        <p:style>
          <a:lnRef idx="2">
            <a:schemeClr val="accent3"/>
          </a:lnRef>
          <a:fillRef idx="1">
            <a:schemeClr val="lt1"/>
          </a:fillRef>
          <a:effectRef idx="0">
            <a:schemeClr val="accent3"/>
          </a:effectRef>
          <a:fontRef idx="minor">
            <a:schemeClr val="dk1"/>
          </a:fontRef>
        </p:style>
        <p:txBody>
          <a:bodyPr>
            <a:normAutofit/>
          </a:bodyPr>
          <a:lstStyle/>
          <a:p>
            <a:pPr marL="0" indent="363538" algn="just">
              <a:buNone/>
            </a:pPr>
            <a:r>
              <a:rPr lang="ru-RU" b="1" dirty="0"/>
              <a:t>По критерию К7</a:t>
            </a:r>
            <a:r>
              <a:rPr lang="ru-RU" dirty="0"/>
              <a:t> оценивается форма изложения. </a:t>
            </a:r>
            <a:endParaRPr lang="ru-RU" dirty="0" smtClean="0"/>
          </a:p>
          <a:p>
            <a:pPr marL="0" indent="363538" algn="just">
              <a:buNone/>
            </a:pPr>
            <a:r>
              <a:rPr lang="ru-RU" dirty="0" smtClean="0"/>
              <a:t>Ответ </a:t>
            </a:r>
            <a:r>
              <a:rPr lang="ru-RU" dirty="0"/>
              <a:t>выпускника может представлять собой или последовательное, связное изложение материала (историческое сочинение), или отдельные отрывочные положения (например, в форме плана). В первом случае выпускник получит по критерию К7 1 балл, во втором – 0 баллов.</a:t>
            </a:r>
          </a:p>
          <a:p>
            <a:endParaRPr lang="ru-RU" dirty="0"/>
          </a:p>
        </p:txBody>
      </p:sp>
    </p:spTree>
    <p:extLst>
      <p:ext uri="{BB962C8B-B14F-4D97-AF65-F5344CB8AC3E}">
        <p14:creationId xmlns:p14="http://schemas.microsoft.com/office/powerpoint/2010/main" val="2323649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955" t="26671" r="11403" b="8197"/>
          <a:stretch/>
        </p:blipFill>
        <p:spPr bwMode="auto">
          <a:xfrm>
            <a:off x="1403648" y="0"/>
            <a:ext cx="6264696" cy="6819174"/>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1080092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384" t="33607" r="24191" b="19672"/>
          <a:stretch/>
        </p:blipFill>
        <p:spPr bwMode="auto">
          <a:xfrm>
            <a:off x="251520" y="764704"/>
            <a:ext cx="8671277" cy="4608512"/>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3936469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107" t="23948" r="6749" b="8610"/>
          <a:stretch/>
        </p:blipFill>
        <p:spPr bwMode="auto">
          <a:xfrm>
            <a:off x="318194" y="0"/>
            <a:ext cx="6702078" cy="6841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09194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273" t="32173" r="20390" b="8401"/>
          <a:stretch/>
        </p:blipFill>
        <p:spPr bwMode="auto">
          <a:xfrm>
            <a:off x="179512" y="404664"/>
            <a:ext cx="8863690"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1852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b="1" dirty="0"/>
              <a:t>План сочинения по </a:t>
            </a:r>
            <a:r>
              <a:rPr lang="ru-RU" b="1" dirty="0" smtClean="0"/>
              <a:t>истории:</a:t>
            </a:r>
            <a:endParaRPr lang="ru-RU" dirty="0"/>
          </a:p>
        </p:txBody>
      </p:sp>
      <p:sp>
        <p:nvSpPr>
          <p:cNvPr id="3" name="Объект 2"/>
          <p:cNvSpPr>
            <a:spLocks noGrp="1"/>
          </p:cNvSpPr>
          <p:nvPr>
            <p:ph idx="1"/>
          </p:nvPr>
        </p:nvSpPr>
        <p:spPr>
          <a:xfrm>
            <a:off x="323528" y="908720"/>
            <a:ext cx="8496944" cy="5472608"/>
          </a:xfrm>
        </p:spPr>
        <p:style>
          <a:lnRef idx="2">
            <a:schemeClr val="accent3"/>
          </a:lnRef>
          <a:fillRef idx="1">
            <a:schemeClr val="lt1"/>
          </a:fillRef>
          <a:effectRef idx="0">
            <a:schemeClr val="accent3"/>
          </a:effectRef>
          <a:fontRef idx="minor">
            <a:schemeClr val="dk1"/>
          </a:fontRef>
        </p:style>
        <p:txBody>
          <a:bodyPr>
            <a:normAutofit fontScale="77500" lnSpcReduction="20000"/>
          </a:bodyPr>
          <a:lstStyle/>
          <a:p>
            <a:pPr marL="0" lvl="0" indent="363538" algn="just">
              <a:buFont typeface="+mj-lt"/>
              <a:buAutoNum type="arabicPeriod"/>
            </a:pPr>
            <a:r>
              <a:rPr lang="ru-RU" sz="3400" dirty="0" smtClean="0"/>
              <a:t>Краткая </a:t>
            </a:r>
            <a:r>
              <a:rPr lang="ru-RU" sz="3400" dirty="0"/>
              <a:t>характеристика периода (следует дать название тому, что скрывается под датой: война, период правления, революция и т.п.).</a:t>
            </a:r>
          </a:p>
          <a:p>
            <a:pPr marL="0" lvl="0" indent="363538" algn="just">
              <a:buFont typeface="+mj-lt"/>
              <a:buAutoNum type="arabicPeriod"/>
            </a:pPr>
            <a:r>
              <a:rPr lang="ru-RU" sz="3400" dirty="0"/>
              <a:t>Раскрытие </a:t>
            </a:r>
            <a:r>
              <a:rPr lang="ru-RU" sz="3400" b="1" dirty="0"/>
              <a:t>первого значимого события </a:t>
            </a:r>
            <a:r>
              <a:rPr lang="ru-RU" sz="3400" dirty="0"/>
              <a:t>(явления, процесса), случившегося в данный период. Здесь следует упомянуть </a:t>
            </a:r>
            <a:r>
              <a:rPr lang="ru-RU" sz="3400" b="1" dirty="0"/>
              <a:t>причины и следствия этого события</a:t>
            </a:r>
            <a:r>
              <a:rPr lang="ru-RU" sz="3400" dirty="0"/>
              <a:t>, а также указать </a:t>
            </a:r>
            <a:r>
              <a:rPr lang="ru-RU" sz="3400" b="1" dirty="0"/>
              <a:t>связанную с событием личность </a:t>
            </a:r>
            <a:r>
              <a:rPr lang="ru-RU" sz="3400" dirty="0"/>
              <a:t>и её </a:t>
            </a:r>
            <a:r>
              <a:rPr lang="ru-RU" sz="3400" b="1" dirty="0"/>
              <a:t>конкретные дела</a:t>
            </a:r>
            <a:r>
              <a:rPr lang="ru-RU" sz="3400" dirty="0"/>
              <a:t>. </a:t>
            </a:r>
          </a:p>
          <a:p>
            <a:pPr marL="0" lvl="0" indent="363538" algn="just">
              <a:buFont typeface="+mj-lt"/>
              <a:buAutoNum type="arabicPeriod"/>
            </a:pPr>
            <a:r>
              <a:rPr lang="ru-RU" sz="3400" dirty="0"/>
              <a:t>Раскрытие </a:t>
            </a:r>
            <a:r>
              <a:rPr lang="ru-RU" sz="3400" i="1" dirty="0"/>
              <a:t>второго значимого события </a:t>
            </a:r>
            <a:r>
              <a:rPr lang="ru-RU" sz="3400" dirty="0"/>
              <a:t>(явления, процесса), случившегося в данный период. Здесь следует упомянуть </a:t>
            </a:r>
            <a:r>
              <a:rPr lang="ru-RU" sz="3400" i="1" dirty="0"/>
              <a:t>причины и следствия этого второго события</a:t>
            </a:r>
            <a:r>
              <a:rPr lang="ru-RU" sz="3400" dirty="0"/>
              <a:t>, а также указать связанную с событием </a:t>
            </a:r>
            <a:r>
              <a:rPr lang="ru-RU" sz="3400" i="1" dirty="0"/>
              <a:t>личность и её конкретные дела.  </a:t>
            </a:r>
          </a:p>
          <a:p>
            <a:pPr marL="0" lvl="0" indent="363538" algn="just">
              <a:buFont typeface="+mj-lt"/>
              <a:buAutoNum type="arabicPeriod"/>
            </a:pPr>
            <a:r>
              <a:rPr lang="ru-RU" sz="3400" b="1" i="1" dirty="0"/>
              <a:t>Оценка</a:t>
            </a:r>
            <a:r>
              <a:rPr lang="ru-RU" sz="3400" dirty="0"/>
              <a:t> значимости данного периода для истории страны.  </a:t>
            </a:r>
          </a:p>
          <a:p>
            <a:endParaRPr lang="ru-RU" dirty="0"/>
          </a:p>
        </p:txBody>
      </p:sp>
    </p:spTree>
    <p:extLst>
      <p:ext uri="{BB962C8B-B14F-4D97-AF65-F5344CB8AC3E}">
        <p14:creationId xmlns:p14="http://schemas.microsoft.com/office/powerpoint/2010/main" val="1393791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p:cNvGraphicFramePr>
          <p:nvPr>
            <p:extLst>
              <p:ext uri="{D42A27DB-BD31-4B8C-83A1-F6EECF244321}">
                <p14:modId xmlns:p14="http://schemas.microsoft.com/office/powerpoint/2010/main" val="1392817367"/>
              </p:ext>
            </p:extLst>
          </p:nvPr>
        </p:nvGraphicFramePr>
        <p:xfrm>
          <a:off x="179512" y="260648"/>
          <a:ext cx="8424936" cy="1162928"/>
        </p:xfrm>
        <a:graphic>
          <a:graphicData uri="http://schemas.openxmlformats.org/drawingml/2006/table">
            <a:tbl>
              <a:tblPr firstRow="1" bandRow="1">
                <a:tableStyleId>{F5AB1C69-6EDB-4FF4-983F-18BD219EF322}</a:tableStyleId>
              </a:tblPr>
              <a:tblGrid>
                <a:gridCol w="1656184"/>
                <a:gridCol w="1944216"/>
                <a:gridCol w="1872208"/>
                <a:gridCol w="2952328"/>
              </a:tblGrid>
              <a:tr h="792088">
                <a:tc>
                  <a:txBody>
                    <a:bodyPr/>
                    <a:lstStyle/>
                    <a:p>
                      <a:pPr algn="ctr"/>
                      <a:r>
                        <a:rPr lang="ru-RU" sz="2200" b="1" dirty="0" smtClean="0">
                          <a:solidFill>
                            <a:schemeClr val="tx1"/>
                          </a:solidFill>
                        </a:rPr>
                        <a:t>Личность</a:t>
                      </a:r>
                      <a:endParaRPr lang="ru-RU" sz="2200" b="1"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200" b="1" dirty="0" smtClean="0">
                          <a:solidFill>
                            <a:schemeClr val="tx1"/>
                          </a:solidFill>
                        </a:rPr>
                        <a:t>Действие</a:t>
                      </a:r>
                    </a:p>
                    <a:p>
                      <a:pPr marL="0" marR="0" indent="0" algn="ctr" defTabSz="914400" rtl="0" eaLnBrk="1" fontAlgn="auto" latinLnBrk="0" hangingPunct="1">
                        <a:lnSpc>
                          <a:spcPct val="100000"/>
                        </a:lnSpc>
                        <a:spcBef>
                          <a:spcPts val="0"/>
                        </a:spcBef>
                        <a:spcAft>
                          <a:spcPts val="0"/>
                        </a:spcAft>
                        <a:buClrTx/>
                        <a:buSzTx/>
                        <a:buFontTx/>
                        <a:buNone/>
                        <a:tabLst/>
                        <a:defRPr/>
                      </a:pPr>
                      <a:r>
                        <a:rPr lang="ru-RU" sz="2200" b="1" dirty="0" smtClean="0">
                          <a:solidFill>
                            <a:schemeClr val="tx1"/>
                          </a:solidFill>
                        </a:rPr>
                        <a:t>(событие)</a:t>
                      </a:r>
                      <a:endParaRPr lang="ru-RU" sz="2200" b="1"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200" b="1" dirty="0" smtClean="0">
                          <a:solidFill>
                            <a:schemeClr val="tx1"/>
                          </a:solidFill>
                        </a:rPr>
                        <a:t>Последствия</a:t>
                      </a:r>
                    </a:p>
                    <a:p>
                      <a:pPr marL="0" marR="0" indent="0" algn="ctr" defTabSz="914400" rtl="0" eaLnBrk="1" fontAlgn="auto" latinLnBrk="0" hangingPunct="1">
                        <a:lnSpc>
                          <a:spcPct val="100000"/>
                        </a:lnSpc>
                        <a:spcBef>
                          <a:spcPts val="0"/>
                        </a:spcBef>
                        <a:spcAft>
                          <a:spcPts val="0"/>
                        </a:spcAft>
                        <a:buClrTx/>
                        <a:buSzTx/>
                        <a:buFontTx/>
                        <a:buNone/>
                        <a:tabLst/>
                        <a:defRPr/>
                      </a:pPr>
                      <a:r>
                        <a:rPr lang="ru-RU" sz="2200" b="1" dirty="0" smtClean="0">
                          <a:solidFill>
                            <a:schemeClr val="tx1"/>
                          </a:solidFill>
                        </a:rPr>
                        <a:t>(результат)</a:t>
                      </a:r>
                      <a:endParaRPr lang="ru-RU" sz="2200" b="1"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200" b="1" dirty="0" smtClean="0">
                          <a:solidFill>
                            <a:schemeClr val="tx1"/>
                          </a:solidFill>
                        </a:rPr>
                        <a:t>Роль</a:t>
                      </a:r>
                      <a:r>
                        <a:rPr lang="ru-RU" sz="2200" b="1" baseline="0" dirty="0" smtClean="0">
                          <a:solidFill>
                            <a:schemeClr val="tx1"/>
                          </a:solidFill>
                        </a:rPr>
                        <a:t> /значение </a:t>
                      </a:r>
                    </a:p>
                    <a:p>
                      <a:pPr marL="0" marR="0" indent="0" algn="ctr" defTabSz="914400" rtl="0" eaLnBrk="1" fontAlgn="auto" latinLnBrk="0" hangingPunct="1">
                        <a:lnSpc>
                          <a:spcPct val="100000"/>
                        </a:lnSpc>
                        <a:spcBef>
                          <a:spcPts val="0"/>
                        </a:spcBef>
                        <a:spcAft>
                          <a:spcPts val="0"/>
                        </a:spcAft>
                        <a:buClrTx/>
                        <a:buSzTx/>
                        <a:buFontTx/>
                        <a:buNone/>
                        <a:tabLst/>
                        <a:defRPr/>
                      </a:pPr>
                      <a:r>
                        <a:rPr lang="ru-RU" sz="2200" b="1" baseline="0" dirty="0" err="1" smtClean="0">
                          <a:solidFill>
                            <a:schemeClr val="tx1"/>
                          </a:solidFill>
                        </a:rPr>
                        <a:t>деят-ти</a:t>
                      </a:r>
                      <a:r>
                        <a:rPr lang="ru-RU" sz="2200" b="1" baseline="0" dirty="0" smtClean="0">
                          <a:solidFill>
                            <a:schemeClr val="tx1"/>
                          </a:solidFill>
                        </a:rPr>
                        <a:t> личности</a:t>
                      </a:r>
                      <a:endParaRPr lang="ru-RU" sz="2200" b="1" dirty="0">
                        <a:solidFill>
                          <a:schemeClr val="tx1"/>
                        </a:solidFill>
                      </a:endParaRPr>
                    </a:p>
                  </a:txBody>
                  <a:tcPr/>
                </a:tc>
              </a:tr>
              <a:tr h="370840">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val="3274896516"/>
              </p:ext>
            </p:extLst>
          </p:nvPr>
        </p:nvGraphicFramePr>
        <p:xfrm>
          <a:off x="395536" y="1628800"/>
          <a:ext cx="7696200" cy="2649536"/>
        </p:xfrm>
        <a:graphic>
          <a:graphicData uri="http://schemas.openxmlformats.org/drawingml/2006/table">
            <a:tbl>
              <a:tblPr firstRow="1" bandRow="1">
                <a:tableStyleId>{2D5ABB26-0587-4C30-8999-92F81FD0307C}</a:tableStyleId>
              </a:tblPr>
              <a:tblGrid>
                <a:gridCol w="2565400"/>
                <a:gridCol w="1561548"/>
                <a:gridCol w="1645202"/>
                <a:gridCol w="1924050"/>
              </a:tblGrid>
              <a:tr h="365847">
                <a:tc gridSpan="4">
                  <a:txBody>
                    <a:bodyPr/>
                    <a:lstStyle/>
                    <a:p>
                      <a:pPr algn="ctr"/>
                      <a:r>
                        <a:rPr lang="ru-RU" sz="1800" u="none" kern="1200" dirty="0" smtClean="0"/>
                        <a:t>Политическая история Древнерусского государства</a:t>
                      </a:r>
                      <a:endParaRPr lang="ru-RU" sz="1800" u="none" dirty="0">
                        <a:solidFill>
                          <a:schemeClr val="tx1"/>
                        </a:solidFill>
                      </a:endParaRPr>
                    </a:p>
                  </a:txBody>
                  <a:tcPr marT="45731" marB="457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490846">
                <a:tc>
                  <a:txBody>
                    <a:bodyPr/>
                    <a:lstStyle/>
                    <a:p>
                      <a:pPr marL="0" indent="0" algn="ctr">
                        <a:lnSpc>
                          <a:spcPct val="115000"/>
                        </a:lnSpc>
                        <a:spcAft>
                          <a:spcPts val="0"/>
                        </a:spcAft>
                      </a:pPr>
                      <a:r>
                        <a:rPr lang="ru-RU" sz="1400" dirty="0"/>
                        <a:t>Князь /</a:t>
                      </a:r>
                    </a:p>
                    <a:p>
                      <a:pPr marL="0" indent="0" algn="ctr">
                        <a:lnSpc>
                          <a:spcPct val="115000"/>
                        </a:lnSpc>
                        <a:spcAft>
                          <a:spcPts val="0"/>
                        </a:spcAft>
                      </a:pPr>
                      <a:r>
                        <a:rPr lang="ru-RU" sz="1400" dirty="0"/>
                        <a:t>годы правления</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6350" algn="ctr">
                        <a:lnSpc>
                          <a:spcPct val="115000"/>
                        </a:lnSpc>
                        <a:spcAft>
                          <a:spcPts val="0"/>
                        </a:spcAft>
                      </a:pPr>
                      <a:r>
                        <a:rPr lang="ru-RU" sz="1400" dirty="0"/>
                        <a:t>Внутренняя политика </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lnSpc>
                          <a:spcPct val="115000"/>
                        </a:lnSpc>
                        <a:spcAft>
                          <a:spcPts val="0"/>
                        </a:spcAft>
                      </a:pPr>
                      <a:r>
                        <a:rPr lang="ru-RU" sz="1400" dirty="0"/>
                        <a:t>Внешняя политика</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lnSpc>
                          <a:spcPct val="115000"/>
                        </a:lnSpc>
                        <a:spcAft>
                          <a:spcPts val="0"/>
                        </a:spcAft>
                      </a:pPr>
                      <a:r>
                        <a:rPr lang="ru-RU" sz="1400" dirty="0"/>
                        <a:t>Значение деятельности</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5422">
                <a:tc>
                  <a:txBody>
                    <a:bodyPr/>
                    <a:lstStyle/>
                    <a:p>
                      <a:pPr marL="0" indent="6350" algn="just">
                        <a:lnSpc>
                          <a:spcPct val="115000"/>
                        </a:lnSpc>
                        <a:spcAft>
                          <a:spcPts val="0"/>
                        </a:spcAft>
                      </a:pPr>
                      <a:r>
                        <a:rPr lang="ru-RU" sz="1400" dirty="0"/>
                        <a:t>Олег</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5422">
                <a:tc>
                  <a:txBody>
                    <a:bodyPr/>
                    <a:lstStyle/>
                    <a:p>
                      <a:pPr marL="0" indent="0" algn="just">
                        <a:lnSpc>
                          <a:spcPct val="115000"/>
                        </a:lnSpc>
                        <a:spcAft>
                          <a:spcPts val="0"/>
                        </a:spcAft>
                      </a:pPr>
                      <a:r>
                        <a:rPr lang="ru-RU" sz="1400" dirty="0"/>
                        <a:t>Игорь</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5422">
                <a:tc>
                  <a:txBody>
                    <a:bodyPr/>
                    <a:lstStyle/>
                    <a:p>
                      <a:pPr marL="0" indent="6350" algn="just">
                        <a:lnSpc>
                          <a:spcPct val="115000"/>
                        </a:lnSpc>
                        <a:spcAft>
                          <a:spcPts val="0"/>
                        </a:spcAft>
                      </a:pPr>
                      <a:r>
                        <a:rPr lang="ru-RU" sz="1400" dirty="0"/>
                        <a:t>Ольга</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5422">
                <a:tc>
                  <a:txBody>
                    <a:bodyPr/>
                    <a:lstStyle/>
                    <a:p>
                      <a:pPr marL="0" indent="0" algn="just">
                        <a:lnSpc>
                          <a:spcPct val="115000"/>
                        </a:lnSpc>
                        <a:spcAft>
                          <a:spcPts val="0"/>
                        </a:spcAft>
                      </a:pPr>
                      <a:r>
                        <a:rPr lang="ru-RU" sz="1400" dirty="0"/>
                        <a:t>Святослав</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5422">
                <a:tc>
                  <a:txBody>
                    <a:bodyPr/>
                    <a:lstStyle/>
                    <a:p>
                      <a:pPr marL="0" indent="0" algn="just">
                        <a:lnSpc>
                          <a:spcPct val="115000"/>
                        </a:lnSpc>
                        <a:spcAft>
                          <a:spcPts val="0"/>
                        </a:spcAft>
                      </a:pPr>
                      <a:r>
                        <a:rPr lang="ru-RU" sz="1400" dirty="0"/>
                        <a:t>Владимир</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5422">
                <a:tc>
                  <a:txBody>
                    <a:bodyPr/>
                    <a:lstStyle/>
                    <a:p>
                      <a:pPr marL="0" indent="6350" algn="just">
                        <a:lnSpc>
                          <a:spcPct val="115000"/>
                        </a:lnSpc>
                        <a:spcAft>
                          <a:spcPts val="0"/>
                        </a:spcAft>
                      </a:pPr>
                      <a:r>
                        <a:rPr lang="ru-RU" sz="1400" dirty="0"/>
                        <a:t>Ярослав</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0311">
                <a:tc>
                  <a:txBody>
                    <a:bodyPr/>
                    <a:lstStyle/>
                    <a:p>
                      <a:pPr marL="0" indent="0" algn="just">
                        <a:lnSpc>
                          <a:spcPct val="115000"/>
                        </a:lnSpc>
                        <a:spcAft>
                          <a:spcPts val="0"/>
                        </a:spcAft>
                      </a:pPr>
                      <a:r>
                        <a:rPr lang="ru-RU" sz="1400" dirty="0"/>
                        <a:t>Владимир Мономах</a:t>
                      </a:r>
                      <a:endParaRPr lang="ru-RU" sz="14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6985" algn="just">
                        <a:lnSpc>
                          <a:spcPct val="115000"/>
                        </a:lnSpc>
                        <a:spcAft>
                          <a:spcPts val="0"/>
                        </a:spcAft>
                      </a:pPr>
                      <a:endParaRPr lang="ru-RU" sz="140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15000"/>
                        </a:lnSpc>
                        <a:spcAft>
                          <a:spcPts val="0"/>
                        </a:spcAft>
                      </a:pPr>
                      <a:endParaRPr lang="ru-RU" sz="1400" dirty="0">
                        <a:latin typeface="Times New Roman"/>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6" name="Содержимое 3"/>
          <p:cNvGraphicFramePr>
            <a:graphicFrameLocks noGrp="1"/>
          </p:cNvGraphicFramePr>
          <p:nvPr>
            <p:ph idx="1"/>
            <p:extLst>
              <p:ext uri="{D42A27DB-BD31-4B8C-83A1-F6EECF244321}">
                <p14:modId xmlns:p14="http://schemas.microsoft.com/office/powerpoint/2010/main" val="2022527044"/>
              </p:ext>
            </p:extLst>
          </p:nvPr>
        </p:nvGraphicFramePr>
        <p:xfrm>
          <a:off x="323528" y="4725144"/>
          <a:ext cx="7776864" cy="791792"/>
        </p:xfrm>
        <a:graphic>
          <a:graphicData uri="http://schemas.openxmlformats.org/drawingml/2006/table">
            <a:tbl>
              <a:tblPr firstRow="1" bandRow="1">
                <a:tableStyleId>{2D5ABB26-0587-4C30-8999-92F81FD0307C}</a:tableStyleId>
              </a:tblPr>
              <a:tblGrid>
                <a:gridCol w="1944216"/>
                <a:gridCol w="1944216"/>
                <a:gridCol w="1944216"/>
                <a:gridCol w="1944216"/>
              </a:tblGrid>
              <a:tr h="0">
                <a:tc>
                  <a:txBody>
                    <a:bodyPr/>
                    <a:lstStyle/>
                    <a:p>
                      <a:pPr algn="ctr">
                        <a:lnSpc>
                          <a:spcPct val="115000"/>
                        </a:lnSpc>
                        <a:spcAft>
                          <a:spcPts val="0"/>
                        </a:spcAft>
                      </a:pPr>
                      <a:r>
                        <a:rPr lang="ru-RU" sz="2400" b="1" dirty="0">
                          <a:solidFill>
                            <a:schemeClr val="tx1"/>
                          </a:solidFill>
                        </a:rPr>
                        <a:t>Кто?</a:t>
                      </a:r>
                      <a:endParaRPr lang="ru-RU" sz="2400" b="1" dirty="0">
                        <a:solidFill>
                          <a:schemeClr val="tx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400" b="1" dirty="0">
                          <a:solidFill>
                            <a:schemeClr val="tx1"/>
                          </a:solidFill>
                        </a:rPr>
                        <a:t>Что?</a:t>
                      </a:r>
                      <a:endParaRPr lang="ru-RU" sz="2400" b="1" dirty="0">
                        <a:solidFill>
                          <a:schemeClr val="tx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400" b="1" dirty="0" smtClean="0">
                          <a:solidFill>
                            <a:schemeClr val="tx1"/>
                          </a:solidFill>
                        </a:rPr>
                        <a:t>Почему?</a:t>
                      </a:r>
                      <a:endParaRPr lang="ru-RU" sz="2400" b="1" dirty="0">
                        <a:solidFill>
                          <a:schemeClr val="tx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400" b="1" dirty="0" smtClean="0">
                          <a:solidFill>
                            <a:schemeClr val="tx1"/>
                          </a:solidFill>
                          <a:latin typeface="Calibri"/>
                          <a:ea typeface="Calibri"/>
                          <a:cs typeface="Times New Roman"/>
                        </a:rPr>
                        <a:t>Последствия</a:t>
                      </a:r>
                      <a:endParaRPr lang="ru-RU" sz="2400" b="1" dirty="0">
                        <a:solidFill>
                          <a:schemeClr val="tx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1168">
                <a:tc>
                  <a:txBody>
                    <a:bodyPr/>
                    <a:lstStyle/>
                    <a:p>
                      <a:endParaRPr lang="ru-RU" sz="1800">
                        <a:solidFill>
                          <a:schemeClr val="tx1"/>
                        </a:solidFill>
                      </a:endParaRPr>
                    </a:p>
                  </a:txBody>
                  <a:tcPr marT="45760" marB="457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800" dirty="0">
                        <a:solidFill>
                          <a:schemeClr val="tx1"/>
                        </a:solidFill>
                      </a:endParaRPr>
                    </a:p>
                  </a:txBody>
                  <a:tcPr marT="45760" marB="457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800" dirty="0">
                        <a:solidFill>
                          <a:schemeClr val="tx1"/>
                        </a:solidFill>
                      </a:endParaRPr>
                    </a:p>
                  </a:txBody>
                  <a:tcPr marT="45760" marB="457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800" dirty="0">
                        <a:solidFill>
                          <a:schemeClr val="tx1"/>
                        </a:solidFill>
                      </a:endParaRPr>
                    </a:p>
                  </a:txBody>
                  <a:tcPr marT="45760" marB="457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0062898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13_2"/>
          <p:cNvPicPr>
            <a:picLocks noChangeAspect="1" noChangeArrowheads="1"/>
          </p:cNvPicPr>
          <p:nvPr/>
        </p:nvPicPr>
        <p:blipFill>
          <a:blip r:embed="rId2"/>
          <a:stretch>
            <a:fillRect/>
          </a:stretch>
        </p:blipFill>
        <p:spPr>
          <a:xfrm rot="5400000">
            <a:off x="2269175" y="-600372"/>
            <a:ext cx="4038600" cy="5616624"/>
          </a:xfrm>
          <a:prstGeom prst="rect">
            <a:avLst/>
          </a:prstGeom>
          <a:ln>
            <a:solidFill>
              <a:schemeClr val="accent3">
                <a:lumMod val="50000"/>
              </a:schemeClr>
            </a:solidFill>
          </a:ln>
        </p:spPr>
      </p:pic>
      <p:graphicFrame>
        <p:nvGraphicFramePr>
          <p:cNvPr id="7" name="Объект 10"/>
          <p:cNvGraphicFramePr>
            <a:graphicFrameLocks/>
          </p:cNvGraphicFramePr>
          <p:nvPr>
            <p:extLst>
              <p:ext uri="{D42A27DB-BD31-4B8C-83A1-F6EECF244321}">
                <p14:modId xmlns:p14="http://schemas.microsoft.com/office/powerpoint/2010/main" val="4172200660"/>
              </p:ext>
            </p:extLst>
          </p:nvPr>
        </p:nvGraphicFramePr>
        <p:xfrm>
          <a:off x="323528" y="2924944"/>
          <a:ext cx="8568952" cy="4669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15357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6"/>
          <p:cNvSpPr>
            <a:spLocks noGrp="1"/>
          </p:cNvSpPr>
          <p:nvPr>
            <p:ph type="title"/>
          </p:nvPr>
        </p:nvSpPr>
        <p:spPr>
          <a:xfrm>
            <a:off x="457200" y="152400"/>
            <a:ext cx="8229600" cy="457200"/>
          </a:xfrm>
        </p:spPr>
        <p:txBody>
          <a:bodyPr>
            <a:normAutofit fontScale="90000"/>
          </a:bodyPr>
          <a:lstStyle/>
          <a:p>
            <a:pPr eaLnBrk="1" hangingPunct="1"/>
            <a:r>
              <a:rPr lang="ru-RU" sz="3200" b="1" smtClean="0">
                <a:solidFill>
                  <a:srgbClr val="C00000"/>
                </a:solidFill>
              </a:rPr>
              <a:t>Логические схемы</a:t>
            </a:r>
          </a:p>
        </p:txBody>
      </p:sp>
      <p:sp>
        <p:nvSpPr>
          <p:cNvPr id="8" name="Содержимое 7"/>
          <p:cNvSpPr>
            <a:spLocks noGrp="1"/>
          </p:cNvSpPr>
          <p:nvPr>
            <p:ph sz="half" idx="1"/>
          </p:nvPr>
        </p:nvSpPr>
        <p:spPr>
          <a:xfrm>
            <a:off x="228600" y="762000"/>
            <a:ext cx="4038600" cy="5638800"/>
          </a:xfrm>
        </p:spPr>
        <p:style>
          <a:lnRef idx="2">
            <a:schemeClr val="accent3"/>
          </a:lnRef>
          <a:fillRef idx="1">
            <a:schemeClr val="lt1"/>
          </a:fillRef>
          <a:effectRef idx="0">
            <a:schemeClr val="accent3"/>
          </a:effectRef>
          <a:fontRef idx="minor">
            <a:schemeClr val="dk1"/>
          </a:fontRef>
        </p:style>
        <p:txBody>
          <a:bodyPr rtlCol="0">
            <a:normAutofit fontScale="70000" lnSpcReduction="20000"/>
          </a:bodyPr>
          <a:lstStyle/>
          <a:p>
            <a:pPr marL="0" indent="355600" eaLnBrk="1" fontAlgn="auto" hangingPunct="1">
              <a:spcAft>
                <a:spcPts val="0"/>
              </a:spcAft>
              <a:buFont typeface="Arial" pitchFamily="34" charset="0"/>
              <a:buNone/>
              <a:defRPr/>
            </a:pPr>
            <a:r>
              <a:rPr lang="ru-RU" dirty="0" smtClean="0"/>
              <a:t>Применяются при изучении причин и последствий событий и явлений, помогают выявить причинно-следственные связи.</a:t>
            </a:r>
          </a:p>
          <a:p>
            <a:pPr marL="0" indent="355600" eaLnBrk="1" fontAlgn="auto" hangingPunct="1">
              <a:spcAft>
                <a:spcPts val="0"/>
              </a:spcAft>
              <a:buFont typeface="Arial" pitchFamily="34" charset="0"/>
              <a:buNone/>
              <a:defRPr/>
            </a:pPr>
            <a:r>
              <a:rPr lang="ru-RU" b="1" dirty="0" smtClean="0"/>
              <a:t>Причина</a:t>
            </a:r>
            <a:r>
              <a:rPr lang="ru-RU" dirty="0" smtClean="0"/>
              <a:t> – то, что предшествует другому  и вызывает его в качестве </a:t>
            </a:r>
            <a:r>
              <a:rPr lang="ru-RU" b="1" dirty="0" smtClean="0"/>
              <a:t>следствия</a:t>
            </a:r>
            <a:r>
              <a:rPr lang="ru-RU" dirty="0" smtClean="0"/>
              <a:t>; явления, обстоятельства, непосредственно порождающее, обуславливающее другое явление – следствие.</a:t>
            </a:r>
          </a:p>
          <a:p>
            <a:pPr marL="0" indent="355600" eaLnBrk="1" fontAlgn="auto" hangingPunct="1">
              <a:spcAft>
                <a:spcPts val="0"/>
              </a:spcAft>
              <a:buFont typeface="Arial" pitchFamily="34" charset="0"/>
              <a:buNone/>
              <a:defRPr/>
            </a:pPr>
            <a:r>
              <a:rPr lang="ru-RU" b="1" dirty="0" smtClean="0"/>
              <a:t>Связь </a:t>
            </a:r>
            <a:r>
              <a:rPr lang="ru-RU" dirty="0" smtClean="0"/>
              <a:t>– общее выражение зависимости между явлениями.</a:t>
            </a:r>
          </a:p>
          <a:p>
            <a:pPr marL="0" indent="355600" eaLnBrk="1" fontAlgn="auto" hangingPunct="1">
              <a:spcAft>
                <a:spcPts val="0"/>
              </a:spcAft>
              <a:buFont typeface="Arial" pitchFamily="34" charset="0"/>
              <a:buNone/>
              <a:defRPr/>
            </a:pPr>
            <a:r>
              <a:rPr lang="ru-RU" dirty="0" smtClean="0"/>
              <a:t>Основаны на последовательном соединении квадратов, в которых фиксируются причины и следствия, вытекающие одно из другого.</a:t>
            </a:r>
          </a:p>
          <a:p>
            <a:pPr marL="0" indent="355600" eaLnBrk="1" fontAlgn="auto" hangingPunct="1">
              <a:spcAft>
                <a:spcPts val="0"/>
              </a:spcAft>
              <a:buFont typeface="Arial" pitchFamily="34" charset="0"/>
              <a:buNone/>
              <a:defRPr/>
            </a:pPr>
            <a:endParaRPr lang="ru-RU" dirty="0" smtClean="0"/>
          </a:p>
        </p:txBody>
      </p:sp>
      <p:pic>
        <p:nvPicPr>
          <p:cNvPr id="1026" name="Picture 2" descr="C:\Users\07\Desktop\33.jpeg"/>
          <p:cNvPicPr>
            <a:picLocks noGrp="1" noChangeAspect="1" noChangeArrowheads="1"/>
          </p:cNvPicPr>
          <p:nvPr>
            <p:ph sz="half" idx="2"/>
          </p:nvPr>
        </p:nvPicPr>
        <p:blipFill>
          <a:blip r:embed="rId2"/>
          <a:srcRect/>
          <a:stretch>
            <a:fillRect/>
          </a:stretch>
        </p:blipFill>
        <p:spPr>
          <a:xfrm>
            <a:off x="4495800" y="838200"/>
            <a:ext cx="4419600" cy="5562600"/>
          </a:xfrm>
          <a:ln>
            <a:solidFill>
              <a:schemeClr val="accent3">
                <a:lumMod val="50000"/>
              </a:schemeClr>
            </a:solidFill>
          </a:ln>
        </p:spPr>
      </p:pic>
    </p:spTree>
    <p:extLst>
      <p:ext uri="{BB962C8B-B14F-4D97-AF65-F5344CB8AC3E}">
        <p14:creationId xmlns:p14="http://schemas.microsoft.com/office/powerpoint/2010/main" val="4124910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04664"/>
            <a:ext cx="8117284" cy="6126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7465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наталья\Desktop\джот тотс 001.jpg"/>
          <p:cNvPicPr/>
          <p:nvPr/>
        </p:nvPicPr>
        <p:blipFill rotWithShape="1">
          <a:blip r:embed="rId2"/>
          <a:srcRect l="21324" t="51779" r="20588" b="17794"/>
          <a:stretch/>
        </p:blipFill>
        <p:spPr bwMode="auto">
          <a:xfrm>
            <a:off x="395536" y="476672"/>
            <a:ext cx="8532440" cy="5877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4527745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981" t="10655" r="39285" b="23361"/>
          <a:stretch/>
        </p:blipFill>
        <p:spPr bwMode="auto">
          <a:xfrm>
            <a:off x="323528" y="260648"/>
            <a:ext cx="8424936" cy="6413308"/>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28828687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31" t="14754" r="36059" b="24180"/>
          <a:stretch/>
        </p:blipFill>
        <p:spPr bwMode="auto">
          <a:xfrm>
            <a:off x="251519" y="620688"/>
            <a:ext cx="8590217" cy="5400600"/>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23339303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251520" y="476672"/>
            <a:ext cx="8424936" cy="4032448"/>
          </a:xfrm>
          <a:prstGeom prst="rect">
            <a:avLst/>
          </a:prstGeom>
        </p:spPr>
        <p:style>
          <a:lnRef idx="2">
            <a:schemeClr val="accent3"/>
          </a:lnRef>
          <a:fillRef idx="1">
            <a:schemeClr val="lt1"/>
          </a:fillRef>
          <a:effectRef idx="0">
            <a:schemeClr val="accent3"/>
          </a:effectRef>
          <a:fontRef idx="minor">
            <a:schemeClr val="dk1"/>
          </a:fontRef>
        </p:style>
        <p:txBody>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just">
              <a:buFont typeface="Arial" pitchFamily="34" charset="0"/>
              <a:buNone/>
            </a:pPr>
            <a:r>
              <a:rPr lang="ru-RU" b="1" dirty="0" smtClean="0"/>
              <a:t>Мини-сочинение</a:t>
            </a:r>
            <a:r>
              <a:rPr lang="ru-RU" dirty="0" smtClean="0"/>
              <a:t> (эссе) – это сочинение небольшого объёма и свободной композиции, подразумевающее впечатления и соображения автора по конкретному поводу или предмету</a:t>
            </a:r>
            <a:endParaRPr lang="ru-RU" dirty="0"/>
          </a:p>
        </p:txBody>
      </p:sp>
    </p:spTree>
    <p:extLst>
      <p:ext uri="{BB962C8B-B14F-4D97-AF65-F5344CB8AC3E}">
        <p14:creationId xmlns:p14="http://schemas.microsoft.com/office/powerpoint/2010/main" val="16326294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352928" cy="6192688"/>
          </a:xfrm>
        </p:spPr>
        <p:style>
          <a:lnRef idx="2">
            <a:schemeClr val="accent3"/>
          </a:lnRef>
          <a:fillRef idx="1">
            <a:schemeClr val="lt1"/>
          </a:fillRef>
          <a:effectRef idx="0">
            <a:schemeClr val="accent3"/>
          </a:effectRef>
          <a:fontRef idx="minor">
            <a:schemeClr val="dk1"/>
          </a:fontRef>
        </p:style>
        <p:txBody>
          <a:bodyPr>
            <a:normAutofit fontScale="85000" lnSpcReduction="20000"/>
          </a:bodyPr>
          <a:lstStyle/>
          <a:p>
            <a:pPr marL="0" indent="363538" algn="just">
              <a:buNone/>
            </a:pPr>
            <a:r>
              <a:rPr lang="ru-RU" b="1" dirty="0"/>
              <a:t>Критерий 29.1. Раскрытие смысла высказывания.</a:t>
            </a:r>
            <a:r>
              <a:rPr lang="ru-RU" dirty="0"/>
              <a:t> Раскрытие смысла предполагает верное выделение </a:t>
            </a:r>
            <a:r>
              <a:rPr lang="ru-RU" b="1" dirty="0"/>
              <a:t>основной идеи</a:t>
            </a:r>
            <a:r>
              <a:rPr lang="ru-RU" dirty="0"/>
              <a:t>, связанной с содержанием обществоведческого курса и/или </a:t>
            </a:r>
            <a:r>
              <a:rPr lang="ru-RU" b="1" dirty="0"/>
              <a:t>формулировку тезиса</a:t>
            </a:r>
            <a:r>
              <a:rPr lang="ru-RU" dirty="0"/>
              <a:t> в контексте высказывания, который требует обоснования. </a:t>
            </a:r>
            <a:endParaRPr lang="ru-RU" dirty="0" smtClean="0"/>
          </a:p>
          <a:p>
            <a:pPr marL="0" indent="363538" algn="just">
              <a:buNone/>
            </a:pPr>
            <a:r>
              <a:rPr lang="ru-RU" dirty="0" smtClean="0"/>
              <a:t>При </a:t>
            </a:r>
            <a:r>
              <a:rPr lang="ru-RU" dirty="0"/>
              <a:t>проверке эксперт сопоставляет эту основную идею(-и) / тезис с выбранным выпускником высказыванием. Даже если выпускник не обозначил четко основную идею, но какой-то тезис он все же обосновывает. Иначе возникают вопросы: о чем он пишет? и главное, зачем? </a:t>
            </a:r>
            <a:endParaRPr lang="ru-RU" dirty="0" smtClean="0"/>
          </a:p>
          <a:p>
            <a:pPr marL="0" indent="363538" algn="just">
              <a:buNone/>
            </a:pPr>
            <a:r>
              <a:rPr lang="ru-RU" dirty="0" smtClean="0"/>
              <a:t>1-балльный </a:t>
            </a:r>
            <a:r>
              <a:rPr lang="ru-RU" dirty="0"/>
              <a:t>критерий </a:t>
            </a:r>
            <a:r>
              <a:rPr lang="ru-RU" dirty="0" smtClean="0"/>
              <a:t>29.1 является </a:t>
            </a:r>
            <a:r>
              <a:rPr lang="ru-RU" dirty="0"/>
              <a:t>определяющим: «Если по критерию 29.1 (раскрытие смысла высказывания), выставляется 0 баллов, то по всем остальным критериям оценивания выставляется 0 баллов».</a:t>
            </a:r>
          </a:p>
          <a:p>
            <a:endParaRPr lang="ru-RU" dirty="0"/>
          </a:p>
        </p:txBody>
      </p:sp>
    </p:spTree>
    <p:extLst>
      <p:ext uri="{BB962C8B-B14F-4D97-AF65-F5344CB8AC3E}">
        <p14:creationId xmlns:p14="http://schemas.microsoft.com/office/powerpoint/2010/main" val="2508489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496944" cy="6120680"/>
          </a:xfrm>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p>
            <a:pPr marL="0" indent="363538" algn="just">
              <a:buNone/>
            </a:pPr>
            <a:r>
              <a:rPr lang="ru-RU" dirty="0"/>
              <a:t>0 баллов по данному критерию и за ответ в целом выставляется в следующих случаях:</a:t>
            </a:r>
          </a:p>
          <a:p>
            <a:pPr marL="0" lvl="0" indent="363538" algn="just">
              <a:buFont typeface="Wingdings" pitchFamily="2" charset="2"/>
              <a:buChar char="ü"/>
            </a:pPr>
            <a:r>
              <a:rPr lang="ru-RU" dirty="0"/>
              <a:t>смысл высказывания не раскрыт: ни одна основная идея не выделена / ни один тезис не сформулирован;</a:t>
            </a:r>
          </a:p>
          <a:p>
            <a:pPr marL="0" lvl="0" indent="363538" algn="just">
              <a:buFont typeface="Wingdings" pitchFamily="2" charset="2"/>
              <a:buChar char="ü"/>
            </a:pPr>
            <a:r>
              <a:rPr lang="ru-RU" dirty="0"/>
              <a:t>выделенная идея, сформулированный тезис не отражают смысла высказывания;</a:t>
            </a:r>
          </a:p>
          <a:p>
            <a:pPr marL="0" lvl="0" indent="363538" algn="just">
              <a:buFont typeface="Wingdings" pitchFamily="2" charset="2"/>
              <a:buChar char="ü"/>
            </a:pPr>
            <a:r>
              <a:rPr lang="ru-RU" dirty="0"/>
              <a:t>произведена подмена смысла высказывания рассуждениями общего характера </a:t>
            </a:r>
            <a:r>
              <a:rPr lang="ru-RU" dirty="0" smtClean="0"/>
              <a:t>(«домашней заготовкой»), </a:t>
            </a:r>
            <a:r>
              <a:rPr lang="ru-RU" dirty="0"/>
              <a:t>не отражающими специфику предложенного </a:t>
            </a:r>
            <a:r>
              <a:rPr lang="ru-RU" dirty="0" smtClean="0"/>
              <a:t>высказывания;</a:t>
            </a:r>
            <a:endParaRPr lang="ru-RU" dirty="0"/>
          </a:p>
          <a:p>
            <a:pPr marL="0" lvl="0" indent="363538" algn="just">
              <a:buFont typeface="Wingdings" pitchFamily="2" charset="2"/>
              <a:buChar char="ü"/>
            </a:pPr>
            <a:r>
              <a:rPr lang="ru-RU" dirty="0"/>
              <a:t>раскрытие смысла подменяется прямым пересказом / перефразированием приведённого высказывания / последовательным объяснением каждого слова в высказывании без объяснения смысла высказывания в целом.</a:t>
            </a:r>
          </a:p>
          <a:p>
            <a:endParaRPr lang="ru-RU" dirty="0"/>
          </a:p>
        </p:txBody>
      </p:sp>
    </p:spTree>
    <p:extLst>
      <p:ext uri="{BB962C8B-B14F-4D97-AF65-F5344CB8AC3E}">
        <p14:creationId xmlns:p14="http://schemas.microsoft.com/office/powerpoint/2010/main" val="145609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8784976" cy="6336704"/>
          </a:xfrm>
        </p:spPr>
        <p:style>
          <a:lnRef idx="2">
            <a:schemeClr val="accent3"/>
          </a:lnRef>
          <a:fillRef idx="1">
            <a:schemeClr val="lt1"/>
          </a:fillRef>
          <a:effectRef idx="0">
            <a:schemeClr val="accent3"/>
          </a:effectRef>
          <a:fontRef idx="minor">
            <a:schemeClr val="dk1"/>
          </a:fontRef>
        </p:style>
        <p:txBody>
          <a:bodyPr>
            <a:normAutofit fontScale="70000" lnSpcReduction="20000"/>
          </a:bodyPr>
          <a:lstStyle/>
          <a:p>
            <a:pPr marL="0" indent="363538" algn="just">
              <a:buNone/>
            </a:pPr>
            <a:r>
              <a:rPr lang="ru-RU" b="1" dirty="0"/>
              <a:t>Критерий 29.2. </a:t>
            </a:r>
            <a:r>
              <a:rPr lang="ru-RU" dirty="0"/>
              <a:t>Теоретическое содержание мини-сочинения: объяснение ключевого(-ых) понятия(-</a:t>
            </a:r>
            <a:r>
              <a:rPr lang="ru-RU" dirty="0" err="1"/>
              <a:t>ий</a:t>
            </a:r>
            <a:r>
              <a:rPr lang="ru-RU" dirty="0"/>
              <a:t>), наличие и корректность теоретических положений. </a:t>
            </a:r>
            <a:endParaRPr lang="ru-RU" dirty="0" smtClean="0"/>
          </a:p>
          <a:p>
            <a:pPr marL="0" indent="363538" algn="just">
              <a:buNone/>
            </a:pPr>
            <a:r>
              <a:rPr lang="ru-RU" dirty="0" smtClean="0"/>
              <a:t>Под теоретическим </a:t>
            </a:r>
            <a:r>
              <a:rPr lang="ru-RU" dirty="0"/>
              <a:t>содержанием мини-сочинения понимается объяснение ключевого(-ых) понятия(-</a:t>
            </a:r>
            <a:r>
              <a:rPr lang="ru-RU" dirty="0" err="1"/>
              <a:t>ий</a:t>
            </a:r>
            <a:r>
              <a:rPr lang="ru-RU" dirty="0"/>
              <a:t>), наличие и корректность теоретических положений. </a:t>
            </a:r>
            <a:endParaRPr lang="ru-RU" dirty="0" smtClean="0"/>
          </a:p>
          <a:p>
            <a:pPr marL="0" indent="363538" algn="just">
              <a:buNone/>
            </a:pPr>
            <a:r>
              <a:rPr lang="ru-RU" dirty="0" smtClean="0"/>
              <a:t>Разработчики отказались </a:t>
            </a:r>
            <a:r>
              <a:rPr lang="ru-RU" dirty="0"/>
              <a:t>от указания точного количества ключевых понятий, теоретических положений, поскольку эта формализация приведет к очевидному снижению качества ответов. </a:t>
            </a:r>
            <a:endParaRPr lang="ru-RU" dirty="0" smtClean="0"/>
          </a:p>
          <a:p>
            <a:pPr marL="0" indent="363538" algn="just">
              <a:buNone/>
            </a:pPr>
            <a:r>
              <a:rPr lang="ru-RU" dirty="0" smtClean="0"/>
              <a:t>Также разные </a:t>
            </a:r>
            <a:r>
              <a:rPr lang="ru-RU" dirty="0"/>
              <a:t>темы исходно предполагают использование неодинакового количества ключевых понятий. </a:t>
            </a:r>
            <a:endParaRPr lang="ru-RU" dirty="0" smtClean="0"/>
          </a:p>
          <a:p>
            <a:pPr marL="0" indent="0">
              <a:buNone/>
            </a:pPr>
            <a:endParaRPr lang="ru-RU" b="1" dirty="0" smtClean="0"/>
          </a:p>
          <a:p>
            <a:pPr marL="0" indent="0">
              <a:buNone/>
            </a:pPr>
            <a:r>
              <a:rPr lang="ru-RU" b="1" dirty="0" smtClean="0"/>
              <a:t>0 баллов:</a:t>
            </a:r>
            <a:endParaRPr lang="ru-RU" b="1" dirty="0"/>
          </a:p>
          <a:p>
            <a:pPr marL="0" lvl="0" indent="363538" algn="just">
              <a:buFont typeface="Wingdings" pitchFamily="2" charset="2"/>
              <a:buChar char="ü"/>
            </a:pPr>
            <a:r>
              <a:rPr lang="ru-RU" dirty="0"/>
              <a:t>смысл ключевого(-ых) понятия(-й) не объяснён, теоретические положения не приведены или не связаны с основной идеей/тезисом, не раскрывают смысла высказывания.</a:t>
            </a:r>
          </a:p>
          <a:p>
            <a:pPr marL="0" lvl="0" indent="363538" algn="just">
              <a:buFont typeface="Wingdings" pitchFamily="2" charset="2"/>
              <a:buChar char="ü"/>
            </a:pPr>
            <a:r>
              <a:rPr lang="ru-RU" dirty="0"/>
              <a:t>приведены рассуждения бытового характера без опоры на обществоведческие знания.</a:t>
            </a:r>
          </a:p>
          <a:p>
            <a:pPr marL="0" indent="363538" algn="just">
              <a:buNone/>
            </a:pPr>
            <a:endParaRPr lang="ru-RU" dirty="0" smtClean="0"/>
          </a:p>
        </p:txBody>
      </p:sp>
    </p:spTree>
    <p:extLst>
      <p:ext uri="{BB962C8B-B14F-4D97-AF65-F5344CB8AC3E}">
        <p14:creationId xmlns:p14="http://schemas.microsoft.com/office/powerpoint/2010/main" val="26413672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363272" cy="5865515"/>
          </a:xfrm>
        </p:spPr>
        <p:style>
          <a:lnRef idx="2">
            <a:schemeClr val="accent3"/>
          </a:lnRef>
          <a:fillRef idx="1">
            <a:schemeClr val="lt1"/>
          </a:fillRef>
          <a:effectRef idx="0">
            <a:schemeClr val="accent3"/>
          </a:effectRef>
          <a:fontRef idx="minor">
            <a:schemeClr val="dk1"/>
          </a:fontRef>
        </p:style>
        <p:txBody>
          <a:bodyPr>
            <a:normAutofit lnSpcReduction="10000"/>
          </a:bodyPr>
          <a:lstStyle/>
          <a:p>
            <a:pPr marL="0" indent="363538" algn="just">
              <a:buNone/>
            </a:pPr>
            <a:r>
              <a:rPr lang="ru-RU" b="1" dirty="0"/>
              <a:t>Критерий 29.3. Теоретическое содержание мини-сочинения:</a:t>
            </a:r>
            <a:r>
              <a:rPr lang="ru-RU" b="1" i="1" dirty="0"/>
              <a:t> </a:t>
            </a:r>
            <a:r>
              <a:rPr lang="ru-RU" i="1" dirty="0"/>
              <a:t>связность и логичность рассуждений, выводов. </a:t>
            </a:r>
            <a:r>
              <a:rPr lang="ru-RU" dirty="0"/>
              <a:t>Критерий связан с критерием 29.2: «</a:t>
            </a:r>
            <a:r>
              <a:rPr lang="ru-RU" i="1" dirty="0"/>
              <a:t>Если по критерию 29.2, выставляется 0 баллов, то по критерию 29.3 выставляется 0 баллов». </a:t>
            </a:r>
            <a:endParaRPr lang="ru-RU" i="1" dirty="0" smtClean="0"/>
          </a:p>
          <a:p>
            <a:pPr marL="0" indent="363538" algn="just">
              <a:buNone/>
            </a:pPr>
            <a:r>
              <a:rPr lang="ru-RU" dirty="0" smtClean="0"/>
              <a:t>Оценивается </a:t>
            </a:r>
            <a:r>
              <a:rPr lang="ru-RU" dirty="0"/>
              <a:t>логика, обоснованность рассуждений выпускника (если таковые рассуждения имеются): насколько его рассуждения, выводы последовательны и непротиворечивы, обоснованы и достоверны с точки зрения научного обществознания.</a:t>
            </a:r>
          </a:p>
          <a:p>
            <a:endParaRPr lang="ru-RU" dirty="0"/>
          </a:p>
        </p:txBody>
      </p:sp>
    </p:spTree>
    <p:extLst>
      <p:ext uri="{BB962C8B-B14F-4D97-AF65-F5344CB8AC3E}">
        <p14:creationId xmlns:p14="http://schemas.microsoft.com/office/powerpoint/2010/main" val="7270646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496944" cy="6192688"/>
          </a:xfrm>
        </p:spPr>
        <p:style>
          <a:lnRef idx="2">
            <a:schemeClr val="accent3"/>
          </a:lnRef>
          <a:fillRef idx="1">
            <a:schemeClr val="lt1"/>
          </a:fillRef>
          <a:effectRef idx="0">
            <a:schemeClr val="accent3"/>
          </a:effectRef>
          <a:fontRef idx="minor">
            <a:schemeClr val="dk1"/>
          </a:fontRef>
        </p:style>
        <p:txBody>
          <a:bodyPr>
            <a:normAutofit fontScale="70000" lnSpcReduction="20000"/>
          </a:bodyPr>
          <a:lstStyle/>
          <a:p>
            <a:pPr marL="0" indent="363538" algn="just">
              <a:buNone/>
            </a:pPr>
            <a:r>
              <a:rPr lang="ru-RU" b="1" dirty="0"/>
              <a:t>29.4. Качество приводимых фактов и примеров.</a:t>
            </a:r>
            <a:endParaRPr lang="ru-RU" dirty="0"/>
          </a:p>
          <a:p>
            <a:pPr marL="0" indent="363538" algn="just">
              <a:buNone/>
            </a:pPr>
            <a:r>
              <a:rPr lang="ru-RU" dirty="0"/>
              <a:t>Для иллюстрации сформулированных Вами основной(-ых) идеи(-й), теоретических положений, рассуждений и выводов приведите не менее двух социальных фактов/примеров из различных источников: </a:t>
            </a:r>
          </a:p>
          <a:p>
            <a:pPr marL="0" indent="363538" algn="just">
              <a:buNone/>
            </a:pPr>
            <a:r>
              <a:rPr lang="ru-RU" dirty="0"/>
              <a:t>– из общественной жизни современного общества (реальные факты и модели социальных ситуаций), в том числе по материалам СМИ, </a:t>
            </a:r>
            <a:r>
              <a:rPr lang="ru-RU" dirty="0" err="1"/>
              <a:t>интернет-ресурсов</a:t>
            </a:r>
            <a:r>
              <a:rPr lang="ru-RU" dirty="0"/>
              <a:t> социологических служб;</a:t>
            </a:r>
          </a:p>
          <a:p>
            <a:pPr marL="0" indent="363538" algn="just">
              <a:buNone/>
            </a:pPr>
            <a:r>
              <a:rPr lang="ru-RU" dirty="0"/>
              <a:t>– из личного социального опыта, в том числе события из Вашей жизни и жизни Ваших родственников/знакомых, прочитанные книги, просмотренные кинофильмы / театральные постановки и др.; </a:t>
            </a:r>
          </a:p>
          <a:p>
            <a:pPr marL="0" indent="363538" algn="just">
              <a:buNone/>
            </a:pPr>
            <a:r>
              <a:rPr lang="ru-RU" dirty="0"/>
              <a:t>– из истории, включая историю литературы и искусства, различных наук и техники.</a:t>
            </a:r>
          </a:p>
          <a:p>
            <a:pPr marL="0" indent="363538" algn="just">
              <a:buNone/>
            </a:pPr>
            <a:r>
              <a:rPr lang="ru-RU" i="1" dirty="0"/>
              <a:t> </a:t>
            </a:r>
            <a:endParaRPr lang="ru-RU" dirty="0"/>
          </a:p>
          <a:p>
            <a:pPr marL="0" indent="363538" algn="just">
              <a:buNone/>
            </a:pPr>
            <a:r>
              <a:rPr lang="ru-RU" i="1" dirty="0"/>
              <a:t>Каждый приводимый факт/пример должен быть сформулирован развёрнуто и подтверждать обозначенную основную идею, теоретическое положение, рассуждение или вывод / быть с ними явно связан. По своему содержанию примеры не должны быть однотипными (не должны дублировать друг друга).</a:t>
            </a:r>
            <a:endParaRPr lang="ru-RU" dirty="0"/>
          </a:p>
          <a:p>
            <a:endParaRPr lang="ru-RU" dirty="0"/>
          </a:p>
        </p:txBody>
      </p:sp>
    </p:spTree>
    <p:extLst>
      <p:ext uri="{BB962C8B-B14F-4D97-AF65-F5344CB8AC3E}">
        <p14:creationId xmlns:p14="http://schemas.microsoft.com/office/powerpoint/2010/main" val="31613021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568952" cy="6408712"/>
          </a:xfrm>
        </p:spPr>
        <p:style>
          <a:lnRef idx="2">
            <a:schemeClr val="accent3"/>
          </a:lnRef>
          <a:fillRef idx="1">
            <a:schemeClr val="lt1"/>
          </a:fillRef>
          <a:effectRef idx="0">
            <a:schemeClr val="accent3"/>
          </a:effectRef>
          <a:fontRef idx="minor">
            <a:schemeClr val="dk1"/>
          </a:fontRef>
        </p:style>
        <p:txBody>
          <a:bodyPr>
            <a:normAutofit fontScale="62500" lnSpcReduction="20000"/>
          </a:bodyPr>
          <a:lstStyle/>
          <a:p>
            <a:pPr marL="0" indent="363538" algn="ctr">
              <a:buNone/>
            </a:pPr>
            <a:r>
              <a:rPr lang="ru-RU" b="1" dirty="0"/>
              <a:t>Предъявляется требование к качеству приводимых фактов/примеров</a:t>
            </a:r>
            <a:r>
              <a:rPr lang="ru-RU" b="1" dirty="0" smtClean="0"/>
              <a:t>.</a:t>
            </a:r>
            <a:endParaRPr lang="ru-RU" b="1" dirty="0"/>
          </a:p>
          <a:p>
            <a:pPr marL="0" lvl="0" indent="363538" algn="just">
              <a:buNone/>
            </a:pPr>
            <a:r>
              <a:rPr lang="ru-RU" dirty="0"/>
              <a:t>«</a:t>
            </a:r>
            <a:r>
              <a:rPr lang="ru-RU" b="1" dirty="0"/>
              <a:t>Сформулирован развернуто</a:t>
            </a:r>
            <a:r>
              <a:rPr lang="ru-RU" dirty="0"/>
              <a:t>» предполагает, что выпускник не должен ограничиваться простым называнием какого-то факта, примера, например: «Примером этого может служить моя мама</a:t>
            </a:r>
            <a:r>
              <a:rPr lang="ru-RU" dirty="0" smtClean="0"/>
              <a:t>». </a:t>
            </a:r>
            <a:r>
              <a:rPr lang="ru-RU" dirty="0"/>
              <a:t>Требуется развернуто (детализировано, обстоятельно и т.п.) показать, как в жизненной ситуации его мамы </a:t>
            </a:r>
            <a:r>
              <a:rPr lang="ru-RU" dirty="0" smtClean="0"/>
              <a:t>проявляется </a:t>
            </a:r>
            <a:r>
              <a:rPr lang="ru-RU" dirty="0"/>
              <a:t>то или иное сформулированное выпускником положение, рассуждение, вывод. В противном случае пример просто не будет засчитан.</a:t>
            </a:r>
          </a:p>
          <a:p>
            <a:pPr marL="0" lvl="0" indent="363538" algn="just">
              <a:buNone/>
            </a:pPr>
            <a:r>
              <a:rPr lang="ru-RU" dirty="0"/>
              <a:t>«</a:t>
            </a:r>
            <a:r>
              <a:rPr lang="ru-RU" b="1" dirty="0"/>
              <a:t>Подтверждать обозначенную основную идею, теоретическое положение, рассуждение или вывод</a:t>
            </a:r>
            <a:r>
              <a:rPr lang="ru-RU" dirty="0"/>
              <a:t>» / «</a:t>
            </a:r>
            <a:r>
              <a:rPr lang="ru-RU" b="1" dirty="0"/>
              <a:t>Явно связан с иллюстрируемым положением, рассуждением, выводом</a:t>
            </a:r>
            <a:r>
              <a:rPr lang="ru-RU" dirty="0"/>
              <a:t>» указывает на очевидную содержательную связь примера с иллюстрируемым положением, рассуждением, выводом. Указание о том, что пример должен подтверждать обозначенную идею…» добавлено для того, чтобы в еще большей степени акцентировать внимание выпускника на связи приводимых примеров с теоретическим содержанием мини-сочинения.</a:t>
            </a:r>
          </a:p>
          <a:p>
            <a:pPr marL="0" lvl="0" indent="363538" algn="just">
              <a:buNone/>
            </a:pPr>
            <a:r>
              <a:rPr lang="ru-RU" dirty="0"/>
              <a:t>«</a:t>
            </a:r>
            <a:r>
              <a:rPr lang="ru-RU" b="1" dirty="0"/>
              <a:t>По своему содержанию примеры не должны быть однотипными (не должны дублировать друг друга)</a:t>
            </a:r>
            <a:r>
              <a:rPr lang="ru-RU" dirty="0"/>
              <a:t>». Требование добавлено в 2020 г. для повышения качества мини-сочинений. Рекомендуем ориентировать выпускников на то, чтобы при написании мини-сочинения они иллюстрировали примерами различные по содержанию положения, рассуждения. Это позволит избежать рядов однотипных примеров, допустим, детей-</a:t>
            </a:r>
            <a:r>
              <a:rPr lang="ru-RU" dirty="0" err="1"/>
              <a:t>маугли</a:t>
            </a:r>
            <a:r>
              <a:rPr lang="ru-RU" dirty="0"/>
              <a:t> (в Индии нашли девочек, воспитанных волками, в </a:t>
            </a:r>
            <a:r>
              <a:rPr lang="en-US" dirty="0"/>
              <a:t>Z</a:t>
            </a:r>
            <a:r>
              <a:rPr lang="ru-RU" dirty="0"/>
              <a:t> области брошенную мамой девочку воспитала кошка и т.д.) или конфликтных ситуаций в семье.</a:t>
            </a:r>
          </a:p>
          <a:p>
            <a:endParaRPr lang="ru-RU" dirty="0"/>
          </a:p>
        </p:txBody>
      </p:sp>
    </p:spTree>
    <p:extLst>
      <p:ext uri="{BB962C8B-B14F-4D97-AF65-F5344CB8AC3E}">
        <p14:creationId xmlns:p14="http://schemas.microsoft.com/office/powerpoint/2010/main" val="24709574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093" t="21312" r="24001" b="18033"/>
          <a:stretch/>
        </p:blipFill>
        <p:spPr bwMode="auto">
          <a:xfrm>
            <a:off x="179512" y="259172"/>
            <a:ext cx="8748242" cy="5978140"/>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26987271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337" t="30533" r="28916" b="32491"/>
          <a:stretch/>
        </p:blipFill>
        <p:spPr bwMode="auto">
          <a:xfrm>
            <a:off x="210044" y="260648"/>
            <a:ext cx="8535871" cy="4464496"/>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19701043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185" t="47541" r="28455" b="36885"/>
          <a:stretch/>
        </p:blipFill>
        <p:spPr bwMode="auto">
          <a:xfrm>
            <a:off x="320977" y="692696"/>
            <a:ext cx="8424937" cy="1783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8796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777" t="21627" r="8639" b="10516"/>
          <a:stretch/>
        </p:blipFill>
        <p:spPr bwMode="auto">
          <a:xfrm>
            <a:off x="899592" y="0"/>
            <a:ext cx="7056784" cy="6793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63683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888" t="42063" r="7698" b="39017"/>
          <a:stretch/>
        </p:blipFill>
        <p:spPr bwMode="auto">
          <a:xfrm>
            <a:off x="395536" y="144726"/>
            <a:ext cx="8038914" cy="2348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175" t="28324" r="54686" b="39534"/>
          <a:stretch/>
        </p:blipFill>
        <p:spPr bwMode="auto">
          <a:xfrm>
            <a:off x="376514" y="2492896"/>
            <a:ext cx="8038914" cy="4134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290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263" t="43922" r="54416" b="16181"/>
          <a:stretch/>
        </p:blipFill>
        <p:spPr bwMode="auto">
          <a:xfrm>
            <a:off x="395536" y="332656"/>
            <a:ext cx="8390672" cy="5328592"/>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34388592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438" t="33135" r="6319" b="30951"/>
          <a:stretch/>
        </p:blipFill>
        <p:spPr bwMode="auto">
          <a:xfrm>
            <a:off x="467545" y="188640"/>
            <a:ext cx="825708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06598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254" t="22747" r="52763" b="7786"/>
          <a:stretch/>
        </p:blipFill>
        <p:spPr bwMode="auto">
          <a:xfrm>
            <a:off x="1475656" y="33648"/>
            <a:ext cx="6408712" cy="6768079"/>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37081017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872" t="47131" r="52072" b="31967"/>
          <a:stretch/>
        </p:blipFill>
        <p:spPr bwMode="auto">
          <a:xfrm>
            <a:off x="395536" y="476672"/>
            <a:ext cx="861554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2994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531" t="23362" r="6796" b="8196"/>
          <a:stretch/>
        </p:blipFill>
        <p:spPr bwMode="auto">
          <a:xfrm>
            <a:off x="1187624" y="156276"/>
            <a:ext cx="6529585" cy="6669360"/>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2618498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647" t="45902" r="6564" b="30943"/>
          <a:stretch/>
        </p:blipFill>
        <p:spPr bwMode="auto">
          <a:xfrm>
            <a:off x="251520" y="573584"/>
            <a:ext cx="8569589"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21061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84976" cy="994122"/>
          </a:xfrm>
        </p:spPr>
        <p:txBody>
          <a:bodyPr>
            <a:normAutofit fontScale="90000"/>
          </a:bodyPr>
          <a:lstStyle/>
          <a:p>
            <a:r>
              <a:rPr lang="ru-RU" b="1" dirty="0"/>
              <a:t>План </a:t>
            </a:r>
            <a:r>
              <a:rPr lang="ru-RU" b="1" dirty="0" smtClean="0"/>
              <a:t>написания мини-сочинения по обществознанию:</a:t>
            </a:r>
            <a:endParaRPr lang="ru-RU" dirty="0"/>
          </a:p>
        </p:txBody>
      </p:sp>
      <p:sp>
        <p:nvSpPr>
          <p:cNvPr id="3" name="Объект 2"/>
          <p:cNvSpPr>
            <a:spLocks noGrp="1"/>
          </p:cNvSpPr>
          <p:nvPr>
            <p:ph idx="1"/>
          </p:nvPr>
        </p:nvSpPr>
        <p:spPr>
          <a:xfrm>
            <a:off x="323528" y="1566144"/>
            <a:ext cx="8496944" cy="4959200"/>
          </a:xfrm>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p>
            <a:pPr marL="0" lvl="0" indent="363538" algn="just">
              <a:buFont typeface="+mj-lt"/>
              <a:buAutoNum type="arabicPeriod"/>
            </a:pPr>
            <a:r>
              <a:rPr lang="ru-RU" dirty="0" smtClean="0"/>
              <a:t>Объяснение </a:t>
            </a:r>
            <a:r>
              <a:rPr lang="ru-RU" dirty="0"/>
              <a:t>высказывания + теоретическая часть. </a:t>
            </a:r>
          </a:p>
          <a:p>
            <a:pPr marL="0" lvl="0" indent="363538" algn="just">
              <a:buFont typeface="+mj-lt"/>
              <a:buAutoNum type="arabicPeriod"/>
            </a:pPr>
            <a:r>
              <a:rPr lang="ru-RU" dirty="0"/>
              <a:t>Выражение своего мнения или идей по поводу точки зрения автора. </a:t>
            </a:r>
          </a:p>
          <a:p>
            <a:pPr marL="0" lvl="0" indent="363538" algn="just">
              <a:buFont typeface="+mj-lt"/>
              <a:buAutoNum type="arabicPeriod"/>
            </a:pPr>
            <a:r>
              <a:rPr lang="ru-RU" dirty="0"/>
              <a:t>Первый аргумент + пример в защиту/объяснение своей позиции.</a:t>
            </a:r>
          </a:p>
          <a:p>
            <a:pPr marL="0" lvl="0" indent="363538" algn="just">
              <a:buFont typeface="+mj-lt"/>
              <a:buAutoNum type="arabicPeriod"/>
            </a:pPr>
            <a:r>
              <a:rPr lang="ru-RU" dirty="0"/>
              <a:t>Второй аргумент + пример в защиту/объяснение своей позиции.</a:t>
            </a:r>
          </a:p>
          <a:p>
            <a:pPr marL="0" lvl="0" indent="363538" algn="just">
              <a:buFont typeface="+mj-lt"/>
              <a:buAutoNum type="arabicPeriod"/>
            </a:pPr>
            <a:r>
              <a:rPr lang="ru-RU" dirty="0"/>
              <a:t>Вывод.</a:t>
            </a:r>
          </a:p>
          <a:p>
            <a:pPr marL="0" indent="363538" algn="just">
              <a:buNone/>
            </a:pPr>
            <a:r>
              <a:rPr lang="ru-RU" b="1" dirty="0" smtClean="0"/>
              <a:t>! </a:t>
            </a:r>
            <a:r>
              <a:rPr lang="ru-RU" dirty="0" smtClean="0"/>
              <a:t>Идея </a:t>
            </a:r>
            <a:r>
              <a:rPr lang="ru-RU" dirty="0"/>
              <a:t>по поводу высказывания </a:t>
            </a:r>
            <a:r>
              <a:rPr lang="ru-RU" dirty="0" smtClean="0"/>
              <a:t>(личная</a:t>
            </a:r>
            <a:r>
              <a:rPr lang="ru-RU" dirty="0"/>
              <a:t>) может быть только одна (и </a:t>
            </a:r>
            <a:r>
              <a:rPr lang="ru-RU" dirty="0" smtClean="0"/>
              <a:t>её надо защищать</a:t>
            </a:r>
            <a:r>
              <a:rPr lang="ru-RU" dirty="0"/>
              <a:t> двумя аргументами с примерами), а может быть две идеи и каждую </a:t>
            </a:r>
            <a:r>
              <a:rPr lang="ru-RU" dirty="0" smtClean="0"/>
              <a:t>иллюстрируем </a:t>
            </a:r>
            <a:r>
              <a:rPr lang="ru-RU" dirty="0"/>
              <a:t>примером. </a:t>
            </a:r>
          </a:p>
        </p:txBody>
      </p:sp>
    </p:spTree>
    <p:extLst>
      <p:ext uri="{BB962C8B-B14F-4D97-AF65-F5344CB8AC3E}">
        <p14:creationId xmlns:p14="http://schemas.microsoft.com/office/powerpoint/2010/main" val="32669548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095" t="25794" r="23404" b="39239"/>
          <a:stretch/>
        </p:blipFill>
        <p:spPr bwMode="auto">
          <a:xfrm>
            <a:off x="323540" y="764705"/>
            <a:ext cx="8460968" cy="3168352"/>
          </a:xfrm>
          <a:prstGeom prst="rect">
            <a:avLst/>
          </a:prstGeom>
          <a:ln/>
        </p:spPr>
        <p:style>
          <a:lnRef idx="2">
            <a:schemeClr val="accent3"/>
          </a:lnRef>
          <a:fillRef idx="1">
            <a:schemeClr val="lt1"/>
          </a:fillRef>
          <a:effectRef idx="0">
            <a:schemeClr val="accent3"/>
          </a:effectRef>
          <a:fontRef idx="minor">
            <a:schemeClr val="dk1"/>
          </a:fontRef>
        </p:style>
      </p:pic>
      <p:graphicFrame>
        <p:nvGraphicFramePr>
          <p:cNvPr id="6" name="Объект 3"/>
          <p:cNvGraphicFramePr>
            <a:graphicFrameLocks/>
          </p:cNvGraphicFramePr>
          <p:nvPr>
            <p:extLst>
              <p:ext uri="{D42A27DB-BD31-4B8C-83A1-F6EECF244321}">
                <p14:modId xmlns:p14="http://schemas.microsoft.com/office/powerpoint/2010/main" val="2527078097"/>
              </p:ext>
            </p:extLst>
          </p:nvPr>
        </p:nvGraphicFramePr>
        <p:xfrm>
          <a:off x="755576" y="4437112"/>
          <a:ext cx="7776864" cy="1112520"/>
        </p:xfrm>
        <a:graphic>
          <a:graphicData uri="http://schemas.openxmlformats.org/drawingml/2006/table">
            <a:tbl>
              <a:tblPr firstRow="1" bandRow="1">
                <a:tableStyleId>{F5AB1C69-6EDB-4FF4-983F-18BD219EF322}</a:tableStyleId>
              </a:tblPr>
              <a:tblGrid>
                <a:gridCol w="2592288"/>
                <a:gridCol w="2592288"/>
                <a:gridCol w="2592288"/>
              </a:tblGrid>
              <a:tr h="370840">
                <a:tc>
                  <a:txBody>
                    <a:bodyPr/>
                    <a:lstStyle/>
                    <a:p>
                      <a:pPr algn="ctr"/>
                      <a:r>
                        <a:rPr lang="ru-RU" dirty="0" smtClean="0">
                          <a:solidFill>
                            <a:schemeClr val="tx1"/>
                          </a:solidFill>
                        </a:rPr>
                        <a:t>Тезис</a:t>
                      </a:r>
                      <a:endParaRPr lang="ru-RU" dirty="0">
                        <a:solidFill>
                          <a:schemeClr val="tx1"/>
                        </a:solidFill>
                      </a:endParaRPr>
                    </a:p>
                  </a:txBody>
                  <a:tcPr/>
                </a:tc>
                <a:tc>
                  <a:txBody>
                    <a:bodyPr/>
                    <a:lstStyle/>
                    <a:p>
                      <a:pPr algn="ctr"/>
                      <a:r>
                        <a:rPr lang="ru-RU" dirty="0" smtClean="0">
                          <a:solidFill>
                            <a:schemeClr val="tx1"/>
                          </a:solidFill>
                        </a:rPr>
                        <a:t>Аргумент</a:t>
                      </a:r>
                      <a:endParaRPr lang="ru-RU" dirty="0">
                        <a:solidFill>
                          <a:schemeClr val="tx1"/>
                        </a:solidFill>
                      </a:endParaRPr>
                    </a:p>
                  </a:txBody>
                  <a:tcPr/>
                </a:tc>
                <a:tc>
                  <a:txBody>
                    <a:bodyPr/>
                    <a:lstStyle/>
                    <a:p>
                      <a:pPr algn="ctr"/>
                      <a:r>
                        <a:rPr lang="ru-RU" dirty="0" smtClean="0">
                          <a:solidFill>
                            <a:schemeClr val="tx1"/>
                          </a:solidFill>
                        </a:rPr>
                        <a:t>Пример</a:t>
                      </a:r>
                      <a:r>
                        <a:rPr lang="ru-RU" baseline="0" dirty="0" smtClean="0">
                          <a:solidFill>
                            <a:schemeClr val="tx1"/>
                          </a:solidFill>
                        </a:rPr>
                        <a:t> (факт)</a:t>
                      </a:r>
                      <a:endParaRPr lang="ru-RU" dirty="0">
                        <a:solidFill>
                          <a:schemeClr val="tx1"/>
                        </a:solidFill>
                      </a:endParaRPr>
                    </a:p>
                  </a:txBody>
                  <a:tcPr/>
                </a:tc>
              </a:tr>
              <a:tr h="370840">
                <a:tc rowSpan="2">
                  <a:txBody>
                    <a:bodyPr/>
                    <a:lstStyle/>
                    <a:p>
                      <a:endParaRPr lang="ru-RU" dirty="0"/>
                    </a:p>
                  </a:txBody>
                  <a:tcPr/>
                </a:tc>
                <a:tc>
                  <a:txBody>
                    <a:bodyPr/>
                    <a:lstStyle/>
                    <a:p>
                      <a:endParaRPr lang="ru-RU" dirty="0"/>
                    </a:p>
                  </a:txBody>
                  <a:tcPr/>
                </a:tc>
                <a:tc>
                  <a:txBody>
                    <a:bodyPr/>
                    <a:lstStyle/>
                    <a:p>
                      <a:endParaRPr lang="ru-RU" dirty="0"/>
                    </a:p>
                  </a:txBody>
                  <a:tcPr/>
                </a:tc>
              </a:tr>
              <a:tr h="370840">
                <a:tc vMerge="1">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spTree>
    <p:extLst>
      <p:ext uri="{BB962C8B-B14F-4D97-AF65-F5344CB8AC3E}">
        <p14:creationId xmlns:p14="http://schemas.microsoft.com/office/powerpoint/2010/main" val="3953797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a:xfrm>
            <a:off x="457200" y="274638"/>
            <a:ext cx="8229600" cy="654050"/>
          </a:xfrm>
        </p:spPr>
        <p:txBody>
          <a:bodyPr rtlCol="0">
            <a:normAutofit fontScale="90000"/>
          </a:bodyPr>
          <a:lstStyle/>
          <a:p>
            <a:pPr eaLnBrk="1" fontAlgn="auto" hangingPunct="1">
              <a:spcAft>
                <a:spcPts val="0"/>
              </a:spcAft>
              <a:defRPr/>
            </a:pPr>
            <a:r>
              <a:rPr lang="ru-RU" dirty="0" smtClean="0"/>
              <a:t/>
            </a:r>
            <a:br>
              <a:rPr lang="ru-RU" dirty="0" smtClean="0"/>
            </a:br>
            <a:r>
              <a:rPr lang="ru-RU" b="1" dirty="0" smtClean="0"/>
              <a:t>ПОПС- формула</a:t>
            </a:r>
            <a:br>
              <a:rPr lang="ru-RU" b="1" dirty="0" smtClean="0"/>
            </a:br>
            <a:endParaRPr lang="ru-RU" b="1" dirty="0" smtClean="0"/>
          </a:p>
        </p:txBody>
      </p:sp>
      <p:sp>
        <p:nvSpPr>
          <p:cNvPr id="3" name="Содержимое 2"/>
          <p:cNvSpPr>
            <a:spLocks noGrp="1"/>
          </p:cNvSpPr>
          <p:nvPr>
            <p:ph idx="1"/>
          </p:nvPr>
        </p:nvSpPr>
        <p:spPr>
          <a:xfrm>
            <a:off x="357188" y="1000125"/>
            <a:ext cx="8429625" cy="5429250"/>
          </a:xfrm>
          <a:ln/>
        </p:spPr>
        <p:style>
          <a:lnRef idx="2">
            <a:schemeClr val="accent3"/>
          </a:lnRef>
          <a:fillRef idx="1">
            <a:schemeClr val="lt1"/>
          </a:fillRef>
          <a:effectRef idx="0">
            <a:schemeClr val="accent3"/>
          </a:effectRef>
          <a:fontRef idx="minor">
            <a:schemeClr val="dk1"/>
          </a:fontRef>
        </p:style>
        <p:txBody>
          <a:bodyPr rtlCol="0">
            <a:normAutofit/>
          </a:bodyPr>
          <a:lstStyle/>
          <a:p>
            <a:pPr eaLnBrk="1" fontAlgn="auto" hangingPunct="1">
              <a:spcAft>
                <a:spcPts val="0"/>
              </a:spcAft>
              <a:buFont typeface="Arial" charset="0"/>
              <a:buNone/>
              <a:defRPr/>
            </a:pPr>
            <a:r>
              <a:rPr lang="ru-RU" b="1" dirty="0" smtClean="0"/>
              <a:t>П</a:t>
            </a:r>
            <a:r>
              <a:rPr lang="ru-RU" dirty="0" smtClean="0"/>
              <a:t> — </a:t>
            </a:r>
            <a:r>
              <a:rPr lang="ru-RU" i="1" dirty="0" smtClean="0"/>
              <a:t>позиция</a:t>
            </a:r>
            <a:r>
              <a:rPr lang="ru-RU" dirty="0" smtClean="0"/>
              <a:t> (в чем заключается ваша точка зрения) —я считаю, что...</a:t>
            </a:r>
          </a:p>
          <a:p>
            <a:pPr eaLnBrk="1" fontAlgn="auto" hangingPunct="1">
              <a:spcAft>
                <a:spcPts val="0"/>
              </a:spcAft>
              <a:buFont typeface="Arial" charset="0"/>
              <a:buNone/>
              <a:defRPr/>
            </a:pPr>
            <a:r>
              <a:rPr lang="ru-RU" b="1" dirty="0" smtClean="0"/>
              <a:t>О</a:t>
            </a:r>
            <a:r>
              <a:rPr lang="ru-RU" dirty="0" smtClean="0"/>
              <a:t> — </a:t>
            </a:r>
            <a:r>
              <a:rPr lang="ru-RU" i="1" dirty="0" smtClean="0"/>
              <a:t>обоснование </a:t>
            </a:r>
            <a:r>
              <a:rPr lang="ru-RU" dirty="0" smtClean="0"/>
              <a:t>(на чем вы основываетесь, довод в поддержку вашей позиции) — потому что...</a:t>
            </a:r>
          </a:p>
          <a:p>
            <a:pPr eaLnBrk="1" fontAlgn="auto" hangingPunct="1">
              <a:spcAft>
                <a:spcPts val="0"/>
              </a:spcAft>
              <a:buFont typeface="Arial" charset="0"/>
              <a:buNone/>
              <a:defRPr/>
            </a:pPr>
            <a:r>
              <a:rPr lang="ru-RU" b="1" dirty="0" smtClean="0"/>
              <a:t>П</a:t>
            </a:r>
            <a:r>
              <a:rPr lang="ru-RU" dirty="0" smtClean="0"/>
              <a:t> — </a:t>
            </a:r>
            <a:r>
              <a:rPr lang="ru-RU" i="1" dirty="0" smtClean="0"/>
              <a:t>пример</a:t>
            </a:r>
            <a:r>
              <a:rPr lang="ru-RU" dirty="0" smtClean="0"/>
              <a:t> (факты, иллюстрирующие ваш довод) —например, ...</a:t>
            </a:r>
          </a:p>
          <a:p>
            <a:pPr eaLnBrk="1" fontAlgn="auto" hangingPunct="1">
              <a:spcAft>
                <a:spcPts val="0"/>
              </a:spcAft>
              <a:buFont typeface="Arial" charset="0"/>
              <a:buNone/>
              <a:defRPr/>
            </a:pPr>
            <a:r>
              <a:rPr lang="ru-RU" b="1" dirty="0" smtClean="0"/>
              <a:t>С</a:t>
            </a:r>
            <a:r>
              <a:rPr lang="ru-RU" dirty="0" smtClean="0"/>
              <a:t> — </a:t>
            </a:r>
            <a:r>
              <a:rPr lang="ru-RU" i="1" dirty="0" smtClean="0"/>
              <a:t>следовательно</a:t>
            </a:r>
            <a:r>
              <a:rPr lang="ru-RU" dirty="0" smtClean="0"/>
              <a:t> (вывод: что надо сделать или призыв к признанию вашей позиции) — поэтому следует </a:t>
            </a:r>
          </a:p>
          <a:p>
            <a:pPr eaLnBrk="1" fontAlgn="auto" hangingPunct="1">
              <a:spcAft>
                <a:spcPts val="0"/>
              </a:spcAft>
              <a:buFont typeface="Arial" pitchFamily="34" charset="0"/>
              <a:buChar char="•"/>
              <a:defRPr/>
            </a:pPr>
            <a:endParaRPr lang="ru-RU" dirty="0"/>
          </a:p>
        </p:txBody>
      </p:sp>
    </p:spTree>
    <p:extLst>
      <p:ext uri="{BB962C8B-B14F-4D97-AF65-F5344CB8AC3E}">
        <p14:creationId xmlns:p14="http://schemas.microsoft.com/office/powerpoint/2010/main" val="34271758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4" y="260350"/>
            <a:ext cx="8641655" cy="6192838"/>
          </a:xfrm>
          <a:ln/>
        </p:spPr>
        <p:style>
          <a:lnRef idx="2">
            <a:schemeClr val="accent3"/>
          </a:lnRef>
          <a:fillRef idx="1">
            <a:schemeClr val="lt1"/>
          </a:fillRef>
          <a:effectRef idx="0">
            <a:schemeClr val="accent3"/>
          </a:effectRef>
          <a:fontRef idx="minor">
            <a:schemeClr val="dk1"/>
          </a:fontRef>
        </p:style>
        <p:txBody>
          <a:bodyPr/>
          <a:lstStyle/>
          <a:p>
            <a:pPr marL="0" indent="0" algn="ctr" eaLnBrk="1" hangingPunct="1">
              <a:buFont typeface="Arial" charset="0"/>
              <a:buNone/>
              <a:defRPr/>
            </a:pPr>
            <a:r>
              <a:rPr lang="ru-RU" sz="2400" b="1" dirty="0"/>
              <a:t>Анализ доклада министра финансов С. Ю. Витте (</a:t>
            </a:r>
            <a:r>
              <a:rPr lang="ru-RU" sz="2400" b="1" dirty="0" smtClean="0"/>
              <a:t>1899 г</a:t>
            </a:r>
            <a:r>
              <a:rPr lang="ru-RU" sz="2400" b="1" dirty="0"/>
              <a:t>.) может выглядеть так: </a:t>
            </a:r>
            <a:endParaRPr lang="ru-RU" sz="2400" b="1" dirty="0" smtClean="0"/>
          </a:p>
          <a:p>
            <a:pPr marL="0" indent="0" eaLnBrk="1" hangingPunct="1">
              <a:buFont typeface="Arial" charset="0"/>
              <a:buNone/>
              <a:defRPr/>
            </a:pPr>
            <a:r>
              <a:rPr lang="ru-RU" sz="2400" dirty="0"/>
              <a:t/>
            </a:r>
            <a:br>
              <a:rPr lang="ru-RU" sz="2400" dirty="0"/>
            </a:br>
            <a:r>
              <a:rPr lang="ru-RU" sz="2400" b="1" dirty="0"/>
              <a:t>Позиция: </a:t>
            </a:r>
            <a:r>
              <a:rPr lang="ru-RU" sz="2400" dirty="0"/>
              <a:t>С.Ю. Витте считает, что правительству России сейчас необходимо проводить политику протекционизма, развивать свою промышленность. </a:t>
            </a:r>
            <a:br>
              <a:rPr lang="ru-RU" sz="2400" dirty="0"/>
            </a:br>
            <a:r>
              <a:rPr lang="ru-RU" sz="2400" b="1" dirty="0"/>
              <a:t>Обоснование: </a:t>
            </a:r>
            <a:r>
              <a:rPr lang="ru-RU" sz="2400" dirty="0"/>
              <a:t>Потому что, Россия свои потребности в промышленных товарах удовлетворяет за счёт импорта из-за границы, расплачиваясь сырьём. </a:t>
            </a:r>
            <a:br>
              <a:rPr lang="ru-RU" sz="2400" dirty="0"/>
            </a:br>
            <a:r>
              <a:rPr lang="ru-RU" sz="2400" b="1" dirty="0" smtClean="0"/>
              <a:t>Пример: </a:t>
            </a:r>
            <a:r>
              <a:rPr lang="ru-RU" sz="2400" dirty="0"/>
              <a:t>Я могу подтвердить это словами из доклада </a:t>
            </a:r>
            <a:r>
              <a:rPr lang="ru-RU" sz="2400" dirty="0" err="1"/>
              <a:t>С.Ю.Витте</a:t>
            </a:r>
            <a:r>
              <a:rPr lang="ru-RU" sz="2400" dirty="0"/>
              <a:t>: «Россия и по настоящее время остаётся ещё страной существенно земледельческой. За все свои обязательства перед иностранцами она расплачивается вывозом сырья, преимущественно хлеба». </a:t>
            </a:r>
            <a:br>
              <a:rPr lang="ru-RU" sz="2400" dirty="0"/>
            </a:br>
            <a:r>
              <a:rPr lang="ru-RU" sz="2400" b="1" dirty="0"/>
              <a:t>Следствие: </a:t>
            </a:r>
            <a:r>
              <a:rPr lang="ru-RU" sz="2400" dirty="0"/>
              <a:t>Следовательно, экономическая и политическая задача – создание своей собственной промышленности. </a:t>
            </a:r>
            <a:r>
              <a:rPr lang="ru-RU" dirty="0"/>
              <a:t/>
            </a:r>
            <a:br>
              <a:rPr lang="ru-RU" dirty="0"/>
            </a:br>
            <a:endParaRPr lang="ru-RU" dirty="0"/>
          </a:p>
        </p:txBody>
      </p:sp>
    </p:spTree>
    <p:extLst>
      <p:ext uri="{BB962C8B-B14F-4D97-AF65-F5344CB8AC3E}">
        <p14:creationId xmlns:p14="http://schemas.microsoft.com/office/powerpoint/2010/main" val="3423395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31" t="14754" r="36059" b="24180"/>
          <a:stretch/>
        </p:blipFill>
        <p:spPr bwMode="auto">
          <a:xfrm>
            <a:off x="251519" y="620688"/>
            <a:ext cx="8590217" cy="5400600"/>
          </a:xfrm>
          <a:prstGeom prst="rect">
            <a:avLst/>
          </a:prstGeom>
          <a:ln/>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68005211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2310</Words>
  <Application>Microsoft Office PowerPoint</Application>
  <PresentationFormat>Экран (4:3)</PresentationFormat>
  <Paragraphs>129</Paragraphs>
  <Slides>49</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49</vt:i4>
      </vt:variant>
    </vt:vector>
  </HeadingPairs>
  <TitlesOfParts>
    <vt:vector size="52" baseType="lpstr">
      <vt:lpstr>Тема Office</vt:lpstr>
      <vt:lpstr>1_Тема Office</vt:lpstr>
      <vt:lpstr>2_Тема Office</vt:lpstr>
      <vt:lpstr>Методика написания экзаменационных текстов (сочинение, эссе)</vt:lpstr>
      <vt:lpstr>Презентация PowerPoint</vt:lpstr>
      <vt:lpstr>Презентация PowerPoint</vt:lpstr>
      <vt:lpstr>Презентация PowerPoint</vt:lpstr>
      <vt:lpstr>Презентация PowerPoint</vt:lpstr>
      <vt:lpstr>Пример формулировки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План сочинения по истории:</vt:lpstr>
      <vt:lpstr>Презентация PowerPoint</vt:lpstr>
      <vt:lpstr>Презентация PowerPoint</vt:lpstr>
      <vt:lpstr>Логические схемы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План написания мини-сочинения по обществознанию:</vt:lpstr>
      <vt:lpstr>Презентация PowerPoint</vt:lpstr>
      <vt:lpstr> ПОПС- формула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Методика написания экзаменационных текстов (сочинение, эссе)</dc:title>
  <dc:creator>Наталья</dc:creator>
  <cp:lastModifiedBy>RePack by Diakov</cp:lastModifiedBy>
  <cp:revision>26</cp:revision>
  <dcterms:created xsi:type="dcterms:W3CDTF">2020-03-16T10:37:53Z</dcterms:created>
  <dcterms:modified xsi:type="dcterms:W3CDTF">2020-04-21T12:16:22Z</dcterms:modified>
</cp:coreProperties>
</file>