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6" r:id="rId2"/>
    <p:sldId id="257" r:id="rId3"/>
    <p:sldId id="269" r:id="rId4"/>
    <p:sldId id="259" r:id="rId5"/>
    <p:sldId id="260" r:id="rId6"/>
    <p:sldId id="270" r:id="rId7"/>
    <p:sldId id="263" r:id="rId8"/>
    <p:sldId id="264" r:id="rId9"/>
    <p:sldId id="265" r:id="rId10"/>
    <p:sldId id="268" r:id="rId11"/>
    <p:sldId id="266" r:id="rId12"/>
    <p:sldId id="271" r:id="rId13"/>
    <p:sldId id="272" r:id="rId14"/>
    <p:sldId id="273" r:id="rId15"/>
    <p:sldId id="274" r:id="rId16"/>
    <p:sldId id="26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360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238E87-414B-4EEA-8E6B-601F81A30D2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2D961D-A6E4-40BA-8DD6-A933BED19D7E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Интенсивные изменения в различных сферах развития страны обуславливают пересмотр способов взаимодействия в УД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090EBCE4-D0FF-4EE7-905E-8DCF7A686A2E}" type="parTrans" cxnId="{80AEBD5B-1FBD-48B4-9F7A-FC275C9B4820}">
      <dgm:prSet/>
      <dgm:spPr/>
      <dgm:t>
        <a:bodyPr/>
        <a:lstStyle/>
        <a:p>
          <a:endParaRPr lang="ru-RU"/>
        </a:p>
      </dgm:t>
    </dgm:pt>
    <dgm:pt modelId="{4864CA37-444D-4C15-8073-ED3C1308C324}" type="sibTrans" cxnId="{80AEBD5B-1FBD-48B4-9F7A-FC275C9B4820}">
      <dgm:prSet/>
      <dgm:spPr/>
      <dgm:t>
        <a:bodyPr/>
        <a:lstStyle/>
        <a:p>
          <a:endParaRPr lang="ru-RU"/>
        </a:p>
      </dgm:t>
    </dgm:pt>
    <dgm:pt modelId="{0739DAA7-3D57-46CD-87BC-97C733A07C00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В младшем школьном возрасте характер УД  способствует развитию   познавательной мотивации .  Действие контроля формируется на основе поэтапно-планомерного формирования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ED63B33E-5415-436A-8F93-E287B7C6BBA4}" type="parTrans" cxnId="{34302D92-2877-41AE-AA44-527C6BF6C066}">
      <dgm:prSet/>
      <dgm:spPr/>
      <dgm:t>
        <a:bodyPr/>
        <a:lstStyle/>
        <a:p>
          <a:endParaRPr lang="ru-RU"/>
        </a:p>
      </dgm:t>
    </dgm:pt>
    <dgm:pt modelId="{478403A8-1F8F-4B75-9696-ED528778C626}" type="sibTrans" cxnId="{34302D92-2877-41AE-AA44-527C6BF6C066}">
      <dgm:prSet/>
      <dgm:spPr/>
      <dgm:t>
        <a:bodyPr/>
        <a:lstStyle/>
        <a:p>
          <a:endParaRPr lang="ru-RU"/>
        </a:p>
      </dgm:t>
    </dgm:pt>
    <dgm:pt modelId="{EC19A4A2-DACF-4F0C-AC3C-FFCCEF93360C}">
      <dgm:prSet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В подростковом возрасте УД  должно становиться  проектной формой обучения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070F905F-4306-4A52-A95F-D2C835823C4C}" type="parTrans" cxnId="{1C1C96F6-7674-47AA-A120-E4DB9CA8932B}">
      <dgm:prSet/>
      <dgm:spPr/>
      <dgm:t>
        <a:bodyPr/>
        <a:lstStyle/>
        <a:p>
          <a:endParaRPr lang="ru-RU"/>
        </a:p>
      </dgm:t>
    </dgm:pt>
    <dgm:pt modelId="{1ADCC902-0797-4B94-B1E8-E3CECA3AB6EB}" type="sibTrans" cxnId="{1C1C96F6-7674-47AA-A120-E4DB9CA8932B}">
      <dgm:prSet/>
      <dgm:spPr/>
      <dgm:t>
        <a:bodyPr/>
        <a:lstStyle/>
        <a:p>
          <a:endParaRPr lang="ru-RU"/>
        </a:p>
      </dgm:t>
    </dgm:pt>
    <dgm:pt modelId="{7E91C761-B95D-40E6-9677-63B2D8A54FCE}" type="pres">
      <dgm:prSet presAssocID="{BB238E87-414B-4EEA-8E6B-601F81A30D2A}" presName="linear" presStyleCnt="0">
        <dgm:presLayoutVars>
          <dgm:dir/>
          <dgm:animLvl val="lvl"/>
          <dgm:resizeHandles val="exact"/>
        </dgm:presLayoutVars>
      </dgm:prSet>
      <dgm:spPr/>
    </dgm:pt>
    <dgm:pt modelId="{1C52D9A1-EF05-40D7-92C8-CD34E3A7FF4A}" type="pres">
      <dgm:prSet presAssocID="{C72D961D-A6E4-40BA-8DD6-A933BED19D7E}" presName="parentLin" presStyleCnt="0"/>
      <dgm:spPr/>
    </dgm:pt>
    <dgm:pt modelId="{4E5C58CB-A582-4117-B275-1DFA69FA1691}" type="pres">
      <dgm:prSet presAssocID="{C72D961D-A6E4-40BA-8DD6-A933BED19D7E}" presName="parentLeftMargin" presStyleLbl="node1" presStyleIdx="0" presStyleCnt="3"/>
      <dgm:spPr/>
    </dgm:pt>
    <dgm:pt modelId="{1C6E04BE-1ADD-46EE-AD9D-A61F94E5F383}" type="pres">
      <dgm:prSet presAssocID="{C72D961D-A6E4-40BA-8DD6-A933BED19D7E}" presName="parentText" presStyleLbl="node1" presStyleIdx="0" presStyleCnt="3" custScaleX="142997" custScaleY="2670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9AB6BD-A4BF-4E16-AAC1-3369185B834C}" type="pres">
      <dgm:prSet presAssocID="{C72D961D-A6E4-40BA-8DD6-A933BED19D7E}" presName="negativeSpace" presStyleCnt="0"/>
      <dgm:spPr/>
    </dgm:pt>
    <dgm:pt modelId="{AA2C9742-AAF6-4181-899C-9F92C66733D0}" type="pres">
      <dgm:prSet presAssocID="{C72D961D-A6E4-40BA-8DD6-A933BED19D7E}" presName="childText" presStyleLbl="conFgAcc1" presStyleIdx="0" presStyleCnt="3">
        <dgm:presLayoutVars>
          <dgm:bulletEnabled val="1"/>
        </dgm:presLayoutVars>
      </dgm:prSet>
      <dgm:spPr/>
    </dgm:pt>
    <dgm:pt modelId="{A630F046-4AE3-4D86-839B-35367D83068F}" type="pres">
      <dgm:prSet presAssocID="{4864CA37-444D-4C15-8073-ED3C1308C324}" presName="spaceBetweenRectangles" presStyleCnt="0"/>
      <dgm:spPr/>
    </dgm:pt>
    <dgm:pt modelId="{5A86C039-A53F-4212-98F2-FECF20F0EB04}" type="pres">
      <dgm:prSet presAssocID="{0739DAA7-3D57-46CD-87BC-97C733A07C00}" presName="parentLin" presStyleCnt="0"/>
      <dgm:spPr/>
    </dgm:pt>
    <dgm:pt modelId="{42FDE83C-780B-4ADC-8AAE-0BCC773F78CB}" type="pres">
      <dgm:prSet presAssocID="{0739DAA7-3D57-46CD-87BC-97C733A07C00}" presName="parentLeftMargin" presStyleLbl="node1" presStyleIdx="0" presStyleCnt="3"/>
      <dgm:spPr/>
    </dgm:pt>
    <dgm:pt modelId="{9679E646-2ED7-40FA-BCFE-FAE7FABD83E7}" type="pres">
      <dgm:prSet presAssocID="{0739DAA7-3D57-46CD-87BC-97C733A07C00}" presName="parentText" presStyleLbl="node1" presStyleIdx="1" presStyleCnt="3" custScaleX="139958" custScaleY="288826" custLinFactNeighborX="-10884" custLinFactNeighborY="-153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1C5006-9D2E-48A1-B4FC-0E294FF6CBFF}" type="pres">
      <dgm:prSet presAssocID="{0739DAA7-3D57-46CD-87BC-97C733A07C00}" presName="negativeSpace" presStyleCnt="0"/>
      <dgm:spPr/>
    </dgm:pt>
    <dgm:pt modelId="{08FF50B1-56DC-4038-8417-91BB07E5842F}" type="pres">
      <dgm:prSet presAssocID="{0739DAA7-3D57-46CD-87BC-97C733A07C00}" presName="childText" presStyleLbl="conFgAcc1" presStyleIdx="1" presStyleCnt="3">
        <dgm:presLayoutVars>
          <dgm:bulletEnabled val="1"/>
        </dgm:presLayoutVars>
      </dgm:prSet>
      <dgm:spPr/>
    </dgm:pt>
    <dgm:pt modelId="{E6B70B6D-1DB8-4317-9732-AF77229C1955}" type="pres">
      <dgm:prSet presAssocID="{478403A8-1F8F-4B75-9696-ED528778C626}" presName="spaceBetweenRectangles" presStyleCnt="0"/>
      <dgm:spPr/>
    </dgm:pt>
    <dgm:pt modelId="{70212214-319E-4CDF-89CB-679C1B509BA7}" type="pres">
      <dgm:prSet presAssocID="{EC19A4A2-DACF-4F0C-AC3C-FFCCEF93360C}" presName="parentLin" presStyleCnt="0"/>
      <dgm:spPr/>
    </dgm:pt>
    <dgm:pt modelId="{6CA7CE8A-DA5A-4BC8-AA47-D0F5D4BD2DF2}" type="pres">
      <dgm:prSet presAssocID="{EC19A4A2-DACF-4F0C-AC3C-FFCCEF93360C}" presName="parentLeftMargin" presStyleLbl="node1" presStyleIdx="1" presStyleCnt="3"/>
      <dgm:spPr/>
    </dgm:pt>
    <dgm:pt modelId="{95A85A19-1BC8-405F-834F-AB62C8CF2415}" type="pres">
      <dgm:prSet presAssocID="{EC19A4A2-DACF-4F0C-AC3C-FFCCEF93360C}" presName="parentText" presStyleLbl="node1" presStyleIdx="2" presStyleCnt="3" custScaleX="142166" custScaleY="397678" custLinFactNeighborX="-9518" custLinFactNeighborY="-275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9F7DEA-F3FE-40C5-B0C8-68EDA1FBAF51}" type="pres">
      <dgm:prSet presAssocID="{EC19A4A2-DACF-4F0C-AC3C-FFCCEF93360C}" presName="negativeSpace" presStyleCnt="0"/>
      <dgm:spPr/>
    </dgm:pt>
    <dgm:pt modelId="{CB124152-09F3-4F96-8D2B-0DA76CEE34B1}" type="pres">
      <dgm:prSet presAssocID="{EC19A4A2-DACF-4F0C-AC3C-FFCCEF93360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BE9536F-E1F8-479E-BF2F-10CDDD6FC520}" type="presOf" srcId="{EC19A4A2-DACF-4F0C-AC3C-FFCCEF93360C}" destId="{95A85A19-1BC8-405F-834F-AB62C8CF2415}" srcOrd="1" destOrd="0" presId="urn:microsoft.com/office/officeart/2005/8/layout/list1"/>
    <dgm:cxn modelId="{1C1C96F6-7674-47AA-A120-E4DB9CA8932B}" srcId="{BB238E87-414B-4EEA-8E6B-601F81A30D2A}" destId="{EC19A4A2-DACF-4F0C-AC3C-FFCCEF93360C}" srcOrd="2" destOrd="0" parTransId="{070F905F-4306-4A52-A95F-D2C835823C4C}" sibTransId="{1ADCC902-0797-4B94-B1E8-E3CECA3AB6EB}"/>
    <dgm:cxn modelId="{215A5C13-9584-4DB2-8BDD-4197BBDE2487}" type="presOf" srcId="{BB238E87-414B-4EEA-8E6B-601F81A30D2A}" destId="{7E91C761-B95D-40E6-9677-63B2D8A54FCE}" srcOrd="0" destOrd="0" presId="urn:microsoft.com/office/officeart/2005/8/layout/list1"/>
    <dgm:cxn modelId="{3BA80FBA-1F98-4F80-A3CA-464A6A4988E5}" type="presOf" srcId="{0739DAA7-3D57-46CD-87BC-97C733A07C00}" destId="{9679E646-2ED7-40FA-BCFE-FAE7FABD83E7}" srcOrd="1" destOrd="0" presId="urn:microsoft.com/office/officeart/2005/8/layout/list1"/>
    <dgm:cxn modelId="{DD408C58-F475-4EB9-A7F8-37880F5B3D14}" type="presOf" srcId="{EC19A4A2-DACF-4F0C-AC3C-FFCCEF93360C}" destId="{6CA7CE8A-DA5A-4BC8-AA47-D0F5D4BD2DF2}" srcOrd="0" destOrd="0" presId="urn:microsoft.com/office/officeart/2005/8/layout/list1"/>
    <dgm:cxn modelId="{34302D92-2877-41AE-AA44-527C6BF6C066}" srcId="{BB238E87-414B-4EEA-8E6B-601F81A30D2A}" destId="{0739DAA7-3D57-46CD-87BC-97C733A07C00}" srcOrd="1" destOrd="0" parTransId="{ED63B33E-5415-436A-8F93-E287B7C6BBA4}" sibTransId="{478403A8-1F8F-4B75-9696-ED528778C626}"/>
    <dgm:cxn modelId="{FB11B914-A2EE-4E12-98A2-25A16A747693}" type="presOf" srcId="{0739DAA7-3D57-46CD-87BC-97C733A07C00}" destId="{42FDE83C-780B-4ADC-8AAE-0BCC773F78CB}" srcOrd="0" destOrd="0" presId="urn:microsoft.com/office/officeart/2005/8/layout/list1"/>
    <dgm:cxn modelId="{3F94452B-6050-403F-BF9F-025CC925594A}" type="presOf" srcId="{C72D961D-A6E4-40BA-8DD6-A933BED19D7E}" destId="{4E5C58CB-A582-4117-B275-1DFA69FA1691}" srcOrd="0" destOrd="0" presId="urn:microsoft.com/office/officeart/2005/8/layout/list1"/>
    <dgm:cxn modelId="{24238E21-517D-434D-A245-C0A1A1282600}" type="presOf" srcId="{C72D961D-A6E4-40BA-8DD6-A933BED19D7E}" destId="{1C6E04BE-1ADD-46EE-AD9D-A61F94E5F383}" srcOrd="1" destOrd="0" presId="urn:microsoft.com/office/officeart/2005/8/layout/list1"/>
    <dgm:cxn modelId="{80AEBD5B-1FBD-48B4-9F7A-FC275C9B4820}" srcId="{BB238E87-414B-4EEA-8E6B-601F81A30D2A}" destId="{C72D961D-A6E4-40BA-8DD6-A933BED19D7E}" srcOrd="0" destOrd="0" parTransId="{090EBCE4-D0FF-4EE7-905E-8DCF7A686A2E}" sibTransId="{4864CA37-444D-4C15-8073-ED3C1308C324}"/>
    <dgm:cxn modelId="{11C5B478-18F5-481E-A209-3BAB7FE2B127}" type="presParOf" srcId="{7E91C761-B95D-40E6-9677-63B2D8A54FCE}" destId="{1C52D9A1-EF05-40D7-92C8-CD34E3A7FF4A}" srcOrd="0" destOrd="0" presId="urn:microsoft.com/office/officeart/2005/8/layout/list1"/>
    <dgm:cxn modelId="{B7E30018-C65A-4748-93CA-C49FE5D0F409}" type="presParOf" srcId="{1C52D9A1-EF05-40D7-92C8-CD34E3A7FF4A}" destId="{4E5C58CB-A582-4117-B275-1DFA69FA1691}" srcOrd="0" destOrd="0" presId="urn:microsoft.com/office/officeart/2005/8/layout/list1"/>
    <dgm:cxn modelId="{941AE090-3F06-4623-BAB3-B1B9AA7FA102}" type="presParOf" srcId="{1C52D9A1-EF05-40D7-92C8-CD34E3A7FF4A}" destId="{1C6E04BE-1ADD-46EE-AD9D-A61F94E5F383}" srcOrd="1" destOrd="0" presId="urn:microsoft.com/office/officeart/2005/8/layout/list1"/>
    <dgm:cxn modelId="{213125E9-C5FF-4E73-877E-539EBCC539C8}" type="presParOf" srcId="{7E91C761-B95D-40E6-9677-63B2D8A54FCE}" destId="{A69AB6BD-A4BF-4E16-AAC1-3369185B834C}" srcOrd="1" destOrd="0" presId="urn:microsoft.com/office/officeart/2005/8/layout/list1"/>
    <dgm:cxn modelId="{5FF010D5-DDE8-43AC-9335-E3FDCA93F231}" type="presParOf" srcId="{7E91C761-B95D-40E6-9677-63B2D8A54FCE}" destId="{AA2C9742-AAF6-4181-899C-9F92C66733D0}" srcOrd="2" destOrd="0" presId="urn:microsoft.com/office/officeart/2005/8/layout/list1"/>
    <dgm:cxn modelId="{591F08DA-FEAE-426D-8127-7CEBF8749715}" type="presParOf" srcId="{7E91C761-B95D-40E6-9677-63B2D8A54FCE}" destId="{A630F046-4AE3-4D86-839B-35367D83068F}" srcOrd="3" destOrd="0" presId="urn:microsoft.com/office/officeart/2005/8/layout/list1"/>
    <dgm:cxn modelId="{1C5E61D5-154E-4C16-BDD4-5488B1835C5F}" type="presParOf" srcId="{7E91C761-B95D-40E6-9677-63B2D8A54FCE}" destId="{5A86C039-A53F-4212-98F2-FECF20F0EB04}" srcOrd="4" destOrd="0" presId="urn:microsoft.com/office/officeart/2005/8/layout/list1"/>
    <dgm:cxn modelId="{A4C6AED4-C1B1-4CB7-9F37-4631E394358D}" type="presParOf" srcId="{5A86C039-A53F-4212-98F2-FECF20F0EB04}" destId="{42FDE83C-780B-4ADC-8AAE-0BCC773F78CB}" srcOrd="0" destOrd="0" presId="urn:microsoft.com/office/officeart/2005/8/layout/list1"/>
    <dgm:cxn modelId="{340423DC-8B17-4419-8069-72997FCB7B88}" type="presParOf" srcId="{5A86C039-A53F-4212-98F2-FECF20F0EB04}" destId="{9679E646-2ED7-40FA-BCFE-FAE7FABD83E7}" srcOrd="1" destOrd="0" presId="urn:microsoft.com/office/officeart/2005/8/layout/list1"/>
    <dgm:cxn modelId="{522F71F3-C50C-4FB9-B9E7-7F0C540F3E75}" type="presParOf" srcId="{7E91C761-B95D-40E6-9677-63B2D8A54FCE}" destId="{891C5006-9D2E-48A1-B4FC-0E294FF6CBFF}" srcOrd="5" destOrd="0" presId="urn:microsoft.com/office/officeart/2005/8/layout/list1"/>
    <dgm:cxn modelId="{3C023FB7-D04F-40C2-BBD8-D289D4D40644}" type="presParOf" srcId="{7E91C761-B95D-40E6-9677-63B2D8A54FCE}" destId="{08FF50B1-56DC-4038-8417-91BB07E5842F}" srcOrd="6" destOrd="0" presId="urn:microsoft.com/office/officeart/2005/8/layout/list1"/>
    <dgm:cxn modelId="{D88467E8-221B-42C5-8338-CF1F0C0D1287}" type="presParOf" srcId="{7E91C761-B95D-40E6-9677-63B2D8A54FCE}" destId="{E6B70B6D-1DB8-4317-9732-AF77229C1955}" srcOrd="7" destOrd="0" presId="urn:microsoft.com/office/officeart/2005/8/layout/list1"/>
    <dgm:cxn modelId="{014B849E-ABE5-4E44-AAB0-32710592208A}" type="presParOf" srcId="{7E91C761-B95D-40E6-9677-63B2D8A54FCE}" destId="{70212214-319E-4CDF-89CB-679C1B509BA7}" srcOrd="8" destOrd="0" presId="urn:microsoft.com/office/officeart/2005/8/layout/list1"/>
    <dgm:cxn modelId="{9CB7EAE7-EED7-4832-A12B-5A8A2795F847}" type="presParOf" srcId="{70212214-319E-4CDF-89CB-679C1B509BA7}" destId="{6CA7CE8A-DA5A-4BC8-AA47-D0F5D4BD2DF2}" srcOrd="0" destOrd="0" presId="urn:microsoft.com/office/officeart/2005/8/layout/list1"/>
    <dgm:cxn modelId="{E1C7070B-DEAD-42B7-B104-D9E248C83FB4}" type="presParOf" srcId="{70212214-319E-4CDF-89CB-679C1B509BA7}" destId="{95A85A19-1BC8-405F-834F-AB62C8CF2415}" srcOrd="1" destOrd="0" presId="urn:microsoft.com/office/officeart/2005/8/layout/list1"/>
    <dgm:cxn modelId="{B88E39A0-E255-4F21-94EC-E694972882F0}" type="presParOf" srcId="{7E91C761-B95D-40E6-9677-63B2D8A54FCE}" destId="{979F7DEA-F3FE-40C5-B0C8-68EDA1FBAF51}" srcOrd="9" destOrd="0" presId="urn:microsoft.com/office/officeart/2005/8/layout/list1"/>
    <dgm:cxn modelId="{6ADB1969-1E0E-48F5-8A2B-0C3B5EE33F19}" type="presParOf" srcId="{7E91C761-B95D-40E6-9677-63B2D8A54FCE}" destId="{CB124152-09F3-4F96-8D2B-0DA76CEE34B1}" srcOrd="10" destOrd="0" presId="urn:microsoft.com/office/officeart/2005/8/layout/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88CC5-7F49-474D-AC9B-14238ACED8B1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3CA202-7A5C-4789-BA27-1458913335A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CA202-7A5C-4789-BA27-1458913335A9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04BD078-572C-48D8-9AAB-6E643B00906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0846768-BAF2-4476-878A-24DB237D1C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04BD078-572C-48D8-9AAB-6E643B00906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0846768-BAF2-4476-878A-24DB237D1CB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04BD078-572C-48D8-9AAB-6E643B00906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0846768-BAF2-4476-878A-24DB237D1C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D078-572C-48D8-9AAB-6E643B00906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6768-BAF2-4476-878A-24DB237D1CB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D078-572C-48D8-9AAB-6E643B00906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6768-BAF2-4476-878A-24DB237D1CB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04BD078-572C-48D8-9AAB-6E643B00906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0846768-BAF2-4476-878A-24DB237D1CB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D078-572C-48D8-9AAB-6E643B00906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6768-BAF2-4476-878A-24DB237D1C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04BD078-572C-48D8-9AAB-6E643B00906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0846768-BAF2-4476-878A-24DB237D1CB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04BD078-572C-48D8-9AAB-6E643B00906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0846768-BAF2-4476-878A-24DB237D1CB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D078-572C-48D8-9AAB-6E643B00906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6768-BAF2-4476-878A-24DB237D1C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D078-572C-48D8-9AAB-6E643B00906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6768-BAF2-4476-878A-24DB237D1C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04BD078-572C-48D8-9AAB-6E643B00906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0846768-BAF2-4476-878A-24DB237D1C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ncrao.rsvpu.ru/sites/default/files/konf_files/andryuhina.pdf" TargetMode="External"/><Relationship Id="rId2" Type="http://schemas.openxmlformats.org/officeDocument/2006/relationships/hyperlink" Target="http://www.slideshare.net/MetaverMedia/2030-8031807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rf.ru/material.aspx?CatalogId=221&amp;d_no=60839#.UizmH8azKuI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vikidalka.ru/2-8314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00298" y="1285860"/>
            <a:ext cx="7886728" cy="2528904"/>
          </a:xfrm>
        </p:spPr>
        <p:txBody>
          <a:bodyPr>
            <a:normAutofit/>
          </a:bodyPr>
          <a:lstStyle/>
          <a:p>
            <a:r>
              <a:rPr lang="ru-RU" dirty="0"/>
              <a:t>Учет возрастных </a:t>
            </a:r>
            <a:r>
              <a:rPr lang="ru-RU" dirty="0" smtClean="0"/>
              <a:t>особенностей  в процессе организации учебной </a:t>
            </a:r>
            <a:r>
              <a:rPr lang="ru-RU" dirty="0"/>
              <a:t>деятельности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 rot="10800000" flipV="1">
            <a:off x="2155364" y="3857628"/>
            <a:ext cx="6988636" cy="2230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latin typeface="Times New Roman" pitchFamily="18" charset="0"/>
                <a:ea typeface="+mj-ea"/>
                <a:cs typeface="Times New Roman" pitchFamily="18" charset="0"/>
              </a:rPr>
              <a:t>Хохлова Наталия Ивановна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кандидат психологических наук, доцент кафедры психологии </a:t>
            </a:r>
            <a:r>
              <a:rPr lang="ru-RU" noProof="0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ИГОиС</a:t>
            </a:r>
            <a:r>
              <a:rPr lang="ru-RU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lang="ru-RU" noProof="0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СурГУ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Тренды современного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 marL="514350" indent="-514350">
              <a:buAutoNum type="arabicPeriod"/>
            </a:pP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Глобализация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Работники будущего должны будут уметь работать в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мультиязычных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мультикультурных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средах,</a:t>
            </a:r>
          </a:p>
          <a:p>
            <a:pPr marL="514350" indent="-514350"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участвуя в общении с партнерами со всего мира. </a:t>
            </a:r>
          </a:p>
          <a:p>
            <a:pPr marL="514350" indent="-514350">
              <a:buAutoNum type="arabicPeriod" startAt="2"/>
            </a:pP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Рост конкуренции </a:t>
            </a:r>
          </a:p>
          <a:p>
            <a:pPr marL="514350" indent="-514350"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Растет спрос на работников, обладающих максимальной гибкостью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и высокой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креативностью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готовых</a:t>
            </a:r>
          </a:p>
          <a:p>
            <a:pPr marL="514350" indent="-514350"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самостоятельному действию и командной работе.</a:t>
            </a:r>
          </a:p>
          <a:p>
            <a:pPr marL="514350" indent="-514350">
              <a:buAutoNum type="arabicPeriod" startAt="3"/>
              <a:defRPr/>
            </a:pP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Сотрудничество</a:t>
            </a:r>
          </a:p>
          <a:p>
            <a:pPr marL="514350" indent="-514350">
              <a:buNone/>
              <a:defRPr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Растет спрос на работников, обладающих максимальной гибкостью и высокой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креативностью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514350" indent="-514350">
              <a:buNone/>
              <a:defRPr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готовых к самостоятельному действию и командной работе, способных работать в разных</a:t>
            </a:r>
          </a:p>
          <a:p>
            <a:pPr marL="514350" indent="-514350">
              <a:buNone/>
              <a:defRPr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культурах и с разными технологическими средами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Форсайт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образования 2030 (версия 2010 г.): </a:t>
            </a:r>
          </a:p>
          <a:p>
            <a:pPr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  <a:hlinkClick r:id="rId2"/>
              </a:rPr>
              <a:t>http://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2"/>
              </a:rPr>
              <a:t>www.slideshare.net/MetaverMedia/2030-8031807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Андрюхина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Л.М. Компетенции 21 века…</a:t>
            </a:r>
          </a:p>
          <a:p>
            <a:pPr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3"/>
              </a:rPr>
              <a:t>http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3"/>
              </a:rPr>
              <a:t>://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3"/>
              </a:rPr>
              <a:t>ncrao.rsvpu.ru/sites/default/files/konf_files/andryuhina.pdf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Выступление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И.Д.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Фрумина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Форсайт-Флоте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  <a:hlinkClick r:id="rId4"/>
              </a:rPr>
              <a:t>http://strf.ru/material.aspx?CatalogId=221&amp;d_no=60839#.UizmH8azKuI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Arial" pitchFamily="34" charset="0"/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Arial" pitchFamily="34" charset="0"/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-24"/>
            <a:ext cx="8350280" cy="6680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Структура учебной деятельности</a:t>
            </a:r>
            <a:endParaRPr lang="ru-R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1144984" y="1600200"/>
            <a:ext cx="6092031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Классификации </a:t>
            </a:r>
            <a:r>
              <a:rPr lang="ru-RU" dirty="0"/>
              <a:t>учебных </a:t>
            </a:r>
            <a:r>
              <a:rPr lang="ru-RU" dirty="0" smtClean="0"/>
              <a:t>мотивов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85861"/>
            <a:ext cx="8229600" cy="4857784"/>
          </a:xfrm>
        </p:spPr>
        <p:txBody>
          <a:bodyPr>
            <a:normAutofit fontScale="32500" lnSpcReduction="20000"/>
          </a:bodyPr>
          <a:lstStyle/>
          <a:p>
            <a:pPr marL="0" lvl="0" algn="just">
              <a:lnSpc>
                <a:spcPct val="120000"/>
              </a:lnSpc>
              <a:spcBef>
                <a:spcPts val="0"/>
              </a:spcBef>
            </a:pPr>
            <a:r>
              <a:rPr lang="ru-RU" sz="4300" b="1" dirty="0">
                <a:latin typeface="Times New Roman" pitchFamily="18" charset="0"/>
                <a:cs typeface="Times New Roman" pitchFamily="18" charset="0"/>
              </a:rPr>
              <a:t>Познавательные мотивы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, заложенные непосредственно с учебной 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деятельности (стремление 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преодолевать различные препятствия, проявить интеллектуальную активность в процессе решения 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задач; 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стремление учащегося проникнуть в суть явления, понять закономерности, узнать новые 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факты);</a:t>
            </a:r>
            <a:endParaRPr lang="ru-RU" sz="4300" dirty="0">
              <a:latin typeface="Times New Roman" pitchFamily="18" charset="0"/>
              <a:cs typeface="Times New Roman" pitchFamily="18" charset="0"/>
            </a:endParaRPr>
          </a:p>
          <a:p>
            <a:pPr marL="0" lvl="0" algn="just">
              <a:lnSpc>
                <a:spcPct val="120000"/>
              </a:lnSpc>
              <a:spcBef>
                <a:spcPts val="0"/>
              </a:spcBef>
            </a:pPr>
            <a:r>
              <a:rPr lang="ru-RU" sz="4300" b="1" dirty="0">
                <a:latin typeface="Times New Roman" pitchFamily="18" charset="0"/>
                <a:cs typeface="Times New Roman" pitchFamily="18" charset="0"/>
              </a:rPr>
              <a:t>Социальные мотивы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, связанные с тем, что находится вне учебной 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деятельности (мотивы 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социального сотрудничества: ориентирование на другого человека и на различные способы сотрудничества с ним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; узкие 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социальные мотивы: стремление получить одобрение окружающих и занять определенную позицию в отношениях с 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ними; широкие 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социальные мотивы: осознание социальной значимости учения, ответственность и долг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algn="just">
              <a:lnSpc>
                <a:spcPct val="120000"/>
              </a:lnSpc>
              <a:spcBef>
                <a:spcPts val="0"/>
              </a:spcBef>
            </a:pPr>
            <a:r>
              <a:rPr lang="ru-RU" sz="4300" b="1" dirty="0" smtClean="0">
                <a:latin typeface="Times New Roman" pitchFamily="18" charset="0"/>
                <a:cs typeface="Times New Roman" pitchFamily="18" charset="0"/>
              </a:rPr>
              <a:t>Внешние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300" b="1" dirty="0" smtClean="0">
                <a:latin typeface="Times New Roman" pitchFamily="18" charset="0"/>
                <a:cs typeface="Times New Roman" pitchFamily="18" charset="0"/>
              </a:rPr>
              <a:t>мотивы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, побуждающие ее, но не связанные с ней непосредственно: похвала от значимых лиц, процесс учения в качестве возможности общения, понимание необходимости учения для дальнейшей жизни, учеба ради престижа или лидерства, учеба ради избегания неудач, учеба ради материального вознаграждения.</a:t>
            </a:r>
          </a:p>
          <a:p>
            <a:pPr marL="0" algn="just">
              <a:lnSpc>
                <a:spcPct val="120000"/>
              </a:lnSpc>
              <a:spcBef>
                <a:spcPts val="0"/>
              </a:spcBef>
            </a:pPr>
            <a:r>
              <a:rPr lang="ru-RU" sz="4300" b="1" dirty="0" smtClean="0">
                <a:latin typeface="Times New Roman" pitchFamily="18" charset="0"/>
                <a:cs typeface="Times New Roman" pitchFamily="18" charset="0"/>
              </a:rPr>
              <a:t>Внутренние мотивы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 – стремление к познанию нового, действия для других и вместе с другими, собственное развитие в процессе учения. Внутренняя мотивация учения напрямую связана с самой учебной деятельностью: самореализация, творческая самореализация, реализация идеи; личностный рост; ощущение нужности; потребность в общении; любопытство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algn="just">
              <a:lnSpc>
                <a:spcPct val="120000"/>
              </a:lnSpc>
              <a:spcBef>
                <a:spcPts val="0"/>
              </a:spcBef>
            </a:pPr>
            <a:endParaRPr lang="ru-RU" sz="4300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just">
              <a:lnSpc>
                <a:spcPct val="120000"/>
              </a:lnSpc>
              <a:spcBef>
                <a:spcPts val="0"/>
              </a:spcBef>
            </a:pPr>
            <a:endParaRPr lang="ru-RU" sz="43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Какие факторы, определяют учебную мотивацию?</a:t>
            </a:r>
          </a:p>
          <a:p>
            <a:pPr lvl="0">
              <a:buNone/>
            </a:pPr>
            <a:r>
              <a:rPr lang="ru-RU" sz="2500" dirty="0" smtClean="0"/>
              <a:t>особенности педагога; образовательная система; особенности ученика; организация учебного процесса; специфика изучаемого предмета </a:t>
            </a:r>
            <a:endParaRPr lang="ru-RU" sz="2500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Исследования мотивации в младшем школьном возрасте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714488"/>
            <a:ext cx="3787893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857224" y="4572008"/>
            <a:ext cx="30718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i="1" dirty="0" smtClean="0">
                <a:solidFill>
                  <a:prstClr val="black"/>
                </a:solidFill>
              </a:rPr>
              <a:t>Рис. 1. Динамика мотивации долга и </a:t>
            </a:r>
            <a:r>
              <a:rPr lang="ru-RU" sz="1200" i="1" dirty="0" smtClean="0">
                <a:solidFill>
                  <a:prstClr val="black"/>
                </a:solidFill>
              </a:rPr>
              <a:t>избегания </a:t>
            </a:r>
            <a:r>
              <a:rPr lang="ru-RU" sz="1200" dirty="0" smtClean="0">
                <a:solidFill>
                  <a:prstClr val="black"/>
                </a:solidFill>
              </a:rPr>
              <a:t>неприятностей </a:t>
            </a:r>
            <a:r>
              <a:rPr lang="ru-RU" sz="1200" dirty="0" smtClean="0">
                <a:solidFill>
                  <a:prstClr val="black"/>
                </a:solidFill>
              </a:rPr>
              <a:t>у учащихся начальной </a:t>
            </a:r>
            <a:r>
              <a:rPr lang="ru-RU" sz="1200" dirty="0" smtClean="0">
                <a:solidFill>
                  <a:prstClr val="black"/>
                </a:solidFill>
              </a:rPr>
              <a:t>школы (1 </a:t>
            </a:r>
            <a:r>
              <a:rPr lang="ru-RU" sz="1200" dirty="0" smtClean="0">
                <a:solidFill>
                  <a:prstClr val="black"/>
                </a:solidFill>
              </a:rPr>
              <a:t>— мотивация долга, 2 — мотивация избегания</a:t>
            </a:r>
          </a:p>
          <a:p>
            <a:pPr lvl="0"/>
            <a:r>
              <a:rPr lang="ru-RU" sz="1200" dirty="0" smtClean="0">
                <a:solidFill>
                  <a:prstClr val="black"/>
                </a:solidFill>
              </a:rPr>
              <a:t>неприятностей)</a:t>
            </a:r>
            <a:endParaRPr lang="ru-RU" sz="1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500174"/>
            <a:ext cx="4357718" cy="367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4286248" y="5214950"/>
            <a:ext cx="42148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/>
              <a:t>Рис. </a:t>
            </a:r>
            <a:r>
              <a:rPr lang="ru-RU" sz="1200" i="1" dirty="0" smtClean="0"/>
              <a:t>2. </a:t>
            </a:r>
            <a:r>
              <a:rPr lang="ru-RU" sz="1200" i="1" dirty="0" smtClean="0"/>
              <a:t>Динамика мотивов, заложенных в самой </a:t>
            </a:r>
            <a:r>
              <a:rPr lang="ru-RU" sz="1200" i="1" dirty="0" smtClean="0"/>
              <a:t>учебной </a:t>
            </a:r>
            <a:r>
              <a:rPr lang="ru-RU" sz="1200" dirty="0" smtClean="0"/>
              <a:t>деятельности </a:t>
            </a:r>
            <a:r>
              <a:rPr lang="ru-RU" sz="1200" dirty="0" smtClean="0"/>
              <a:t>и связанных с ее прямым </a:t>
            </a:r>
            <a:r>
              <a:rPr lang="ru-RU" sz="1200" dirty="0" smtClean="0"/>
              <a:t>продуктом (1 </a:t>
            </a:r>
            <a:r>
              <a:rPr lang="ru-RU" sz="1200" dirty="0" smtClean="0"/>
              <a:t>— мотивация содержанием; 2 — мотивация </a:t>
            </a:r>
            <a:r>
              <a:rPr lang="ru-RU" sz="1200" dirty="0" smtClean="0"/>
              <a:t>процессом учебной </a:t>
            </a:r>
            <a:r>
              <a:rPr lang="ru-RU" sz="1200" dirty="0" smtClean="0"/>
              <a:t>деятельности)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Учебная задача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428736"/>
            <a:ext cx="7829576" cy="5045216"/>
          </a:xfrm>
        </p:spPr>
        <p:txBody>
          <a:bodyPr>
            <a:normAutofit fontScale="92500" lnSpcReduction="20000"/>
          </a:bodyPr>
          <a:lstStyle/>
          <a:p>
            <a:pPr marL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Цель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которая стоит перед учеником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форме проблемной</a:t>
            </a:r>
          </a:p>
          <a:p>
            <a:pPr marL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является учебной задачей.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Она создает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проблемную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</a:t>
            </a:r>
          </a:p>
          <a:p>
            <a:pPr marL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учебную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ситуацию на уроке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качестве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подлежащего усвоению действия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Эльконин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выделял учебные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задачи, также он считал практическими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задачами учебные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действия. Во время решения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практической задачи, ученик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старается изменить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бъект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воего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действия (строгает,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рисует, пишет и т.п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.).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Учебную задачу надо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отличать от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конкретно практической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Например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перед ребенком можно поставить задачу выучить стихотворение и научиться заучивать стихотворения. Первая — конкретно-практическая, каких много встречалось и в дошкольном опыте ребенка, вторая — собственно учебная, так как в ней осваивается способ решения целого класса подобных задач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u-RU" sz="2200" b="1" dirty="0" err="1" smtClean="0"/>
              <a:t>ПАДагогическое</a:t>
            </a:r>
            <a:r>
              <a:rPr lang="ru-RU" sz="2200" b="1" dirty="0" smtClean="0"/>
              <a:t> </a:t>
            </a:r>
            <a:r>
              <a:rPr lang="ru-RU" sz="2200" b="1" dirty="0"/>
              <a:t>колесо </a:t>
            </a:r>
            <a:r>
              <a:rPr lang="ru-RU" sz="2200" b="1" dirty="0" err="1"/>
              <a:t>Аллана</a:t>
            </a:r>
            <a:r>
              <a:rPr lang="ru-RU" sz="2200" b="1" dirty="0"/>
              <a:t> </a:t>
            </a:r>
            <a:r>
              <a:rPr lang="ru-RU" sz="2200" b="1" dirty="0" err="1"/>
              <a:t>Каррингтона</a:t>
            </a:r>
            <a:r>
              <a:rPr lang="ru-RU" sz="2200" b="1" dirty="0"/>
              <a:t> 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20484" name="Picture 4" descr="http://www.orthedu.ru/uploads/posts/2016-06/1465130267_padagogy-wheel_r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001980"/>
            <a:ext cx="5666451" cy="56417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Контроль и оценка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контрольно-оценочного акта;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объект коррекции, оценки и контроля;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эталон, с которым сличается, сравнивается объект;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результат контроля;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критерий оценки;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оценка в виде подробной характеристики контроля на основании выбранного критерия;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оценка;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средства и методы коррекции;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итог коррекции, в качестве нового объекта контрольно-оценочной деятельности.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Психологический </a:t>
            </a:r>
            <a:r>
              <a:rPr lang="ru-RU" dirty="0" smtClean="0"/>
              <a:t>контроль в качестве внимания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Правило записывалось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карточке, которая была средством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ориентировки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этой деятельности (переписывания). Правило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карточке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выглядело так: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1 - что будешь делать сначала, что будешь делать затем;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2 - проверка по смыслу;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3 - прочти предложение в целом и установи, какой смысл оно имеет;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4 - раздели предложение на отдельные слова;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5 - прочти каждое слово в отдельности и установи, подходит ли оно к предложению;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6 - проверка по написанию;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7 - прочти слово в целом;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8 - раздели слово на отдельные слоги;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9 - прочти каждый слог и проверь, подходит ли он к слову в целом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Эксперимент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2"/>
              </a:rPr>
              <a:t>://vikidalka.ru/2-8314.html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72386" cy="4873752"/>
          </a:xfrm>
        </p:spPr>
        <p:txBody>
          <a:bodyPr>
            <a:normAutofit fontScale="85000" lnSpcReduction="10000"/>
          </a:bodyPr>
          <a:lstStyle/>
          <a:p>
            <a:pPr marL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Крайнем Юге нашей страны не росли овощи, а теперь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растут.</a:t>
            </a:r>
          </a:p>
          <a:p>
            <a:pPr marL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огороде выросло много моркови. Под Москвой не разводили,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 marL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теперь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разводят. Вешал Ваня по полю, да вдруг остановился.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Грчи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вют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гнезда на деревьях.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повогодней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елке висело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икрушек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Грачи для птенцов червей на пашне. Охотник вечером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pPr marL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охоты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тетрати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Раи хорошие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отлетки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Нашкольной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площадке играли дети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Мальчик мчался на лошади.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траве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стречет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кузнечик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Зимой цвела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саду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яблоня.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Этот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текст не содержит ошибок «на правила» (за исключением слитного написания прилагательного с предлогом —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нашкольной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»). Всего в тексте 16 ошибок, искажающих смысл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предложения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отдельные слова: подмена слова в предложении — 2;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пропуск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слова в предложении — 3; пропуск букв — 3; подмена букв: а) обозначающих похожие звуки — 3, б) близких по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написанию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 4; слитное написание прилагательного с предлогом (при сохранении правильного звучания) — 1.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работы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5720" y="2714620"/>
            <a:ext cx="8186766" cy="2323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>
            <a:normAutofit/>
          </a:bodyPr>
          <a:lstStyle/>
          <a:p>
            <a:r>
              <a:rPr lang="ru-RU" dirty="0" smtClean="0"/>
              <a:t>Особенности УД в </a:t>
            </a:r>
            <a:r>
              <a:rPr lang="ru-RU" dirty="0" err="1" smtClean="0"/>
              <a:t>подростничестве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71546"/>
            <a:ext cx="7467600" cy="5402406"/>
          </a:xfrm>
        </p:spPr>
        <p:txBody>
          <a:bodyPr>
            <a:normAutofit fontScale="70000" lnSpcReduction="20000"/>
          </a:bodyPr>
          <a:lstStyle/>
          <a:p>
            <a:pPr marL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Исходя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особенностей подросткового возраста: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основной  (подростковой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школе прежде всего должны меняться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отношения между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педагогами и учащимися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сторону расширения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сферы самостоятельности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изменения характера требований, контроля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всей системы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отношений взрослых к подросткам. Повышение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требований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требовательности, расширение и усложнение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обязанностей, повышение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ответственности должны стать выражением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нового отношения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подросткам, как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взрослым.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Прежде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всего, мы (педагоги) должны создать условия, в которых: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-учащиеся смогут реализовывать свои замыслы (проектные формы учебной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внеучебной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деятельности);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-двигаться в познании окружающего мира по собственной индивидуальной образовательной траектории;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-рассматривать свою картину миру с других позиций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децентрация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что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связано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позиционностью в учебном процессе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Д.Б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Эльконин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назвал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общение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ведущей деятельностью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подростничества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Оно выступает особой практикой действий подростков в коллективе, направленной на самоутверждение себя в коллективе,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релизацию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нем норм отношения взрослых.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714356"/>
            <a:ext cx="8258204" cy="541180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Форма </a:t>
            </a:r>
            <a:r>
              <a:rPr lang="ru-RU" dirty="0" smtClean="0"/>
              <a:t>учебной деятельности </a:t>
            </a:r>
            <a:r>
              <a:rPr lang="ru-RU" dirty="0" smtClean="0"/>
              <a:t>в </a:t>
            </a:r>
            <a:r>
              <a:rPr lang="ru-RU" dirty="0" err="1" smtClean="0"/>
              <a:t>подростничестве</a:t>
            </a:r>
            <a:r>
              <a:rPr lang="ru-RU" dirty="0" smtClean="0"/>
              <a:t> – это</a:t>
            </a:r>
          </a:p>
          <a:p>
            <a:pPr>
              <a:buNone/>
            </a:pPr>
            <a:r>
              <a:rPr lang="ru-RU" b="1" i="1" dirty="0" smtClean="0"/>
              <a:t>самостоятельный </a:t>
            </a:r>
            <a:r>
              <a:rPr lang="ru-RU" dirty="0" smtClean="0"/>
              <a:t>поиск </a:t>
            </a:r>
            <a:r>
              <a:rPr lang="ru-RU" dirty="0" smtClean="0"/>
              <a:t>теоретических знаний и </a:t>
            </a:r>
            <a:r>
              <a:rPr lang="ru-RU" dirty="0" smtClean="0"/>
              <a:t>общих</a:t>
            </a:r>
          </a:p>
          <a:p>
            <a:pPr>
              <a:buNone/>
            </a:pPr>
            <a:r>
              <a:rPr lang="ru-RU" dirty="0" smtClean="0"/>
              <a:t>способов </a:t>
            </a:r>
            <a:r>
              <a:rPr lang="ru-RU" dirty="0" smtClean="0"/>
              <a:t>действий. Это не означает </a:t>
            </a:r>
            <a:r>
              <a:rPr lang="ru-RU" dirty="0" smtClean="0"/>
              <a:t>одиночества</a:t>
            </a:r>
          </a:p>
          <a:p>
            <a:pPr>
              <a:buNone/>
            </a:pPr>
            <a:r>
              <a:rPr lang="ru-RU" dirty="0" smtClean="0"/>
              <a:t>в </a:t>
            </a:r>
            <a:r>
              <a:rPr lang="ru-RU" dirty="0" smtClean="0"/>
              <a:t>учебной работе, но означает </a:t>
            </a:r>
            <a:r>
              <a:rPr lang="ru-RU" b="1" i="1" dirty="0" smtClean="0"/>
              <a:t>умение инициативно</a:t>
            </a:r>
          </a:p>
          <a:p>
            <a:pPr>
              <a:buNone/>
            </a:pPr>
            <a:r>
              <a:rPr lang="ru-RU" b="1" i="1" dirty="0" smtClean="0"/>
              <a:t>разворачивать учебное сотрудничество </a:t>
            </a:r>
            <a:r>
              <a:rPr lang="ru-RU" dirty="0" smtClean="0"/>
              <a:t>с </a:t>
            </a:r>
            <a:r>
              <a:rPr lang="ru-RU" dirty="0" smtClean="0"/>
              <a:t>другими</a:t>
            </a:r>
          </a:p>
          <a:p>
            <a:pPr>
              <a:buNone/>
            </a:pPr>
            <a:r>
              <a:rPr lang="ru-RU" dirty="0" smtClean="0"/>
              <a:t>людьми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>
              <a:buNone/>
            </a:pPr>
            <a:r>
              <a:rPr lang="ru-RU" b="1" dirty="0" smtClean="0"/>
              <a:t>проектная </a:t>
            </a:r>
            <a:r>
              <a:rPr lang="ru-RU" b="1" dirty="0" smtClean="0"/>
              <a:t>форма </a:t>
            </a:r>
            <a:r>
              <a:rPr lang="ru-RU" b="1" dirty="0" smtClean="0"/>
              <a:t>деятельности</a:t>
            </a:r>
          </a:p>
          <a:p>
            <a:pPr>
              <a:buNone/>
            </a:pPr>
            <a:r>
              <a:rPr lang="ru-RU" dirty="0" smtClean="0"/>
              <a:t>(Пример рассмотрен в статье: </a:t>
            </a:r>
            <a:r>
              <a:rPr lang="ru-RU" i="1" dirty="0" smtClean="0"/>
              <a:t>Воронцов </a:t>
            </a:r>
            <a:r>
              <a:rPr lang="ru-RU" i="1" dirty="0" smtClean="0"/>
              <a:t>А. Б. </a:t>
            </a:r>
            <a:r>
              <a:rPr lang="ru-RU" dirty="0" smtClean="0"/>
              <a:t>Судьба учебной деятельности </a:t>
            </a:r>
            <a:r>
              <a:rPr lang="ru-RU" dirty="0" smtClean="0"/>
              <a:t>в подростковой </a:t>
            </a:r>
            <a:r>
              <a:rPr lang="ru-RU" dirty="0" smtClean="0"/>
              <a:t>школе: содержание, </a:t>
            </a:r>
            <a:r>
              <a:rPr lang="ru-RU" dirty="0" smtClean="0"/>
              <a:t>способы и </a:t>
            </a:r>
            <a:r>
              <a:rPr lang="ru-RU" dirty="0" smtClean="0"/>
              <a:t>формы </a:t>
            </a:r>
            <a:r>
              <a:rPr lang="ru-RU" dirty="0" smtClean="0"/>
              <a:t>// Психологическая </a:t>
            </a:r>
            <a:r>
              <a:rPr lang="ru-RU" dirty="0" smtClean="0"/>
              <a:t>наука и образование. 2015. Т. 20. № 3. </a:t>
            </a:r>
            <a:r>
              <a:rPr lang="ru-RU" dirty="0" smtClean="0"/>
              <a:t>C.56–69.)</a:t>
            </a:r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3929058" y="285749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214290"/>
            <a:ext cx="8429684" cy="664371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Итак,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учебная деятельность в подростковом возрасте имеет следующие особенности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just">
              <a:spcBef>
                <a:spcPts val="0"/>
              </a:spcBef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она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сохраняет свой ведущий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характер, но вместе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 другими видами деятельности, в которые включается подросток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(проектирование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социальное экспериментирование и пр.). Поэтому в подростковой школе должны существовать разные пространства и возможности для инициативного развертывания учащимися и включения их в эти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деятельности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algn="just">
              <a:spcBef>
                <a:spcPts val="0"/>
              </a:spcBef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ее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содержание и структура изменяются: на передний план выходят действие постановки учебной задачи и действие преобразования условий с целью поиска существенных отношений данного предмета. Эти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действия осуществляются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 особых моделях – «пробных телах», устройство которых требует переходов между описаниями и представлениями реальности, воображаемыми и материализованными конструкциями объектов разных уровней и управляющими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схемами;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just">
              <a:spcBef>
                <a:spcPts val="0"/>
              </a:spcBef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она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все больше приобретает индивидуальные формы и выходит за пределы урока (учебного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блока)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– самостоятельный поиск теоретических знаний и способов действий;</a:t>
            </a:r>
          </a:p>
          <a:p>
            <a:pPr marL="0" algn="just">
              <a:spcBef>
                <a:spcPts val="0"/>
              </a:spcBef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определенных «узловых» (ключевых) точках учебных курсов эта деятельность приобретает форму проектной деятельности;</a:t>
            </a:r>
          </a:p>
          <a:p>
            <a:pPr marL="0" algn="just">
              <a:spcBef>
                <a:spcPts val="0"/>
              </a:spcBef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постановка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учебных задач начинает носить «перспективный», открытый характер, учащиеся имеют возможность одновременно ставить и планировать решение нескольких учебных задач года и решать эти задачи в индивидуальном (опережающем) режиме.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42844" y="1500174"/>
          <a:ext cx="8258204" cy="4329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2213</TotalTime>
  <Words>1177</Words>
  <Application>Microsoft Office PowerPoint</Application>
  <PresentationFormat>Экран (4:3)</PresentationFormat>
  <Paragraphs>107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Эркер</vt:lpstr>
      <vt:lpstr>Учет возрастных особенностей  в процессе организации учебной деятельности </vt:lpstr>
      <vt:lpstr>Тренды современного образования</vt:lpstr>
      <vt:lpstr>Слайд 3</vt:lpstr>
      <vt:lpstr>Структура учебной деятельности</vt:lpstr>
      <vt:lpstr>Классификации учебных мотивов</vt:lpstr>
      <vt:lpstr>Исследования мотивации в младшем школьном возрасте</vt:lpstr>
      <vt:lpstr>Учебная задача</vt:lpstr>
      <vt:lpstr>ПАДагогическое колесо Аллана Каррингтона  </vt:lpstr>
      <vt:lpstr>Контроль и оценка</vt:lpstr>
      <vt:lpstr>Психологический контроль в качестве внимания </vt:lpstr>
      <vt:lpstr>Пример  </vt:lpstr>
      <vt:lpstr>Пример работы</vt:lpstr>
      <vt:lpstr>Особенности УД в подростничестве</vt:lpstr>
      <vt:lpstr>Слайд 14</vt:lpstr>
      <vt:lpstr>Слайд 15</vt:lpstr>
      <vt:lpstr>Выводы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Учет возрастных особенностей обучающихся в учебной деятельности </dc:title>
  <dc:creator>Хохлов</dc:creator>
  <cp:lastModifiedBy>Хохлов</cp:lastModifiedBy>
  <cp:revision>114</cp:revision>
  <dcterms:created xsi:type="dcterms:W3CDTF">2020-04-10T12:00:58Z</dcterms:created>
  <dcterms:modified xsi:type="dcterms:W3CDTF">2020-04-12T16:14:44Z</dcterms:modified>
</cp:coreProperties>
</file>