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AA16-347D-459A-979F-2966CCFA7A3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F1603-69E4-4A80-A2F0-C8BAFB29E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39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AA16-347D-459A-979F-2966CCFA7A3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F1603-69E4-4A80-A2F0-C8BAFB29E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957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AA16-347D-459A-979F-2966CCFA7A3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F1603-69E4-4A80-A2F0-C8BAFB29E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058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AA16-347D-459A-979F-2966CCFA7A3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F1603-69E4-4A80-A2F0-C8BAFB29E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832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AA16-347D-459A-979F-2966CCFA7A3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F1603-69E4-4A80-A2F0-C8BAFB29E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009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AA16-347D-459A-979F-2966CCFA7A3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F1603-69E4-4A80-A2F0-C8BAFB29E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313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AA16-347D-459A-979F-2966CCFA7A3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F1603-69E4-4A80-A2F0-C8BAFB29E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006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AA16-347D-459A-979F-2966CCFA7A3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F1603-69E4-4A80-A2F0-C8BAFB29E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32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AA16-347D-459A-979F-2966CCFA7A3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F1603-69E4-4A80-A2F0-C8BAFB29E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94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AA16-347D-459A-979F-2966CCFA7A3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F1603-69E4-4A80-A2F0-C8BAFB29E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446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AA16-347D-459A-979F-2966CCFA7A3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F1603-69E4-4A80-A2F0-C8BAFB29E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668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3AA16-347D-459A-979F-2966CCFA7A3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F1603-69E4-4A80-A2F0-C8BAFB29E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695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442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4900" b="1" dirty="0" smtClean="0"/>
              <a:t>Влияние </a:t>
            </a:r>
            <a:r>
              <a:rPr lang="ru-RU" sz="4900" b="1" dirty="0"/>
              <a:t>семейных кризисов на развитие девиаций в подростковом возрасте.</a:t>
            </a:r>
            <a:br>
              <a:rPr lang="ru-RU" sz="4900" b="1" dirty="0"/>
            </a:br>
            <a:endParaRPr lang="ru-RU" sz="49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81047" y="4854803"/>
            <a:ext cx="6777874" cy="299772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1" dirty="0" smtClean="0"/>
              <a:t>Подготовила: </a:t>
            </a:r>
            <a:r>
              <a:rPr lang="ru-RU" sz="2000" b="1" dirty="0" err="1" smtClean="0"/>
              <a:t>Родермель</a:t>
            </a:r>
            <a:r>
              <a:rPr lang="ru-RU" sz="2000" b="1" dirty="0" smtClean="0"/>
              <a:t> Т.А.,</a:t>
            </a:r>
          </a:p>
          <a:p>
            <a:pPr>
              <a:lnSpc>
                <a:spcPct val="100000"/>
              </a:lnSpc>
            </a:pPr>
            <a:r>
              <a:rPr lang="ru-RU" sz="2000" b="1" dirty="0" smtClean="0"/>
              <a:t> к. </a:t>
            </a:r>
            <a:r>
              <a:rPr lang="ru-RU" sz="2000" b="1" dirty="0" err="1" smtClean="0"/>
              <a:t>филос.н</a:t>
            </a:r>
            <a:r>
              <a:rPr lang="ru-RU" sz="2000" b="1" dirty="0" smtClean="0"/>
              <a:t>., доцент, </a:t>
            </a:r>
            <a:r>
              <a:rPr lang="ru-RU" sz="2000" b="1" dirty="0" err="1" smtClean="0"/>
              <a:t>зав.кафедрой</a:t>
            </a:r>
            <a:r>
              <a:rPr lang="ru-RU" sz="2000" b="1" dirty="0" smtClean="0"/>
              <a:t>   психологии,</a:t>
            </a:r>
          </a:p>
          <a:p>
            <a:pPr>
              <a:lnSpc>
                <a:spcPct val="100000"/>
              </a:lnSpc>
            </a:pPr>
            <a:r>
              <a:rPr lang="ru-RU" sz="2000" b="1" dirty="0" smtClean="0"/>
              <a:t> Институт гуманитарного образования и спорта</a:t>
            </a:r>
          </a:p>
          <a:p>
            <a:pPr>
              <a:lnSpc>
                <a:spcPct val="100000"/>
              </a:lnSpc>
            </a:pPr>
            <a:r>
              <a:rPr lang="ru-RU" sz="2000" b="1" dirty="0" err="1" smtClean="0"/>
              <a:t>Сургутского</a:t>
            </a:r>
            <a:r>
              <a:rPr lang="ru-RU" sz="2000" b="1" dirty="0" smtClean="0"/>
              <a:t> государственного университета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416742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5520" y="188640"/>
            <a:ext cx="8534400" cy="137497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</a:rPr>
              <a:t>Брачно</a:t>
            </a:r>
            <a:r>
              <a:rPr lang="ru-RU" sz="2800" b="1" dirty="0">
                <a:solidFill>
                  <a:srgbClr val="002060"/>
                </a:solidFill>
              </a:rPr>
              <a:t> -семейные отношения</a:t>
            </a:r>
            <a:r>
              <a:rPr lang="ru-RU" sz="2800" b="1" dirty="0"/>
              <a:t>, </a:t>
            </a:r>
            <a:r>
              <a:rPr lang="ru-RU" sz="2800" b="1" dirty="0">
                <a:solidFill>
                  <a:srgbClr val="002060"/>
                </a:solidFill>
              </a:rPr>
              <a:t>соответствующие общественным нормам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b="1" dirty="0">
                <a:solidFill>
                  <a:srgbClr val="002060"/>
                </a:solidFill>
              </a:rPr>
              <a:t>выделяют семьи: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847528" y="1772816"/>
            <a:ext cx="8503920" cy="4572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dirty="0" smtClean="0"/>
              <a:t>А. Патриархальные (традиционные) отношения, в которых ориентируются на образцы, доминировавшие в прошлом: муж, «отец-кормилец», обеспечивает семью, принимает основные решения, касающиеся членов семьи; жена - не работает, воспитывает детей. </a:t>
            </a:r>
          </a:p>
          <a:p>
            <a:pPr algn="just">
              <a:buNone/>
            </a:pPr>
            <a:r>
              <a:rPr lang="ru-RU" b="1" dirty="0" smtClean="0"/>
              <a:t>Б. Современные семьи отношения сочетаются нормами любви, эмоциональной близостью, взаимоуважение распространяется на всех членов семьи.</a:t>
            </a:r>
            <a:br>
              <a:rPr lang="ru-RU" b="1" dirty="0" smtClean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76395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Кризисы семейной жизни: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919536" y="1313384"/>
            <a:ext cx="8507288" cy="5544616"/>
          </a:xfrm>
        </p:spPr>
        <p:txBody>
          <a:bodyPr>
            <a:normAutofit lnSpcReduction="10000"/>
          </a:bodyPr>
          <a:lstStyle/>
          <a:p>
            <a:pPr algn="just">
              <a:buFontTx/>
              <a:buChar char="-"/>
            </a:pPr>
            <a:r>
              <a:rPr lang="ru-RU" b="1" dirty="0" smtClean="0"/>
              <a:t>первые дни после брака;</a:t>
            </a:r>
          </a:p>
          <a:p>
            <a:pPr algn="just">
              <a:buFontTx/>
              <a:buChar char="-"/>
            </a:pPr>
            <a:r>
              <a:rPr lang="ru-RU" b="1" dirty="0" smtClean="0"/>
              <a:t>2-3 месяца спустя после начала супружеской жизни;</a:t>
            </a:r>
          </a:p>
          <a:p>
            <a:pPr algn="just">
              <a:buFontTx/>
              <a:buChar char="-"/>
            </a:pPr>
            <a:r>
              <a:rPr lang="ru-RU" b="1" dirty="0" smtClean="0"/>
              <a:t>полгода совместной жизни;</a:t>
            </a:r>
          </a:p>
          <a:p>
            <a:pPr algn="just">
              <a:buFontTx/>
              <a:buChar char="-"/>
            </a:pPr>
            <a:r>
              <a:rPr lang="ru-RU" b="1" dirty="0" smtClean="0"/>
              <a:t>год брака;</a:t>
            </a:r>
          </a:p>
          <a:p>
            <a:pPr algn="just">
              <a:buFontTx/>
              <a:buChar char="-"/>
            </a:pPr>
            <a:r>
              <a:rPr lang="ru-RU" b="1" dirty="0" smtClean="0"/>
              <a:t>после рождения первого ребенка; </a:t>
            </a:r>
          </a:p>
          <a:p>
            <a:pPr algn="just">
              <a:buFontTx/>
              <a:buChar char="-"/>
            </a:pPr>
            <a:r>
              <a:rPr lang="ru-RU" b="1" dirty="0" smtClean="0"/>
              <a:t>интервал 3-5 лет;</a:t>
            </a:r>
          </a:p>
          <a:p>
            <a:pPr algn="just">
              <a:buFontTx/>
              <a:buChar char="-"/>
            </a:pPr>
            <a:r>
              <a:rPr lang="ru-RU" b="1" dirty="0" smtClean="0"/>
              <a:t>7-8 лет;</a:t>
            </a:r>
          </a:p>
          <a:p>
            <a:pPr algn="just">
              <a:buFontTx/>
              <a:buChar char="-"/>
            </a:pPr>
            <a:r>
              <a:rPr lang="ru-RU" b="1" dirty="0" smtClean="0"/>
              <a:t>после 12 лет совместной жизни;</a:t>
            </a:r>
          </a:p>
          <a:p>
            <a:pPr algn="just">
              <a:buFontTx/>
              <a:buChar char="-"/>
            </a:pPr>
            <a:r>
              <a:rPr lang="ru-RU" b="1" dirty="0" smtClean="0"/>
              <a:t>20-25 лет совместной жизни.</a:t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1277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Классификация семейных ролей</a:t>
            </a:r>
            <a:r>
              <a:rPr lang="ru-RU" sz="2800" b="1" dirty="0"/>
              <a:t>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847528" y="1097360"/>
            <a:ext cx="8496944" cy="5760640"/>
          </a:xfrm>
        </p:spPr>
        <p:txBody>
          <a:bodyPr>
            <a:normAutofit fontScale="70000" lnSpcReduction="20000"/>
          </a:bodyPr>
          <a:lstStyle/>
          <a:p>
            <a:pPr marL="514350" indent="-514350" algn="just"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Партнер</a:t>
            </a:r>
            <a:r>
              <a:rPr lang="ru-RU" b="1" dirty="0" smtClean="0"/>
              <a:t>, ориентированный на равноправие: ожидает равных прав и равных обязанностей.</a:t>
            </a:r>
          </a:p>
          <a:p>
            <a:pPr marL="514350" indent="-514350" algn="just"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Романтический партнер</a:t>
            </a:r>
            <a:r>
              <a:rPr lang="ru-RU" b="1" dirty="0" smtClean="0"/>
              <a:t>: ожидает душевного согласия, хочет создать крепкие узы любви, сентиментален. Чувствует себя обманутым, если партнер отказывается играть в эти игры.</a:t>
            </a:r>
          </a:p>
          <a:p>
            <a:pPr marL="514350" indent="-514350" algn="just"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Родительский партнер</a:t>
            </a:r>
            <a:r>
              <a:rPr lang="ru-RU" b="1" dirty="0" smtClean="0"/>
              <a:t>: заботится о другом с удовольствием, воспитывает другого (партнер должен занимать позицию ребенка).</a:t>
            </a:r>
          </a:p>
          <a:p>
            <a:pPr marL="514350" indent="-514350" algn="just"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Детский партнер</a:t>
            </a:r>
            <a:r>
              <a:rPr lang="ru-RU" b="1" dirty="0" smtClean="0"/>
              <a:t>: привносит в супружество спонтанность, непосредственность и радость, но с помощью слабости и беспомощности приобретает власть над другим.</a:t>
            </a:r>
          </a:p>
          <a:p>
            <a:pPr marL="514350" indent="-514350" algn="just"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Рациональный партнер</a:t>
            </a:r>
            <a:r>
              <a:rPr lang="ru-RU" b="1" dirty="0" smtClean="0"/>
              <a:t>: следит за проявлением эмоций, точно соблюдает права и обязанности, ответствен и трезв в оценках. Может ошибаться в отношении переживаний своего партнера.</a:t>
            </a:r>
          </a:p>
          <a:p>
            <a:pPr marL="514350" indent="-514350" algn="just"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Товарищеский партнер</a:t>
            </a:r>
            <a:r>
              <a:rPr lang="ru-RU" b="1" dirty="0" smtClean="0"/>
              <a:t>: хочет быть сотоварищем и ищет такого же спутника. Не претендует на романтическую любовь и принимает обычные тяготы семейной жизни как неизбежные.</a:t>
            </a:r>
          </a:p>
          <a:p>
            <a:pPr marL="514350" indent="-514350" algn="just"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Независимый партнер</a:t>
            </a:r>
            <a:r>
              <a:rPr lang="ru-RU" b="1" dirty="0" smtClean="0"/>
              <a:t>: сохраняет дистанцию по отношению к партнеру. Избегает интимность и хочет, чтобы партнер относился с уважением к его требованиям.</a:t>
            </a:r>
            <a:br>
              <a:rPr lang="ru-RU" b="1" dirty="0" smtClean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35424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3512" y="0"/>
            <a:ext cx="8784976" cy="980728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/>
            </a:r>
            <a:br>
              <a:rPr lang="ru-RU" sz="3100" b="1" dirty="0"/>
            </a:br>
            <a:r>
              <a:rPr lang="ru-RU" sz="2700" b="1" dirty="0">
                <a:solidFill>
                  <a:srgbClr val="002060"/>
                </a:solidFill>
              </a:rPr>
              <a:t>Концептуальная схема жизненного цикла семьи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524000" y="716421"/>
          <a:ext cx="9144000" cy="6038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273"/>
                <a:gridCol w="2415535"/>
                <a:gridCol w="2736304"/>
                <a:gridCol w="3563888"/>
              </a:tblGrid>
              <a:tr h="809236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Стадии жизненного цикла семьи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Результаты переходного периода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Необходимые изменения в системе семьи</a:t>
                      </a:r>
                    </a:p>
                  </a:txBody>
                  <a:tcPr marL="68580" marR="68580" marT="0" marB="0"/>
                </a:tc>
              </a:tr>
              <a:tr h="183511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</a:rPr>
                        <a:t>Уход из дома,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</a:rPr>
                        <a:t>чтобы жить отдельно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mtClean="0">
                          <a:latin typeface="Times New Roman"/>
                          <a:ea typeface="Times New Roman"/>
                        </a:rPr>
                        <a:t>Разделение, независимость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</a:rPr>
                        <a:t>1) Разрешить молодому человеку/девушке уйти из семьи, 2) не звать их обратно в случае очередного кризиса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92151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Формирование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супружеской пары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Эмоциональная вовлеченность в новую систему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1) Признание супруга(и) членом семьи; 2) восстановление равновесия во взаимоотношениях для признания права на личную жизнь.</a:t>
                      </a:r>
                    </a:p>
                  </a:txBody>
                  <a:tcPr marL="68580" marR="68580" marT="0" marB="0"/>
                </a:tc>
              </a:tr>
              <a:tr h="145908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Уход из дома,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чтобы жить отдельно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Разделение, независимость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1) Разрешить молодому человеку/девушке уйти из семьи, 2) не звать их обратно в случае очередного кризиса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869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524000" y="188639"/>
          <a:ext cx="9036496" cy="6559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523"/>
                <a:gridCol w="2646301"/>
                <a:gridCol w="3036507"/>
                <a:gridCol w="3012165"/>
              </a:tblGrid>
              <a:tr h="1440161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/>
                          <a:ea typeface="Times New Roman"/>
                        </a:rPr>
                        <a:t>3</a:t>
                      </a:r>
                      <a:endParaRPr lang="ru-RU" b="1" dirty="0"/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Семья с маленькими детьми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Превращение семьи из 2-х человек в семью из 3-4-х человек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1) Часть пространства отдается детям; 2) полезность в новом качестве; 3) примирение с ролью дедушки/бабушки</a:t>
                      </a:r>
                      <a:endParaRPr lang="ru-RU" sz="11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46768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/>
                          <a:ea typeface="Times New Roman"/>
                        </a:rPr>
                        <a:t>4</a:t>
                      </a:r>
                      <a:endParaRPr lang="ru-RU" b="1" dirty="0"/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Семья 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 </a:t>
                      </a: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детьми-          подростками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Развитие гибкости, в т.ч. независимости взглядов и поведения, в т.ч. сексуального поведения у молодых членов семьи; поддержание их авторитета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1) Признание ценности перемен, инициированных молодыми членами семьи; 2) признание борьбы за свои позиции, споров и переговоров; 3) признание важности сохранения индивидуальности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4456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    5</a:t>
                      </a:r>
                      <a:endParaRPr lang="ru-RU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Начало фазы </a:t>
                      </a:r>
                      <a:r>
                        <a:rPr lang="en-US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“</a:t>
                      </a: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пустое гнездо</a:t>
                      </a:r>
                      <a:r>
                        <a:rPr lang="en-US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”</a:t>
                      </a: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Примирение с чередующимися уходами, приходами детей, образование новых границ вокруг супружеской пары после ухода детей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1) Договорные отношения с повзрослевшими детьми; 2) переосмысление возможностей во внешнем по отношению к семье мире: время, пространство, финансы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445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Причины девиантного поведения подростков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029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Основные факторы, обусловливающие девиантное поведение несовершеннолетних</a:t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3192" y="1315624"/>
            <a:ext cx="11219688" cy="54006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 smtClean="0"/>
              <a:t>биологические факторы выражаются в существовании неблагоприятных физиологических или анатомических особенностей организма ребенка, затрудняющих его социальную адаптацию; </a:t>
            </a:r>
          </a:p>
          <a:p>
            <a:pPr algn="just"/>
            <a:r>
              <a:rPr lang="ru-RU" b="1" dirty="0" smtClean="0"/>
              <a:t>генетические, которые передаются по наследству. Это могут быть нарушения умственного развития, дефекты слуха и зрения, телесные пороки, повреждения нервной системы;</a:t>
            </a:r>
          </a:p>
          <a:p>
            <a:pPr lvl="0" algn="just"/>
            <a:r>
              <a:rPr lang="ru-RU" b="1" dirty="0" smtClean="0"/>
              <a:t>психофизиологические, связанные с влиянием на организм человека психофизиологических нагрузок, конфликтных ситуаций, химического состава окружающей среды, новых видов энергии, приводящих к различным соматическим, аллергическим, токсическим заболеваниям;</a:t>
            </a:r>
          </a:p>
          <a:p>
            <a:pPr lvl="0" algn="just"/>
            <a:r>
              <a:rPr lang="ru-RU" b="1" dirty="0" smtClean="0"/>
              <a:t>физиологические, включающие в себя дефекты речи, внешнюю непривлекательность, недостатки конституционно-соматического склада человека, которые в большинстве случаев вызывают негативное отношение со стороны окружающих, что приводит к искажению системы межличностных отношений ребенка в среде сверстников, коллективе.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565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/>
              <a:t>Психологические факторы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2336" y="1196752"/>
            <a:ext cx="11109960" cy="532859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 smtClean="0"/>
              <a:t>в которые включаются наличие у ребенка психопатологии или акцентуации (чрезмерное усиление) отдельных черт характера. Эти отклонения выражаются в нервно-психических заболеваниях, психопатии, неврастении, пограничных состояниях, повышающих возбудимость нервной системы и обусловливающих неадекватные реакции подростка.</a:t>
            </a:r>
          </a:p>
          <a:p>
            <a:pPr algn="just"/>
            <a:r>
              <a:rPr lang="ru-RU" b="1" dirty="0" smtClean="0"/>
              <a:t> Дети с явно выраженной психопатией, которая является отклонением от норм психического здоровья человека, нуждаются в помощи психиатров.</a:t>
            </a:r>
          </a:p>
          <a:p>
            <a:pPr algn="just"/>
            <a:r>
              <a:rPr lang="ru-RU" b="1" dirty="0" smtClean="0"/>
              <a:t>Дети с акцентуированными чертами характера, что является крайним вариантом психической нормы, чрезвычайно уязвимы для различных психологических воздействий и нуждаются, как правило, в социально-медицинской реабилитации наряду с мерами воспитательного характера.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872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Социально-педагогические факторы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8368" y="1340768"/>
            <a:ext cx="11109960" cy="5112568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/>
              <a:t>выражаются в дефектах школьного, семейного или общественного воспитания, в основе которых лежат половозрастные и индивидуальные особенности развития детей, приводящих к отклонениям в ранней социализации ребенка в период детства с накоплением негативного опыта; в стойкой школьной неуспешности ребенка с разрывом связей со школой (педагогическая запущенность), ведущей к несформированности у подростка познавательных мотивов, интересов и школьных навыков.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295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Учебная дезадаптация школьника проходит в своем развитии следующие стадии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0936" y="1484784"/>
            <a:ext cx="11192256" cy="518457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 smtClean="0"/>
              <a:t>учебной декомпенсации – состояния ребенка, характеризующееся возникновением затруднений в изучении одного или нескольких предметов при сохранении общего интереса к школе;</a:t>
            </a:r>
          </a:p>
          <a:p>
            <a:pPr lvl="0" algn="just"/>
            <a:r>
              <a:rPr lang="ru-RU" b="1" dirty="0" smtClean="0"/>
              <a:t>школьной дезадаптации – состояния ребенка, когда наряду с возрастающими трудностями в обучении на первый план выступают нарушения поведения, выраженные в виде конфликтов с педагогами, одноклассниками, пропусков занятий;</a:t>
            </a:r>
          </a:p>
          <a:p>
            <a:pPr lvl="0" algn="just"/>
            <a:r>
              <a:rPr lang="ru-RU" b="1" dirty="0" smtClean="0"/>
              <a:t>социальной дезадаптации – состояния ребенка, когда отмечается полная утрата интереса к учебе, пребыванию в школьном коллективе, уход в асоциальные компании, увлечение спиртными напитками, наркотиками;</a:t>
            </a:r>
          </a:p>
          <a:p>
            <a:pPr algn="just"/>
            <a:r>
              <a:rPr lang="ru-RU" b="1" dirty="0" smtClean="0"/>
              <a:t>криминализации среды свободного времяпрепровождения. Так, например, отчисление из школы детей 15-летнего возраста, что позволяется законом «Об образовании», выбрасывает детей на улицу, где они не могут легально трудоустроиться.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2171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Следует выделить определенные стили семейных взаимоотношений, ведущих к формированию асоциального поведения несовершеннолетних:</a:t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85216" y="1412776"/>
            <a:ext cx="11000232" cy="5256584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ru-RU" b="1" dirty="0" smtClean="0"/>
              <a:t>дисгармоничный стиль воспитательных и внутрисемейных отношений, сочетающий в себе, с одной стороны, потворство желаниям ребенка, гиперопеку, а с другой – провоцирование ребенка на конфликтные ситуации; или характеризующийся утверждением в семье двойной морали: для семьи – одни правила поведения, для общества – совершенно другие;</a:t>
            </a:r>
          </a:p>
          <a:p>
            <a:pPr lvl="0" algn="just"/>
            <a:r>
              <a:rPr lang="ru-RU" b="1" dirty="0" smtClean="0"/>
              <a:t>нестабильный, конфликтный стиль воспитательных влияний в неполной семье, в ситуации развода, длительного раз дельного проживания детей и родителей;</a:t>
            </a:r>
          </a:p>
          <a:p>
            <a:pPr lvl="0" algn="just"/>
            <a:r>
              <a:rPr lang="ru-RU" b="1" dirty="0" smtClean="0"/>
              <a:t>асоциальный стиль отношений в дезорганизованной семье с систематическим употреблением алкоголя, наркотиков, аморальным образом жизни, криминальным поведением родите лей, проявлениями маломотивированной «семейной жестокости» и насилия.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833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Тип реагирования детей и подростков на жестокое обращение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5488" y="1412776"/>
            <a:ext cx="11256264" cy="525658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 smtClean="0"/>
              <a:t>зависит от возраста ребенка, черт его личности, социального опыта. Наряду с психическими реакциями (страх, нарушение сна, аппетита и пр.), наблюдаются различные формы нарушения поведения: повышение агрессивности, выраженная драчливость, жестокость или неуверенность в себе, робость, нарушение общения со сверстниками, снижение самооценки. </a:t>
            </a:r>
          </a:p>
          <a:p>
            <a:pPr algn="just"/>
            <a:r>
              <a:rPr lang="ru-RU" b="1" dirty="0" smtClean="0"/>
              <a:t>Для детей и подростков, подвергшихся сексуальному насилию (или посягательству), характерно также и нарушение сексуального поведения: нарушение полоролевой идентификации, страх перед любыми видами проявления сексуальности и др. </a:t>
            </a:r>
          </a:p>
          <a:p>
            <a:pPr algn="just"/>
            <a:r>
              <a:rPr lang="ru-RU" b="1" dirty="0" smtClean="0"/>
              <a:t>Важным представляется то, что большинство детей, переживших в детстве жестокое обращение (насилие) взрослых, склонны воспроизводить его, выступая уже в роли насильника и мучителя.</a:t>
            </a:r>
          </a:p>
          <a:p>
            <a:pPr algn="just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7224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1214</Words>
  <Application>Microsoft Office PowerPoint</Application>
  <PresentationFormat>Широкоэкранный</PresentationFormat>
  <Paragraphs>82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    Влияние семейных кризисов на развитие девиаций в подростковом возрасте. </vt:lpstr>
      <vt:lpstr>Брачно -семейные отношения, соответствующие общественным нормам выделяют семьи:</vt:lpstr>
      <vt:lpstr>Кризисы семейной жизни:</vt:lpstr>
      <vt:lpstr>Классификация семейных ролей:</vt:lpstr>
      <vt:lpstr> Концептуальная схема жизненного цикла семьи </vt:lpstr>
      <vt:lpstr>Презентация PowerPoint</vt:lpstr>
      <vt:lpstr>Причины девиантного поведения подростков </vt:lpstr>
      <vt:lpstr>Основные факторы, обусловливающие девиантное поведение несовершеннолетних </vt:lpstr>
      <vt:lpstr>Психологические факторы</vt:lpstr>
      <vt:lpstr>Социально-педагогические факторы </vt:lpstr>
      <vt:lpstr>Учебная дезадаптация школьника проходит в своем развитии следующие стадии</vt:lpstr>
      <vt:lpstr>Следует выделить определенные стили семейных взаимоотношений, ведущих к формированию асоциального поведения несовершеннолетних: </vt:lpstr>
      <vt:lpstr>Тип реагирования детей и подростков на жестокое обращение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Влияние семейных кризисов на развитие девиаций в подростковом возрасте. </dc:title>
  <dc:creator>Познание</dc:creator>
  <cp:lastModifiedBy>Познание</cp:lastModifiedBy>
  <cp:revision>7</cp:revision>
  <dcterms:created xsi:type="dcterms:W3CDTF">2018-01-24T14:44:41Z</dcterms:created>
  <dcterms:modified xsi:type="dcterms:W3CDTF">2020-04-03T11:19:04Z</dcterms:modified>
</cp:coreProperties>
</file>