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106887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</a:rPr>
              <a:t>Конструктивное  взаимодействие с нарушителями дисциплины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2000" b="1" dirty="0" err="1" smtClean="0"/>
              <a:t>Родермель</a:t>
            </a:r>
            <a:r>
              <a:rPr lang="ru-RU" sz="2000" b="1" dirty="0" smtClean="0"/>
              <a:t> Т.А., </a:t>
            </a:r>
            <a:r>
              <a:rPr lang="ru-RU" sz="2000" b="1" dirty="0" err="1" smtClean="0"/>
              <a:t>к.филос.н</a:t>
            </a:r>
            <a:r>
              <a:rPr lang="ru-RU" sz="2000" b="1" dirty="0" smtClean="0"/>
              <a:t>., </a:t>
            </a:r>
            <a:br>
              <a:rPr lang="ru-RU" sz="2000" b="1" dirty="0" smtClean="0"/>
            </a:br>
            <a:r>
              <a:rPr lang="ru-RU" sz="2000" b="1" dirty="0" smtClean="0"/>
              <a:t>доцент, </a:t>
            </a:r>
            <a:r>
              <a:rPr lang="ru-RU" sz="2000" b="1" dirty="0" err="1" smtClean="0"/>
              <a:t>зав.каф.психологии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Сургутский государственный </a:t>
            </a:r>
            <a:r>
              <a:rPr lang="ru-RU" sz="2000" b="1" dirty="0" err="1" smtClean="0"/>
              <a:t>унивеситет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Чтобы строить грамотно конструктивное взаимодействие с нарушителями дисциплины, необходимо: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Распознавать истинную цель поступка;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В соответствии с нею выбрать способ, чтобы немедленно вмешаться в ситуацию и прекратить выходку;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Разработать стратегию своего поведения, которая привела бы к постепенному снижению числа подобных поступков у этого </a:t>
            </a:r>
            <a:r>
              <a:rPr lang="ru-RU" b="1" dirty="0" smtClean="0">
                <a:solidFill>
                  <a:prstClr val="black"/>
                </a:solidFill>
              </a:rPr>
              <a:t>обучающегося</a:t>
            </a:r>
            <a:r>
              <a:rPr lang="ru-RU" b="1" dirty="0" smtClean="0"/>
              <a:t> в будущем.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Партнерские отношения строятся на правилах: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ru-RU" b="1" dirty="0" smtClean="0"/>
              <a:t>Обучающийся всегда выбирает поведение, и учитель помогает сделать выбор осознанным,</a:t>
            </a:r>
          </a:p>
          <a:p>
            <a:pPr lvl="0" algn="just"/>
            <a:r>
              <a:rPr lang="ru-RU" b="1" dirty="0" smtClean="0"/>
              <a:t>свобода выбора – это готовность самому отвечать за его последствия.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Пять шагов в качестве ориентировки в построении конструктивного взаимодействия с обучающимся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ru-RU" b="1" dirty="0" smtClean="0"/>
              <a:t>Наблюдение и объективное описание поведения проблемных обучающихся.</a:t>
            </a:r>
          </a:p>
          <a:p>
            <a:pPr lvl="0" algn="just"/>
            <a:r>
              <a:rPr lang="ru-RU" b="1" dirty="0" smtClean="0"/>
              <a:t>Обнаружение скрытой цели нарушений поведения.</a:t>
            </a:r>
          </a:p>
          <a:p>
            <a:pPr lvl="0" algn="just"/>
            <a:r>
              <a:rPr lang="ru-RU" b="1" dirty="0" smtClean="0"/>
              <a:t>Выбор техники педагогического вмешательства для экстренного прекращения «выходки» на уроке</a:t>
            </a:r>
          </a:p>
          <a:p>
            <a:pPr lvl="0" algn="just"/>
            <a:r>
              <a:rPr lang="ru-RU" b="1" dirty="0" smtClean="0"/>
              <a:t>Разработка стратегии и тактики поддержки </a:t>
            </a:r>
            <a:r>
              <a:rPr lang="ru-RU" b="1" dirty="0">
                <a:solidFill>
                  <a:prstClr val="black"/>
                </a:solidFill>
              </a:rPr>
              <a:t>обучающихся</a:t>
            </a:r>
            <a:r>
              <a:rPr lang="ru-RU" b="1" dirty="0" smtClean="0"/>
              <a:t> для повышения его самоуважения.</a:t>
            </a:r>
          </a:p>
          <a:p>
            <a:pPr lvl="0" algn="just"/>
            <a:r>
              <a:rPr lang="ru-RU" b="1" dirty="0" smtClean="0"/>
              <a:t>Включение родителей и коллег-педагогов в реализацию данного плана действия.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Разберем «На чем строится поведение учеников?»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Три основных закона поведения:</a:t>
            </a:r>
            <a:endParaRPr lang="ru-RU" dirty="0" smtClean="0"/>
          </a:p>
          <a:p>
            <a:pPr algn="just">
              <a:buNone/>
            </a:pPr>
            <a:r>
              <a:rPr lang="ru-RU" b="1" dirty="0" smtClean="0"/>
              <a:t>1 закон.</a:t>
            </a:r>
            <a:r>
              <a:rPr lang="ru-RU" dirty="0" smtClean="0"/>
              <a:t> </a:t>
            </a:r>
            <a:r>
              <a:rPr lang="ru-RU" sz="3500" b="1" dirty="0" smtClean="0">
                <a:solidFill>
                  <a:prstClr val="black"/>
                </a:solidFill>
              </a:rPr>
              <a:t>Обучающиеся </a:t>
            </a:r>
            <a:r>
              <a:rPr lang="ru-RU" b="1" dirty="0" smtClean="0"/>
              <a:t>выбирают определенное поведение в определенных обстоятельствах.</a:t>
            </a:r>
          </a:p>
          <a:p>
            <a:pPr algn="just">
              <a:buNone/>
            </a:pPr>
            <a:r>
              <a:rPr lang="ru-RU" b="1" dirty="0" smtClean="0"/>
              <a:t>2 закон.</a:t>
            </a:r>
            <a:r>
              <a:rPr lang="ru-RU" dirty="0" smtClean="0"/>
              <a:t> </a:t>
            </a:r>
            <a:r>
              <a:rPr lang="ru-RU" b="1" dirty="0" smtClean="0"/>
              <a:t>Любое поведение </a:t>
            </a:r>
            <a:r>
              <a:rPr lang="ru-RU" sz="3500" b="1" dirty="0">
                <a:solidFill>
                  <a:prstClr val="black"/>
                </a:solidFill>
              </a:rPr>
              <a:t>обучающихся</a:t>
            </a:r>
            <a:r>
              <a:rPr lang="ru-RU" b="1" dirty="0" smtClean="0"/>
              <a:t> подчинено общей цели – чувствовать принадлежащим к школьной жизни.</a:t>
            </a:r>
          </a:p>
          <a:p>
            <a:pPr>
              <a:buNone/>
            </a:pPr>
            <a:r>
              <a:rPr lang="ru-RU" b="1" dirty="0" smtClean="0"/>
              <a:t>3 закон.</a:t>
            </a:r>
            <a:r>
              <a:rPr lang="ru-RU" dirty="0" smtClean="0"/>
              <a:t> </a:t>
            </a:r>
            <a:r>
              <a:rPr lang="ru-RU" b="1" dirty="0" smtClean="0"/>
              <a:t>Нарушая дисциплину, </a:t>
            </a:r>
            <a:r>
              <a:rPr lang="ru-RU" sz="3500" b="1" dirty="0" smtClean="0">
                <a:solidFill>
                  <a:prstClr val="black"/>
                </a:solidFill>
              </a:rPr>
              <a:t>обучающийся</a:t>
            </a:r>
            <a:r>
              <a:rPr lang="ru-RU" b="1" dirty="0" smtClean="0"/>
              <a:t> осознает, что ведет себя неправильно, но может не осознавать, что за этим нарушением стоит одна из четырех целей: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привлечение внимания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власть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месть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избегание неудачи.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Пояснение целей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61662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Привлечение внимания </a:t>
            </a:r>
            <a:r>
              <a:rPr lang="ru-RU" b="1" dirty="0" smtClean="0"/>
              <a:t>– </a:t>
            </a:r>
            <a:r>
              <a:rPr lang="ru-RU" sz="3100" b="1" dirty="0" smtClean="0">
                <a:solidFill>
                  <a:prstClr val="black"/>
                </a:solidFill>
              </a:rPr>
              <a:t>обучающиеся</a:t>
            </a:r>
            <a:r>
              <a:rPr lang="ru-RU" b="1" dirty="0" smtClean="0"/>
              <a:t> хотят все время  быть в центре внимания, не давая учителю вести урок, а ребятам – понимать учителя.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Власть</a:t>
            </a:r>
            <a:r>
              <a:rPr lang="ru-RU" b="1" dirty="0" smtClean="0"/>
              <a:t> – </a:t>
            </a:r>
            <a:r>
              <a:rPr lang="ru-RU" sz="3100" b="1" dirty="0" smtClean="0">
                <a:solidFill>
                  <a:prstClr val="black"/>
                </a:solidFill>
              </a:rPr>
              <a:t>обучающийся</a:t>
            </a:r>
            <a:r>
              <a:rPr lang="ru-RU" sz="3100" b="1" dirty="0" smtClean="0"/>
              <a:t> </a:t>
            </a:r>
            <a:r>
              <a:rPr lang="ru-RU" b="1" dirty="0" smtClean="0"/>
              <a:t>пытается установить свою власть над учителем, над всем классом. Они часто демонстрируют своим поведением: «Ты мне ничего не сделаешь» и разрушают тем самым  установленный в классе порядок.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Месть </a:t>
            </a:r>
            <a:r>
              <a:rPr lang="ru-RU" b="1" dirty="0" smtClean="0"/>
              <a:t>– для некоторых </a:t>
            </a:r>
            <a:r>
              <a:rPr lang="ru-RU" sz="3100" b="1" dirty="0">
                <a:solidFill>
                  <a:prstClr val="black"/>
                </a:solidFill>
              </a:rPr>
              <a:t>обучающихся</a:t>
            </a:r>
            <a:r>
              <a:rPr lang="ru-RU" b="1" dirty="0" smtClean="0"/>
              <a:t> главной целью их присутствия в классе становится месть за реальную или вымышленную обиду. Мстить они могут кому-то из учителей, ребят или всему миру.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Избегание неудачи </a:t>
            </a:r>
            <a:r>
              <a:rPr lang="ru-RU" b="1" dirty="0" smtClean="0"/>
              <a:t>– некоторые </a:t>
            </a:r>
            <a:r>
              <a:rPr lang="ru-RU" sz="3100" b="1" dirty="0" smtClean="0">
                <a:solidFill>
                  <a:prstClr val="black"/>
                </a:solidFill>
              </a:rPr>
              <a:t>обучающиеся</a:t>
            </a:r>
            <a:r>
              <a:rPr lang="ru-RU" b="1" dirty="0" smtClean="0"/>
              <a:t> так боятся повторить поражение, неудачу, что предпочитают ничего не делать. Им кажется, что они не удовлетворяют требования окружающих и часто мечтают о том, чтобы их оставили в покое. Они остаются в изоляции, неприступные и «непробиваемые» никакими методическими ухищрениями педагогов.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Разбор предлагаемых ситуаций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Примеры:</a:t>
            </a:r>
            <a:endParaRPr lang="ru-RU" dirty="0" smtClean="0"/>
          </a:p>
          <a:p>
            <a:pPr algn="just">
              <a:buFont typeface="Wingdings" pitchFamily="2" charset="2"/>
              <a:buChar char="v"/>
            </a:pPr>
            <a:r>
              <a:rPr lang="ru-RU" b="1" dirty="0" smtClean="0"/>
              <a:t>Вера </a:t>
            </a:r>
            <a:r>
              <a:rPr lang="ru-RU" b="1" dirty="0" err="1" smtClean="0"/>
              <a:t>Семушкина</a:t>
            </a:r>
            <a:r>
              <a:rPr lang="ru-RU" b="1" dirty="0" smtClean="0"/>
              <a:t> опаздывает на все уроки английского и не торопится поднимать руку при опросе. Почему?</a:t>
            </a:r>
          </a:p>
          <a:p>
            <a:pPr algn="just">
              <a:buFont typeface="Wingdings" pitchFamily="2" charset="2"/>
              <a:buChar char="v"/>
            </a:pPr>
            <a:r>
              <a:rPr lang="ru-RU" b="1" dirty="0" smtClean="0"/>
              <a:t>Света Петрова очень любит, когда ее хвалят учителя и сделает ради похвалы любую работу. Почему?</a:t>
            </a:r>
          </a:p>
          <a:p>
            <a:pPr algn="just">
              <a:buFont typeface="Wingdings" pitchFamily="2" charset="2"/>
              <a:buChar char="v"/>
            </a:pPr>
            <a:r>
              <a:rPr lang="ru-RU" b="1" dirty="0" smtClean="0"/>
              <a:t>Дина </a:t>
            </a:r>
            <a:r>
              <a:rPr lang="ru-RU" b="1" dirty="0" err="1" smtClean="0"/>
              <a:t>Смольникова</a:t>
            </a:r>
            <a:r>
              <a:rPr lang="ru-RU" b="1" dirty="0" smtClean="0"/>
              <a:t> всегда с готовностью остается после уроков для любой внеклассной работы. Почему?</a:t>
            </a:r>
          </a:p>
          <a:p>
            <a:pPr algn="just">
              <a:buFont typeface="Wingdings" pitchFamily="2" charset="2"/>
              <a:buChar char="v"/>
            </a:pPr>
            <a:r>
              <a:rPr lang="ru-RU" b="1" dirty="0" smtClean="0"/>
              <a:t>Коля Харитонов тихо бормочет ругательства на геометрии. Почему?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>Базовая потребность обучающихся ощущать себя причастным к школьной общности, которая воплощается в три цели: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lvl="0" algn="just"/>
            <a:r>
              <a:rPr lang="ru-RU" b="1" dirty="0" smtClean="0"/>
              <a:t>ощущать свою состоятельность в учебной деятельности (интеллектуальная состоятельность),</a:t>
            </a:r>
          </a:p>
          <a:p>
            <a:pPr lvl="0" algn="just"/>
            <a:r>
              <a:rPr lang="ru-RU" b="1" dirty="0" smtClean="0"/>
              <a:t>строить и поддерживать приемлемые отношения с учителем и одноклассниками (коммуникативная состоятельность),</a:t>
            </a:r>
          </a:p>
          <a:p>
            <a:pPr lvl="0" algn="just"/>
            <a:r>
              <a:rPr lang="ru-RU" b="1" dirty="0" smtClean="0"/>
              <a:t>вносить свой особый вклад в жизнь класса и школы (состоятельность в деятельности).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Условия, которые влияют на поведение: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ru-RU" b="1" dirty="0" smtClean="0"/>
              <a:t>качество отношений </a:t>
            </a:r>
            <a:r>
              <a:rPr lang="ru-RU" b="1" smtClean="0"/>
              <a:t>между </a:t>
            </a:r>
            <a:r>
              <a:rPr lang="ru-RU" b="1" smtClean="0"/>
              <a:t>обучающимся </a:t>
            </a:r>
            <a:r>
              <a:rPr lang="ru-RU" b="1" dirty="0" smtClean="0"/>
              <a:t>и учителем;</a:t>
            </a:r>
          </a:p>
          <a:p>
            <a:pPr lvl="0" algn="just"/>
            <a:r>
              <a:rPr lang="ru-RU" b="1" dirty="0" smtClean="0"/>
              <a:t>классная атмосфера, направленная на успех или, наоборот, деструктивная; </a:t>
            </a:r>
          </a:p>
          <a:p>
            <a:pPr lvl="0" algn="just"/>
            <a:r>
              <a:rPr lang="ru-RU" b="1" dirty="0" smtClean="0"/>
              <a:t>соответствующая этому структура классного коллектива.</a:t>
            </a:r>
          </a:p>
          <a:p>
            <a:pPr algn="just"/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Привлечение внимание как цель «плохого» поведения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Активная форма</a:t>
            </a: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900" b="1" dirty="0" smtClean="0">
                <a:solidFill>
                  <a:prstClr val="black"/>
                </a:solidFill>
              </a:rPr>
              <a:t>Обучающиеся </a:t>
            </a:r>
            <a:r>
              <a:rPr lang="ru-RU" b="1" dirty="0" smtClean="0"/>
              <a:t>часто опаздывают на урок, вдруг начинают причесываться во время объяснения нового материала, передают записки через весь класс или задают вопросы, не относящиеся к уроку и др.</a:t>
            </a:r>
          </a:p>
          <a:p>
            <a:pPr>
              <a:buNone/>
            </a:pPr>
            <a:r>
              <a:rPr lang="ru-RU" b="1" dirty="0" smtClean="0"/>
              <a:t>Пассивная форма</a:t>
            </a: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Они редко заводят класс. Но они отказываются выполнять ваши требования или исполняют все очень медленно и т.п. </a:t>
            </a:r>
          </a:p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Исправить «пассивных» труднее, чем «активных».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rgbClr val="002060"/>
                </a:solidFill>
              </a:rPr>
              <a:t>Принципы профилактики: как себя вести, чтобы эти нарушения поведения не возобновлялись?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rmAutofit fontScale="62500" lnSpcReduction="20000"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Уделяйте внимание тем,  кто ведет себя хорошо.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Научите своих учеников просто и открыто просить внимания учителя.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Меры экстренного педагогического воздействия: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Игнорируйте такое поведение.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Контакт глазами.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Встаньте рядом.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Используйте имя </a:t>
            </a:r>
            <a:r>
              <a:rPr lang="ru-RU" b="1" dirty="0" smtClean="0">
                <a:solidFill>
                  <a:prstClr val="black"/>
                </a:solidFill>
              </a:rPr>
              <a:t>обучающегося</a:t>
            </a:r>
            <a:r>
              <a:rPr lang="ru-RU" b="1" dirty="0" smtClean="0"/>
              <a:t>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Пошлите «секретный сигнал» (используйте жесты).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Делайте письменные замечания (заранее пишется записка).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Формулируйте «Я - высказывание»: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b="1" dirty="0" smtClean="0"/>
              <a:t>содержит объективное описание плохого поведения: «Когда ты шепчешься с Олей во время объяснения …»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b="1" dirty="0" smtClean="0"/>
              <a:t>называется чувство учителя в этот момент : «… я чувствую сильное раздражение …»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b="1" dirty="0" smtClean="0"/>
              <a:t>описывает эффект от плохого поведения: «… потому что я теряю мысль…»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b="1" dirty="0" smtClean="0"/>
              <a:t>содержит просьбу: «… пожалуйста, перестань».</a:t>
            </a:r>
          </a:p>
          <a:p>
            <a:pPr algn="just">
              <a:buNone/>
            </a:pPr>
            <a:r>
              <a:rPr lang="ru-RU" b="1" dirty="0" smtClean="0"/>
              <a:t>«Я - высказывание» сообщает ученикам только то, что чувствует педагог.</a:t>
            </a:r>
          </a:p>
          <a:p>
            <a:pPr algn="just">
              <a:buFont typeface="Wingdings" pitchFamily="2" charset="2"/>
              <a:buChar char="Ø"/>
            </a:pP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Разрешающее поведение: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496944" cy="594928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Стройте свой урок на основе вопиющего поведения. </a:t>
            </a: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Пример. </a:t>
            </a:r>
            <a:r>
              <a:rPr lang="ru-RU" sz="3100" b="1" dirty="0" smtClean="0">
                <a:solidFill>
                  <a:prstClr val="black"/>
                </a:solidFill>
              </a:rPr>
              <a:t>Обучающиеся </a:t>
            </a:r>
            <a:r>
              <a:rPr lang="ru-RU" b="1" dirty="0" smtClean="0"/>
              <a:t>9 </a:t>
            </a:r>
            <a:r>
              <a:rPr lang="ru-RU" b="1" dirty="0" err="1" smtClean="0"/>
              <a:t>кл</a:t>
            </a:r>
            <a:r>
              <a:rPr lang="ru-RU" b="1" dirty="0" smtClean="0"/>
              <a:t>. помешались на плевках из трубочек. Учитель геометрии предложил провести эксперимент по статистике исключительно на плевках. Он сделал мишень и движущийся контур, очертил на полу расстояние  и велел тщательно записывать  результаты своих достижений. Методика эксперимента была усвоена , а ученики больше не хотели плеваться.</a:t>
            </a:r>
          </a:p>
          <a:p>
            <a:pPr>
              <a:buNone/>
            </a:pPr>
            <a:r>
              <a:rPr lang="ru-RU" b="1" dirty="0" smtClean="0"/>
              <a:t>Доведите до предела демонстративную выходку.</a:t>
            </a: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Пример. Обучающийся не хочет сидеть на своем месте, пусть стоит весь урок. Обучающиеся, которые постоянно болтаю на уроке или издают неприличные звуки, должны записать  полный диск своих речей или звуковых упражнений и принести в класс.</a:t>
            </a:r>
          </a:p>
          <a:p>
            <a:pPr>
              <a:buNone/>
            </a:pPr>
            <a:r>
              <a:rPr lang="ru-RU" b="1" dirty="0" smtClean="0"/>
              <a:t>Весь класс присоединяется к выходке. </a:t>
            </a: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Пример. Ира без конца стучит ручкой по парте. Учитель: «Ну хорошо. Класс возьмите свои ручки и 3 минуты стучите ими по парте. Начали!»</a:t>
            </a:r>
          </a:p>
          <a:p>
            <a:pPr algn="just">
              <a:buFont typeface="Wingdings" pitchFamily="2" charset="2"/>
              <a:buChar char="ü"/>
            </a:pPr>
            <a:r>
              <a:rPr lang="ru-RU" b="1" dirty="0" smtClean="0"/>
              <a:t>Используйте разрешенную «квоту».</a:t>
            </a:r>
            <a:r>
              <a:rPr lang="ru-RU" dirty="0" smtClean="0"/>
              <a:t> </a:t>
            </a:r>
            <a:r>
              <a:rPr lang="ru-RU" b="1" dirty="0" smtClean="0"/>
              <a:t>Джонни громко икает на уроке гражданского права по 10 раз. Договоритесь сколько раз он будет икать завтра.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Делайте неожиданности (приемы)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Выключите свет.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Издайте  музыкальный звук.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Начните говорить тихим голосом.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Измените ваш голос.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Говорите с портретом или со стеной.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Временно прекратите вести урок.</a:t>
            </a:r>
          </a:p>
          <a:p>
            <a:pPr algn="just">
              <a:buNone/>
            </a:pPr>
            <a:endParaRPr lang="ru-RU" b="1" dirty="0" smtClean="0"/>
          </a:p>
          <a:p>
            <a:pPr algn="just">
              <a:buNone/>
            </a:pPr>
            <a:r>
              <a:rPr lang="ru-RU" b="1" dirty="0" smtClean="0"/>
              <a:t>Отвлеките ученика (приемы).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Задавайте прямые вопросы.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Попросите об одолжении.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Измените деятельность.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>
                <a:solidFill>
                  <a:srgbClr val="002060"/>
                </a:solidFill>
              </a:rPr>
              <a:t>Власть и месть как цели поведения: техники экстренного педагогического вмешательства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стадия «глухих раскатов» - ищите изящный уход от конфликта;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стадия «взрыва и извержения лавы» - используйте технику удаления (удаление не покидая класс, удаление в другие классы, удаление в специальное помещение, удаление домой и др.);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стадия разрешения – установите санкции (это не наказание. Пример. Ваня наплевал семечки под своей партой. Санкция – убрал только под своей партой.), сделайте выводы.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Стадия  «глухих раскатов» - ищите изящный уход: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 smtClean="0"/>
              <a:t>дипломатический маневр (снять сопротивление, </a:t>
            </a:r>
          </a:p>
          <a:p>
            <a:pPr algn="just"/>
            <a:r>
              <a:rPr lang="ru-RU" b="1" dirty="0" smtClean="0"/>
              <a:t>признайте силу ученика, </a:t>
            </a:r>
          </a:p>
          <a:p>
            <a:pPr algn="just"/>
            <a:r>
              <a:rPr lang="ru-RU" b="1" dirty="0" smtClean="0"/>
              <a:t>убирайте зрителей, </a:t>
            </a:r>
          </a:p>
          <a:p>
            <a:pPr algn="just"/>
            <a:r>
              <a:rPr lang="ru-RU" b="1" dirty="0" smtClean="0"/>
              <a:t>переносите обсуждение вопроса, </a:t>
            </a:r>
          </a:p>
          <a:p>
            <a:pPr algn="just"/>
            <a:r>
              <a:rPr lang="ru-RU" b="1" dirty="0" smtClean="0"/>
              <a:t>делайте записи, </a:t>
            </a:r>
          </a:p>
          <a:p>
            <a:pPr algn="just"/>
            <a:r>
              <a:rPr lang="ru-RU" b="1" dirty="0" smtClean="0"/>
              <a:t>озадачивайте учеников, </a:t>
            </a:r>
          </a:p>
          <a:p>
            <a:pPr algn="just"/>
            <a:r>
              <a:rPr lang="ru-RU" b="1" dirty="0" smtClean="0"/>
              <a:t>соглашайтесь с учеником, меняйте тему).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Принципы предотвращения поведения, направленного на избегание неудачи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Поддержать любые попытки ученика сменить установку, что «я не могу», на «я могу».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b="1" dirty="0" smtClean="0"/>
              <a:t>Помогать преодолевать барьеры, изолирующие его от класса, втягивать его в продуктивные отношения с другими учениками.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052738"/>
          <a:ext cx="8640959" cy="5568652"/>
        </p:xfrm>
        <a:graphic>
          <a:graphicData uri="http://schemas.openxmlformats.org/drawingml/2006/table">
            <a:tbl>
              <a:tblPr/>
              <a:tblGrid>
                <a:gridCol w="2880019"/>
                <a:gridCol w="2880019"/>
                <a:gridCol w="2880921"/>
              </a:tblGrid>
              <a:tr h="761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Что говорит учитель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Что слышит ученик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Принятие 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Ты хороший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Я хороший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Внимание 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Я вижу тебя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Я что-то значу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Уважение 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Спасибо тебе за …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Мои усилия замечены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24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Одобрение 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Я знаю о тебе что-то замечательное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Я – состоятелен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Теплые чувства</a:t>
                      </a:r>
                      <a:endParaRPr lang="ru-RU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Ты мне нравишься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Кто-то заботиться обо мне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71628"/>
            <a:ext cx="84249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Пути повышения самоуважения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«Я - слушание»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Упражнение «Гном и Карлик».</a:t>
            </a:r>
          </a:p>
          <a:p>
            <a:pPr algn="just">
              <a:buNone/>
            </a:pPr>
            <a:r>
              <a:rPr lang="ru-RU" b="1" dirty="0" smtClean="0"/>
              <a:t>Позиции:</a:t>
            </a:r>
          </a:p>
          <a:p>
            <a:pPr lvl="0" algn="just"/>
            <a:r>
              <a:rPr lang="ru-RU" b="1" dirty="0" smtClean="0"/>
              <a:t>Обвинение</a:t>
            </a:r>
          </a:p>
          <a:p>
            <a:pPr lvl="0" algn="just"/>
            <a:r>
              <a:rPr lang="ru-RU" b="1" dirty="0" smtClean="0"/>
              <a:t>Стыдит </a:t>
            </a:r>
          </a:p>
          <a:p>
            <a:pPr lvl="0" algn="just"/>
            <a:r>
              <a:rPr lang="ru-RU" b="1" dirty="0" smtClean="0"/>
              <a:t>Манипуляция </a:t>
            </a:r>
          </a:p>
          <a:p>
            <a:pPr lvl="0" algn="just"/>
            <a:r>
              <a:rPr lang="ru-RU" b="1" dirty="0" smtClean="0"/>
              <a:t>Осуждение </a:t>
            </a:r>
          </a:p>
          <a:p>
            <a:pPr lvl="0" algn="just"/>
            <a:r>
              <a:rPr lang="ru-RU" b="1" dirty="0" smtClean="0"/>
              <a:t>Сотрудничество </a:t>
            </a:r>
          </a:p>
          <a:p>
            <a:pPr lvl="0" algn="just"/>
            <a:r>
              <a:rPr lang="ru-RU" b="1" dirty="0" smtClean="0"/>
              <a:t>Компромисс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Обсуждение, что для вас  - «Я - слушание»?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Инструмент, с помощью которого можно познать себя?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Короткая формула, обозначающая то, как я в данный момент слушаю мир, людей, себя?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Мои «Я - слушания» стоят между моими чувствами и миром, но они принадлежат не миру, а мне?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Трансляторы, превращающие информацию внешнего мира в конкретные эмоциональные смыслы для меня?</a:t>
            </a:r>
          </a:p>
          <a:p>
            <a:pPr lvl="0">
              <a:buFont typeface="Wingdings" pitchFamily="2" charset="2"/>
              <a:buChar char="ü"/>
            </a:pPr>
            <a:r>
              <a:rPr lang="ru-RU" b="1" dirty="0" smtClean="0"/>
              <a:t>Существенно зависит от моего самоуважения?</a:t>
            </a:r>
          </a:p>
          <a:p>
            <a:pPr>
              <a:buFont typeface="Wingdings" pitchFamily="2" charset="2"/>
              <a:buChar char="ü"/>
            </a:pPr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Разбор ситуации «Мои «Я - С» на работе»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Идет урок. Учитель объясняет новый материал. В это время группа </a:t>
            </a:r>
            <a:r>
              <a:rPr lang="ru-RU" b="1" dirty="0"/>
              <a:t>обучающихся </a:t>
            </a:r>
            <a:r>
              <a:rPr lang="ru-RU" b="1" dirty="0" smtClean="0"/>
              <a:t>не слушает его. Они заняты другим, совершенно посторонним делом – переговариваются друг с другом, передают друг другу записки через мобильный телефон (предварительно не отключив звук). </a:t>
            </a:r>
          </a:p>
          <a:p>
            <a:pPr algn="just"/>
            <a:r>
              <a:rPr lang="ru-RU" b="1" dirty="0" smtClean="0"/>
              <a:t>Рассмотреть разные варианты поведения учителя (например через призму «жертвы» и т.п.).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Техники «Я - слушания»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877272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Пассивное слушание </a:t>
            </a:r>
            <a:r>
              <a:rPr lang="ru-RU" sz="2400" b="1" dirty="0" smtClean="0"/>
              <a:t>– вид слушания, который необходим в ситуациях общения с человеком, находящимся в аффекте или в состоянии возбуждения. Цель: вывод из состояния аффекта, его эмоциональная разрядка, приведение его в состояние относительного спокойствия.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Активное слушание </a:t>
            </a:r>
            <a:r>
              <a:rPr lang="ru-RU" sz="2400" b="1" dirty="0" smtClean="0"/>
              <a:t>- вид слушания, который подразумевает постоянное отражение содержания той информации, которую вам передает собеседник. Цель: адекватная обратная связь, уверенность в том вашего собеседника вы понимаете.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Эмпатическое слушание </a:t>
            </a:r>
            <a:r>
              <a:rPr lang="ru-RU" sz="2400" b="1" dirty="0" smtClean="0"/>
              <a:t>- вид слушания, который подразумевает постоянное отражение чувств собеседника. Цель: создание у партнера по общению ощущения того, что его чувства и переживания захватили вас, приняты вами, интересны вам..</a:t>
            </a:r>
          </a:p>
          <a:p>
            <a:pPr algn="just"/>
            <a:endParaRPr lang="ru-RU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1377</Words>
  <Application>Microsoft Office PowerPoint</Application>
  <PresentationFormat>Экран (4:3)</PresentationFormat>
  <Paragraphs>140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Тема Office</vt:lpstr>
      <vt:lpstr>Конструктивное  взаимодействие с нарушителями дисциплины    Родермель Т.А., к.филос.н.,  доцент, зав.каф.психологии Сургутский государственный унивеситет</vt:lpstr>
      <vt:lpstr> Чтобы строить грамотно конструктивное взаимодействие с нарушителями дисциплины, необходимо: </vt:lpstr>
      <vt:lpstr>Партнерские отношения строятся на правилах: </vt:lpstr>
      <vt:lpstr> Пять шагов в качестве ориентировки в построении конструктивного взаимодействия с обучающимся </vt:lpstr>
      <vt:lpstr> Разберем «На чем строится поведение учеников?» </vt:lpstr>
      <vt:lpstr>Пояснение целей</vt:lpstr>
      <vt:lpstr>Разбор предлагаемых ситуаций</vt:lpstr>
      <vt:lpstr>Базовая потребность обучающихся ощущать себя причастным к школьной общности, которая воплощается в три цели: </vt:lpstr>
      <vt:lpstr>Условия, которые влияют на поведение: </vt:lpstr>
      <vt:lpstr> Привлечение внимание как цель «плохого» поведения </vt:lpstr>
      <vt:lpstr> Принципы профилактики: как себя вести, чтобы эти нарушения поведения не возобновлялись? </vt:lpstr>
      <vt:lpstr> Разрешающее поведение: </vt:lpstr>
      <vt:lpstr>Делайте неожиданности (приемы) </vt:lpstr>
      <vt:lpstr> Власть и месть как цели поведения: техники экстренного педагогического вмешательства </vt:lpstr>
      <vt:lpstr>Стадия  «глухих раскатов» - ищите изящный уход: </vt:lpstr>
      <vt:lpstr> Принципы предотвращения поведения, направленного на избегание неудачи </vt:lpstr>
      <vt:lpstr>Презентация PowerPoint</vt:lpstr>
      <vt:lpstr>«Я - слушание»</vt:lpstr>
      <vt:lpstr>Обсуждение, что для вас  - «Я - слушание»? </vt:lpstr>
      <vt:lpstr>Разбор ситуации «Мои «Я - С» на работе» </vt:lpstr>
      <vt:lpstr>Техники «Я - слушания»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Конструктивное  взаимодействие с нарушителями дисциплины</dc:title>
  <dc:creator>Татьяна Родермель</dc:creator>
  <cp:lastModifiedBy>Познание</cp:lastModifiedBy>
  <cp:revision>18</cp:revision>
  <dcterms:created xsi:type="dcterms:W3CDTF">2016-05-15T16:34:11Z</dcterms:created>
  <dcterms:modified xsi:type="dcterms:W3CDTF">2020-04-08T07:53:08Z</dcterms:modified>
</cp:coreProperties>
</file>