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8" r:id="rId13"/>
    <p:sldId id="269" r:id="rId14"/>
    <p:sldId id="270" r:id="rId15"/>
    <p:sldId id="271" r:id="rId16"/>
    <p:sldId id="272" r:id="rId17"/>
    <p:sldId id="274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044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980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44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7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60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34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07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317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24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4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37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D98DB-F44C-40E1-A39F-402BB1B21CE4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1A3C7-092D-42FE-87D0-4207308D5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24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n.yandex.ru/count/EjrIrLeCcDC50AO2CPPWarq00000ECYa5q02I09Wl0Xe173Ur_pt3O01zk83Y07h_ftmH901qgwVWpQO0UoXyOmye07Uq_k2DgW1kA7nZ3ou0V23hSmTm042s066of4Ru06cyO4Rw06W0lW10OW21A02-DhW5xa25tIX_D4NVF_m0eogoVG8-0A2W820WA0VW0E3wV_k2eW3tyZBo0cO0v3s0wW31B031BW4_m7e1FCD-0JDjnI81Sst5905r_yLe0N-dGQe1VwO1R05_fW5k0NjomN01TFc4iW5xkC4q0MVgmBW1LVe1G7m1G6O1kpBuJkW1cYe1cYf1t61n8FCVWPGi0U0W90Cm0U4kPYR3j070k07XWhu1m60207G2BgAW830W826Y07W2Bojy0k02W712W0000000F0_s0e2u0g0YNhu2e2r68WB2AeB47FCi91nWG00_AEL3DgJ1G302u2Z1SWBWDIJ0TaBSO74Wyn-1b3e2yst5F0B2eWCgEtVlW7e306O3TscGk0DWe200OaE00000000y3-G3i24FQ0Em8Gzi0u1eGy00000003mFwWFyOAI-iBPduDGsGy7AklBAhZoF-0F0O0GYC-65f0Giu-fpfdWjVdb0PeG2H400000003mFyWGe23G487lhr_u4F____y7W17_____1wWHm8Gzi141o172dCoD1-0HgOIS0UWHz__W-CVLgfV-0V4H0000002IfK3w4HaD000001K000007G00000b000002q00000Y181a181gHB1zwi5mF4qF_0I_____mVu4l____y7W1F_____1uWJ_____mUG4_____y7c1C1m1F___________y1sXCA208G01W0800e0E0JxSi5Y1Jyejwd-w7RbVW1?stat-id=4&amp;test-tag=137439377106433&amp;format-type=73&amp;actual-format=16&amp;banner-test-tags=eyI3MjUxMTU5OTc3IjoiMTM3NDM4OTUzNTA0NzY4In0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1%D0%BE%D1%80%D0%B8%D0%B0%D0%B7" TargetMode="External"/><Relationship Id="rId2" Type="http://schemas.openxmlformats.org/officeDocument/2006/relationships/hyperlink" Target="https://ru.wikipedia.org/wiki/%D0%A1%D0%BE%D0%BC%D0%B0%D1%82%D0%B8%D1%87%D0%B5%D1%81%D0%BA%D0%BE%D0%B5_%D1%80%D0%B0%D1%81%D1%81%D1%82%D1%80%D0%BE%D0%B9%D1%81%D1%82%D0%B2%D0%B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1%D1%80%D0%BE%D0%BD%D1%85%D0%B8%D0%B0%D0%BB%D1%8C%D0%BD%D0%B0%D1%8F_%D0%B0%D1%81%D1%82%D0%BC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1%D0%B8%D1%85%D0%BE%D1%82%D0%B5%D1%80%D0%B0%D0%BF%D0%B5%D0%B2%D1%82" TargetMode="External"/><Relationship Id="rId2" Type="http://schemas.openxmlformats.org/officeDocument/2006/relationships/hyperlink" Target="https://ru.wikipedia.org/wiki/%D0%9F%D1%81%D0%B8%D1%85%D0%B8%D0%BA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F%D0%BE%D0%B2%D0%B5%D0%B4%D0%B5%D0%BD%D1%87%D0%B5%D1%81%D0%BA%D0%B8%D0%B9_%D0%BF%D0%BE%D0%B4%D1%85%D0%BE%D0%B4" TargetMode="External"/><Relationship Id="rId4" Type="http://schemas.openxmlformats.org/officeDocument/2006/relationships/hyperlink" Target="https://ru.wikipedia.org/wiki/%D0%9A%D0%BE%D0%B3%D0%BD%D0%B8%D1%82%D0%B8%D0%B2%D0%BD%D0%B0%D1%8F_%D0%BF%D1%81%D0%B8%D1%85%D0%BE%D1%82%D0%B5%D1%80%D0%B0%D0%BF%D0%B8%D1%8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1%83%D0%B4%D0%B5%D0%B1%D0%BD%D0%BE-%D0%BF%D1%81%D0%B8%D1%85%D0%BE%D0%BB%D0%BE%D0%B3%D0%B8%D1%87%D0%B5%D1%81%D0%BA%D0%B0%D1%8F_%D1%8D%D0%BA%D1%81%D0%BF%D0%B5%D1%80%D1%82%D0%B8%D0%B7%D0%B0" TargetMode="External"/><Relationship Id="rId3" Type="http://schemas.openxmlformats.org/officeDocument/2006/relationships/hyperlink" Target="https://ru.wikipedia.org/wiki/%D0%9C%D0%B5%D0%B4%D0%B8%D1%86%D0%B8%D0%BD%D1%81%D0%BA%D0%B0%D1%8F_%D1%80%D0%B5%D0%B0%D0%B1%D0%B8%D0%BB%D0%B8%D1%82%D0%B0%D1%86%D0%B8%D1%8F" TargetMode="External"/><Relationship Id="rId7" Type="http://schemas.openxmlformats.org/officeDocument/2006/relationships/hyperlink" Target="https://ru.wikipedia.org/w/index.php?title=%D0%AD%D0%BA%D1%81%D0%BF%D0%B5%D1%80%D1%82%D0%B8%D0%B7%D0%B0_%D1%82%D1%80%D1%83%D0%B4%D0%BE%D1%81%D0%BF%D0%BE%D1%81%D0%BE%D0%B1%D0%BD%D0%BE%D1%81%D1%82%D0%B8&amp;action=edit&amp;redlink=1" TargetMode="External"/><Relationship Id="rId2" Type="http://schemas.openxmlformats.org/officeDocument/2006/relationships/hyperlink" Target="https://ru.wikipedia.org/wiki/%D0%9F%D1%81%D0%B8%D1%85%D0%BE%D1%82%D0%B5%D1%80%D0%B0%D0%BF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/index.php?title=%D0%9C%D0%B5%D0%B4%D0%B8%D0%BA%D0%BE-%D0%BF%D1%81%D0%B8%D1%85%D0%BE%D0%BB%D0%BE%D0%B3%D0%B8%D1%87%D0%B5%D1%81%D0%BA%D0%B0%D1%8F_%D1%8D%D0%BA%D1%81%D0%BF%D0%B5%D1%80%D1%82%D0%B8%D0%B7%D0%B0&amp;action=edit&amp;redlink=1" TargetMode="External"/><Relationship Id="rId5" Type="http://schemas.openxmlformats.org/officeDocument/2006/relationships/hyperlink" Target="https://ru.wikipedia.org/wiki/%D0%9F%D1%81%D0%B8%D1%85%D0%BE%D0%BF%D1%80%D0%BE%D1%84%D0%B8%D0%BB%D0%B0%D0%BA%D1%82%D0%B8%D0%BA%D0%B0" TargetMode="External"/><Relationship Id="rId4" Type="http://schemas.openxmlformats.org/officeDocument/2006/relationships/hyperlink" Target="https://ru.wikipedia.org/wiki/%D0%9F%D1%81%D0%B8%D1%85%D0%BE%D0%B3%D0%B8%D0%B3%D0%B8%D0%B5%D0%BD%D0%B0" TargetMode="External"/><Relationship Id="rId9" Type="http://schemas.openxmlformats.org/officeDocument/2006/relationships/hyperlink" Target="https://ru.wikipedia.org/w/index.php?title=%D0%92%D0%BE%D0%B5%D0%BD%D0%BD%D0%BE-%D0%BF%D1%81%D0%B8%D1%85%D0%BE%D0%BB%D0%BE%D0%B3%D0%B8%D1%87%D0%B5%D1%81%D0%BA%D0%B0%D1%8F_%D1%8D%D0%BA%D1%81%D0%BF%D0%B5%D1%80%D1%82%D0%B8%D0%B7%D0%B0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sihomed.com/samokontrol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ologies.ru/psychologies/psychotherapy/methods/_article/psixoanaliz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-doc.ru/msk/speciality/psihologiya" TargetMode="External"/><Relationship Id="rId2" Type="http://schemas.openxmlformats.org/officeDocument/2006/relationships/hyperlink" Target="https://v-doc.ru/msk/docs/terapev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-doc.ru/msk/docs/psihiatr" TargetMode="External"/><Relationship Id="rId4" Type="http://schemas.openxmlformats.org/officeDocument/2006/relationships/hyperlink" Target="https://v-doc.ru/msk/docs/psiholog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4896" y="3246121"/>
            <a:ext cx="9144000" cy="19842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Психотерапия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sz="2200" b="1" dirty="0"/>
          </a:p>
        </p:txBody>
      </p:sp>
      <p:pic>
        <p:nvPicPr>
          <p:cNvPr id="4" name="Рисунок 3" descr="https://favicon.yandex.net/favicon/psychoanalysis.by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1268412"/>
            <a:ext cx="2028825" cy="17605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257031" y="5447541"/>
            <a:ext cx="37418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Родермель</a:t>
            </a:r>
            <a:r>
              <a:rPr lang="ru-RU" b="1" dirty="0"/>
              <a:t> Т.А., доцент, </a:t>
            </a:r>
            <a:r>
              <a:rPr lang="ru-RU" b="1" dirty="0" err="1"/>
              <a:t>к.филос.н</a:t>
            </a:r>
            <a:r>
              <a:rPr lang="ru-RU" b="1" dirty="0"/>
              <a:t>., </a:t>
            </a:r>
            <a:r>
              <a:rPr lang="ru-RU" b="1" dirty="0" err="1"/>
              <a:t>зав.каф.психологии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Сургутский государственный </a:t>
            </a:r>
            <a:r>
              <a:rPr lang="ru-RU" b="1" dirty="0" smtClean="0"/>
              <a:t>университе</a:t>
            </a:r>
            <a:r>
              <a:rPr lang="ru-RU" b="1" dirty="0"/>
              <a:t>т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56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prstClr val="black"/>
                </a:solidFill>
              </a:rPr>
              <a:t>Психосоматика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br>
              <a:rPr lang="ru-RU" sz="4000" dirty="0">
                <a:solidFill>
                  <a:prstClr val="black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prstClr val="black"/>
                </a:solidFill>
              </a:rPr>
              <a:t>Психосоматика исследует проблемы больных </a:t>
            </a:r>
            <a:r>
              <a:rPr lang="ru-RU" b="1" u="sng" dirty="0">
                <a:solidFill>
                  <a:prstClr val="black"/>
                </a:solidFill>
                <a:hlinkClick r:id="rId2" tooltip="Соматическое расстройство"/>
              </a:rPr>
              <a:t>соматическими расстройствами</a:t>
            </a:r>
            <a:r>
              <a:rPr lang="ru-RU" b="1" dirty="0">
                <a:solidFill>
                  <a:prstClr val="black"/>
                </a:solidFill>
              </a:rPr>
              <a:t>, в происхождении и течении которых большую роль играет психологический фактор.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prstClr val="black"/>
                </a:solidFill>
              </a:rPr>
              <a:t>В сферу психосоматики входят вопросы, связанные с онкологическими и другими тяжёлыми заболеваниями (извещение о диагнозе, психологическая помощь, подготовка к операции, реабилитация и др.) и психосоматическими расстройствами (при переживании острой и хронической психической травмы; проблемы включают симптомы ишемической болезни сердца, язвенные болезни, гипертоническое расстройство, нейродермиты, </a:t>
            </a:r>
            <a:r>
              <a:rPr lang="ru-RU" b="1" u="sng" dirty="0">
                <a:solidFill>
                  <a:prstClr val="black"/>
                </a:solidFill>
                <a:hlinkClick r:id="rId3" tooltip="Псориаз"/>
              </a:rPr>
              <a:t>псориазы</a:t>
            </a:r>
            <a:r>
              <a:rPr lang="ru-RU" b="1" dirty="0">
                <a:solidFill>
                  <a:prstClr val="black"/>
                </a:solidFill>
              </a:rPr>
              <a:t> и </a:t>
            </a:r>
            <a:r>
              <a:rPr lang="ru-RU" b="1" u="sng" dirty="0">
                <a:solidFill>
                  <a:prstClr val="black"/>
                </a:solidFill>
                <a:hlinkClick r:id="rId4" tooltip="Бронхиальная астма"/>
              </a:rPr>
              <a:t>бронхиальную астму</a:t>
            </a:r>
            <a:r>
              <a:rPr lang="ru-RU" b="1" dirty="0">
                <a:solidFill>
                  <a:prstClr val="black"/>
                </a:solidFill>
              </a:rPr>
              <a:t>).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prstClr val="black"/>
                </a:solidFill>
              </a:rPr>
              <a:t>В рамках клинической психологии </a:t>
            </a:r>
            <a:r>
              <a:rPr lang="ru-RU" b="1" dirty="0" err="1">
                <a:solidFill>
                  <a:prstClr val="black"/>
                </a:solidFill>
              </a:rPr>
              <a:t>психосоматика</a:t>
            </a:r>
            <a:r>
              <a:rPr lang="ru-RU" b="1" dirty="0">
                <a:solidFill>
                  <a:prstClr val="black"/>
                </a:solidFill>
              </a:rPr>
              <a:t> различает психосоматические симптомы и психосоматические феномены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21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Психотерапия 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390918"/>
            <a:ext cx="10515600" cy="4786045"/>
          </a:xfrm>
        </p:spPr>
        <p:txBody>
          <a:bodyPr/>
          <a:lstStyle/>
          <a:p>
            <a:pPr algn="just"/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система лечебного воздействия на </a:t>
            </a:r>
            <a:r>
              <a:rPr lang="ru-RU" b="1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Психика"/>
              </a:rPr>
              <a:t>психику</a:t>
            </a:r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и через психику на организм человека. Часто определяется как деятельность, направленная на избавление человека от различных проблем (эмоциональных, личностных, социальных и т. п.). </a:t>
            </a:r>
          </a:p>
          <a:p>
            <a:pPr algn="just"/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Проводится, как правило, </a:t>
            </a:r>
            <a:r>
              <a:rPr lang="ru-RU" b="1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Психотерапевт"/>
              </a:rPr>
              <a:t>специалистом-психотерапевтом</a:t>
            </a:r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путём установления глубокого личного контакта с пациентом (часто путём бесед и обсуждений), а также применением </a:t>
            </a:r>
            <a:r>
              <a:rPr lang="ru-RU" b="1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азличных</a:t>
            </a:r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1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Когнитивная психотерапия"/>
              </a:rPr>
              <a:t>когнитивных</a:t>
            </a:r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1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Поведенческий подход"/>
              </a:rPr>
              <a:t>поведенческих</a:t>
            </a:r>
            <a:r>
              <a:rPr lang="ru-RU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медикаментозных и других методик. 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19246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2" t="97" r="20508" b="1636"/>
          <a:stretch/>
        </p:blipFill>
        <p:spPr>
          <a:xfrm rot="5400000">
            <a:off x="2624067" y="-2366490"/>
            <a:ext cx="6858001" cy="11590984"/>
          </a:xfrm>
        </p:spPr>
      </p:pic>
    </p:spTree>
    <p:extLst>
      <p:ext uri="{BB962C8B-B14F-4D97-AF65-F5344CB8AC3E}">
        <p14:creationId xmlns:p14="http://schemas.microsoft.com/office/powerpoint/2010/main" val="242283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r="30442"/>
          <a:stretch/>
        </p:blipFill>
        <p:spPr>
          <a:xfrm rot="5400000">
            <a:off x="2833351" y="-2266680"/>
            <a:ext cx="6593983" cy="1146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8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Психологическая коррекция и психотерапия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3341"/>
            <a:ext cx="10515600" cy="5043622"/>
          </a:xfrm>
        </p:spPr>
        <p:txBody>
          <a:bodyPr>
            <a:normAutofit fontScale="92500"/>
          </a:bodyPr>
          <a:lstStyle/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Психологическая коррекция, или психокоррекция, связана с особенностями помощи больному человеку.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В рамках данного раздела происходит разработка психологических основ </a:t>
            </a:r>
            <a:r>
              <a:rPr lang="ru-RU" b="1" u="sng" dirty="0">
                <a:solidFill>
                  <a:prstClr val="black"/>
                </a:solidFill>
                <a:hlinkClick r:id="rId2" tooltip="Психотерапия"/>
              </a:rPr>
              <a:t>психотерапии</a:t>
            </a:r>
            <a:r>
              <a:rPr lang="ru-RU" b="1" dirty="0">
                <a:solidFill>
                  <a:prstClr val="black"/>
                </a:solidFill>
              </a:rPr>
              <a:t>, психологическая </a:t>
            </a:r>
            <a:r>
              <a:rPr lang="ru-RU" b="1" u="sng" dirty="0">
                <a:solidFill>
                  <a:prstClr val="black"/>
                </a:solidFill>
                <a:hlinkClick r:id="rId3" tooltip="Медицинская реабилитация"/>
              </a:rPr>
              <a:t>реабилитация</a:t>
            </a:r>
            <a:r>
              <a:rPr lang="ru-RU" b="1" dirty="0">
                <a:solidFill>
                  <a:prstClr val="black"/>
                </a:solidFill>
              </a:rPr>
              <a:t> как системная медико-психологическая деятельность, направленная на восстановление личного социального статуса путём различных медицинских, психологических, социальных и педагогических мероприятий, </a:t>
            </a:r>
            <a:r>
              <a:rPr lang="ru-RU" b="1" u="sng" dirty="0">
                <a:solidFill>
                  <a:prstClr val="black"/>
                </a:solidFill>
                <a:hlinkClick r:id="rId4" tooltip="Психогигиена"/>
              </a:rPr>
              <a:t>психогигиена</a:t>
            </a:r>
            <a:r>
              <a:rPr lang="ru-RU" b="1" dirty="0">
                <a:solidFill>
                  <a:prstClr val="black"/>
                </a:solidFill>
              </a:rPr>
              <a:t> как наука о сохранении и поддержании психического здоровья, </a:t>
            </a:r>
            <a:r>
              <a:rPr lang="ru-RU" b="1" u="sng" dirty="0" err="1">
                <a:solidFill>
                  <a:prstClr val="black"/>
                </a:solidFill>
                <a:hlinkClick r:id="rId5" tooltip="Психопрофилактика"/>
              </a:rPr>
              <a:t>психопрофилактика</a:t>
            </a:r>
            <a:r>
              <a:rPr lang="ru-RU" b="1" dirty="0">
                <a:solidFill>
                  <a:prstClr val="black"/>
                </a:solidFill>
              </a:rPr>
              <a:t>, или совокупность мероприятий по предупреждению психических расстройств, а также </a:t>
            </a:r>
            <a:r>
              <a:rPr lang="ru-RU" b="1" dirty="0">
                <a:solidFill>
                  <a:prstClr val="black"/>
                </a:solidFill>
                <a:hlinkClick r:id="rId6" tooltip="Медико-психологическая экспертиза (страница отсутствует)"/>
              </a:rPr>
              <a:t>медико-психологическая экспертиза</a:t>
            </a:r>
            <a:r>
              <a:rPr lang="ru-RU" b="1" dirty="0">
                <a:solidFill>
                  <a:prstClr val="black"/>
                </a:solidFill>
              </a:rPr>
              <a:t> (</a:t>
            </a:r>
            <a:r>
              <a:rPr lang="ru-RU" b="1" dirty="0">
                <a:solidFill>
                  <a:prstClr val="black"/>
                </a:solidFill>
                <a:hlinkClick r:id="rId7" tooltip="Экспертиза трудоспособности (страница отсутствует)"/>
              </a:rPr>
              <a:t>экспертиза трудоспособности</a:t>
            </a:r>
            <a:r>
              <a:rPr lang="ru-RU" b="1" dirty="0">
                <a:solidFill>
                  <a:prstClr val="black"/>
                </a:solidFill>
              </a:rPr>
              <a:t>, </a:t>
            </a:r>
            <a:r>
              <a:rPr lang="ru-RU" b="1" dirty="0">
                <a:solidFill>
                  <a:prstClr val="black"/>
                </a:solidFill>
                <a:hlinkClick r:id="rId8" tooltip="Судебно-психологическая экспертиза"/>
              </a:rPr>
              <a:t>судебно-психологическая экспертиза</a:t>
            </a:r>
            <a:r>
              <a:rPr lang="ru-RU" b="1" dirty="0">
                <a:solidFill>
                  <a:prstClr val="black"/>
                </a:solidFill>
              </a:rPr>
              <a:t>, </a:t>
            </a:r>
            <a:r>
              <a:rPr lang="ru-RU" b="1" dirty="0">
                <a:solidFill>
                  <a:prstClr val="black"/>
                </a:solidFill>
                <a:hlinkClick r:id="rId9" tooltip="Военно-психологическая экспертиза (страница отсутствует)"/>
              </a:rPr>
              <a:t>военно-психологическая экспертиза</a:t>
            </a:r>
            <a:r>
              <a:rPr lang="ru-RU" b="1" dirty="0">
                <a:solidFill>
                  <a:prstClr val="black"/>
                </a:solidFill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57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8368"/>
          </a:xfrm>
        </p:spPr>
        <p:txBody>
          <a:bodyPr>
            <a:normAutofit fontScale="90000"/>
          </a:bodyPr>
          <a:lstStyle/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/>
            </a:r>
            <a:br>
              <a:rPr lang="ru-RU" sz="3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ru-RU" sz="3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Методы  психотерапии,  наиболее распространение следующие:</a:t>
            </a:r>
            <a:br>
              <a:rPr lang="ru-RU" sz="3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065" y="1339402"/>
            <a:ext cx="10722735" cy="515154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1. Суггестивная психотерапия (внушение в состоянии бодрствования, естественного сна, гипноза, эмоционально-стрессовая психотерапия,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наркопсихотерапия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);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2. Самовнушение (аутогенная тренировка, метод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Куэ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метод Джекобсона);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3. Рациональная психотерапия;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4. Групповая психотерапия;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5. Игровая психотерапия;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6. Семейная психотерапия;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7. </a:t>
            </a:r>
            <a:r>
              <a:rPr lang="ru-RU" b="1" i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Условно-рефлекторная 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психотерапия. Все чаще применяются психоанализ,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траксактный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анализ,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гештальт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-терапия и др.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Внутри каждого из этих методов существуют десятки, а то и сотни методик, которые не столько определяют оригинальность этих методик, сколько являются “мечтой каждого честолюбивого психотерапевта внести свой вкладов историю психотерапии”.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228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85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Признанные методы психотерапии: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71978"/>
            <a:ext cx="10515600" cy="500498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Гипнотерапия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Экзистенциальная психотерапия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Психоаналитическая психотерапия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Клиническая беседа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Когнитивно-поведенческая  психотерапия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Позитивная психотерапия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9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609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prstClr val="black"/>
                </a:solidFill>
              </a:rPr>
              <a:t/>
            </a:r>
            <a:br>
              <a:rPr lang="ru-RU" sz="3600" b="1" dirty="0" smtClean="0">
                <a:solidFill>
                  <a:prstClr val="black"/>
                </a:solidFill>
              </a:rPr>
            </a:br>
            <a:r>
              <a:rPr lang="ru-RU" sz="3600" b="1" dirty="0" smtClean="0">
                <a:solidFill>
                  <a:prstClr val="black"/>
                </a:solidFill>
              </a:rPr>
              <a:t>Методы </a:t>
            </a:r>
            <a:r>
              <a:rPr lang="ru-RU" sz="3600" b="1" dirty="0">
                <a:solidFill>
                  <a:prstClr val="black"/>
                </a:solidFill>
              </a:rPr>
              <a:t>клинической психологии </a:t>
            </a:r>
            <a:br>
              <a:rPr lang="ru-RU" sz="3600" b="1" dirty="0">
                <a:solidFill>
                  <a:prstClr val="black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3341"/>
            <a:ext cx="10515600" cy="5043622"/>
          </a:xfrm>
        </p:spPr>
        <p:txBody>
          <a:bodyPr/>
          <a:lstStyle/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Наблюдение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Беседа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Психофизиологические методы (например, ЭЭГ)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Биографический метод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Изучение продуктов творчества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Анамнестический метод (сбор сведений о лечении, течении и причинах расстройства)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Экспериментально-психологический метод (стандартизированные и </a:t>
            </a:r>
            <a:r>
              <a:rPr lang="ru-RU" b="1" dirty="0" err="1">
                <a:solidFill>
                  <a:prstClr val="black"/>
                </a:solidFill>
              </a:rPr>
              <a:t>нестандартизированные</a:t>
            </a:r>
            <a:r>
              <a:rPr lang="ru-RU" b="1" dirty="0">
                <a:solidFill>
                  <a:prstClr val="black"/>
                </a:solidFill>
              </a:rPr>
              <a:t> методики)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03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458"/>
          </a:xfrm>
        </p:spPr>
        <p:txBody>
          <a:bodyPr/>
          <a:lstStyle/>
          <a:p>
            <a:r>
              <a:rPr lang="ru-RU" sz="32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Систематизируют психотерапию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913" y="1107584"/>
            <a:ext cx="11256135" cy="543488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по характеру воздействия (прямая-косвенная);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этиопатогенетическому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принципу (каузальная — симптоматическая);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цели воздействия (седативная, активирующая,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амнезирующая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участию в ней больного (мобилизующе-волевая, пассивная);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виду воздействия врача (авторитарная, разъясняющая, обучающая, тренирующая);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источнику воздействия (гетерогенная, аутогенная);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направленности относительно патогенных установок (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синергичная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переживаниям, антагонистическая, дискуссионная); по тактике врача (выборочная, комбинированная или комплексная);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по числу лиц, с которыми работает врач (индивидуальная, коллективная, групповая) и т. 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26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" y="365125"/>
            <a:ext cx="11629623" cy="1103067"/>
          </a:xfrm>
        </p:spPr>
        <p:txBody>
          <a:bodyPr>
            <a:normAutofit fontScale="90000"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3600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Классификация  принципов выбора метода психотерапии в зависимости от заболевания: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275" y="1468192"/>
            <a:ext cx="11191741" cy="5164428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острой истерической симптоматике предпочтительна суггестия;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вегетативных нарушениях - аутогенная тренировка;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жизненных трудностях - “разговорная” терапия;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фобиях - поведенческая терапия;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характерологических нарушениях -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гештальт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-терапия,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психодрама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расстройствах, связанных с семейными проблемами - семейная психотерапия;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 комплексных расстройствах с наличием предшествующего предрасположения — глубинно-психологические методы.</a:t>
            </a:r>
          </a:p>
          <a:p>
            <a:pPr marL="0" indent="0" algn="just">
              <a:buNone/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Психотерапия давно уже вышла за пределы психиатрии, невропатологии, в недрах которых она зародилась. Сейчас она широко применяется в наркологии, терапии, особенно при так называемых психосоматических заболеваниях, в акушерстве, дерматологии, педиатрии, стоматологии, хирургии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3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458"/>
          </a:xfrm>
        </p:spPr>
        <p:txBody>
          <a:bodyPr/>
          <a:lstStyle/>
          <a:p>
            <a:r>
              <a:rPr lang="ru-RU" b="1" dirty="0" smtClean="0"/>
              <a:t>Гипнотерапия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277" y="1107584"/>
            <a:ext cx="11165982" cy="5434884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b="1" dirty="0" smtClean="0"/>
              <a:t>это </a:t>
            </a:r>
            <a:r>
              <a:rPr lang="ru-RU" b="1" dirty="0"/>
              <a:t>вид психотерапевтической практики, в пределах которой применяется состояние так называемого измененного сознания, иначе говоря, состояние гипнотического транса. </a:t>
            </a:r>
            <a:endParaRPr lang="ru-RU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Гипнозом </a:t>
            </a:r>
            <a:r>
              <a:rPr lang="ru-RU" b="1" dirty="0"/>
              <a:t>называют переходящее состояние рассудка субъекта, которое характеризуется сужением объема его и резким фокусированием на содержательном элементе внушения, выполняемого гипнотизером. </a:t>
            </a:r>
            <a:endParaRPr lang="ru-RU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Гипнотические </a:t>
            </a:r>
            <a:r>
              <a:rPr lang="ru-RU" b="1" dirty="0"/>
              <a:t>техники связаны с трансформациями функций индивидуального </a:t>
            </a:r>
            <a:r>
              <a:rPr lang="ru-RU" b="1" dirty="0">
                <a:hlinkClick r:id="rId2"/>
              </a:rPr>
              <a:t>самоконтроля </a:t>
            </a:r>
            <a:r>
              <a:rPr lang="ru-RU" b="1" dirty="0"/>
              <a:t>и самосознания.</a:t>
            </a:r>
          </a:p>
        </p:txBody>
      </p:sp>
    </p:spTree>
    <p:extLst>
      <p:ext uri="{BB962C8B-B14F-4D97-AF65-F5344CB8AC3E}">
        <p14:creationId xmlns:p14="http://schemas.microsoft.com/office/powerpoint/2010/main" val="310809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216"/>
          </a:xfrm>
        </p:spPr>
        <p:txBody>
          <a:bodyPr/>
          <a:lstStyle/>
          <a:p>
            <a:r>
              <a:rPr lang="ru-RU" b="1" dirty="0" err="1">
                <a:solidFill>
                  <a:srgbClr val="333333"/>
                </a:solidFill>
                <a:latin typeface="arial" panose="020B0604020202020204" pitchFamily="34" charset="0"/>
              </a:rPr>
              <a:t>Экзистенциа́льная</a:t>
            </a: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arial" panose="020B0604020202020204" pitchFamily="34" charset="0"/>
              </a:rPr>
              <a:t>психотерапи́я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307" y="1339402"/>
            <a:ext cx="11101589" cy="5203066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b="1" dirty="0"/>
              <a:t>направление в психотерапии, ставящее целью подвести пациента к осмыслению своей жизни, осознанию своих жизненных ценностей и изменению своего жизненного пути на основе этих ценностей, с принятием полной ответственности за свой выбор.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Экзистенциальная </a:t>
            </a:r>
            <a:r>
              <a:rPr lang="ru-RU" b="1" dirty="0"/>
              <a:t>терапия зародилась в XX веке как приложение идей экзистенциальной философии к психологии, основоположником которой по праву считают датского религиозного мыслителя </a:t>
            </a:r>
            <a:r>
              <a:rPr lang="ru-RU" b="1" dirty="0" err="1"/>
              <a:t>Сёрена</a:t>
            </a:r>
            <a:r>
              <a:rPr lang="ru-RU" b="1" dirty="0"/>
              <a:t> Кьеркегора и психотерапии.</a:t>
            </a:r>
          </a:p>
        </p:txBody>
      </p:sp>
    </p:spTree>
    <p:extLst>
      <p:ext uri="{BB962C8B-B14F-4D97-AF65-F5344CB8AC3E}">
        <p14:creationId xmlns:p14="http://schemas.microsoft.com/office/powerpoint/2010/main" val="35448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366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262626"/>
                </a:solidFill>
                <a:latin typeface="PT Serif"/>
              </a:rPr>
              <a:t>Психоаналитическая психотерапия</a:t>
            </a:r>
            <a:r>
              <a:rPr lang="ru-RU" b="1" dirty="0">
                <a:solidFill>
                  <a:srgbClr val="262626"/>
                </a:solidFill>
                <a:latin typeface="PT Serif"/>
              </a:rPr>
              <a:t> 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034" y="1223492"/>
            <a:ext cx="11088710" cy="529321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62626"/>
                </a:solidFill>
                <a:latin typeface="PT Serif"/>
              </a:rPr>
              <a:t>распространенная практика, которая позволяет пациентам добиться ощутимых улучшений в сравнительно короткие сроки</a:t>
            </a:r>
            <a:r>
              <a:rPr lang="ru-RU" b="1" dirty="0" smtClean="0">
                <a:solidFill>
                  <a:srgbClr val="262626"/>
                </a:solidFill>
                <a:latin typeface="PT Serif"/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262626"/>
                </a:solidFill>
                <a:latin typeface="PT Serif"/>
              </a:rPr>
              <a:t>Задачи этого вида терапии максимально близки к цели </a:t>
            </a:r>
            <a:r>
              <a:rPr lang="ru-RU" b="1" dirty="0">
                <a:solidFill>
                  <a:srgbClr val="DC4332"/>
                </a:solidFill>
                <a:latin typeface="PT Serif"/>
                <a:hlinkClick r:id="rId2"/>
              </a:rPr>
              <a:t>психоанализа</a:t>
            </a:r>
            <a:r>
              <a:rPr lang="ru-RU" b="1" dirty="0">
                <a:solidFill>
                  <a:srgbClr val="262626"/>
                </a:solidFill>
                <a:latin typeface="PT Serif"/>
              </a:rPr>
              <a:t>: помочь пациенту осознать его бессознательные конфликты – причины его поведенческих и эмоциональных затруднений. </a:t>
            </a:r>
            <a:endParaRPr lang="ru-RU" b="1" dirty="0" smtClean="0">
              <a:solidFill>
                <a:srgbClr val="262626"/>
              </a:solidFill>
              <a:latin typeface="PT Serif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262626"/>
                </a:solidFill>
                <a:latin typeface="PT Serif"/>
              </a:rPr>
              <a:t>Для </a:t>
            </a:r>
            <a:r>
              <a:rPr lang="ru-RU" b="1" dirty="0">
                <a:solidFill>
                  <a:srgbClr val="262626"/>
                </a:solidFill>
                <a:latin typeface="PT Serif"/>
              </a:rPr>
              <a:t>достижения этой цели психотерапевт слушает пациента (по методу свободных ассоциаций) и интерпретирует бессознательные содержания.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5525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9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Клиническая беседа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518" y="1171976"/>
            <a:ext cx="11256136" cy="535761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метод </a:t>
            </a:r>
            <a:r>
              <a:rPr lang="ru-RU" b="1" dirty="0">
                <a:solidFill>
                  <a:srgbClr val="6F6FAF"/>
                </a:solidFill>
                <a:latin typeface="verdana" panose="020B0604030504040204" pitchFamily="34" charset="0"/>
                <a:hlinkClick r:id="rId2"/>
              </a:rPr>
              <a:t>терапевтической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 беседы при оказании </a:t>
            </a:r>
            <a:r>
              <a:rPr lang="ru-RU" b="1" dirty="0">
                <a:solidFill>
                  <a:srgbClr val="6F6FAF"/>
                </a:solidFill>
                <a:latin typeface="verdana" panose="020B0604030504040204" pitchFamily="34" charset="0"/>
                <a:hlinkClick r:id="rId3"/>
              </a:rPr>
              <a:t>психологической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 помощи, который относится к наиболее свободным формам взаимодействия с клиентом, в ходе которого появляется возможность фиксирования не только разнообразных суждений и умозаключений человека, но и разнообразных поведенческих реакций. </a:t>
            </a:r>
            <a:endParaRPr lang="ru-RU" b="1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беседах такого типа </a:t>
            </a:r>
            <a:r>
              <a:rPr lang="ru-RU" b="1" dirty="0">
                <a:solidFill>
                  <a:srgbClr val="6F6FAF"/>
                </a:solidFill>
                <a:latin typeface="verdana" panose="020B0604030504040204" pitchFamily="34" charset="0"/>
                <a:hlinkClick r:id="rId4"/>
              </a:rPr>
              <a:t>психолог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 интересуется не только явным содержанием ответа клиента (факты, мнения, чувства, словарь, ассоциации идей), но и его поведением (тон, запинки, жесты и др.).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Клиническая беседа используется в психологии (в большей степени в медицинской) и </a:t>
            </a:r>
            <a:r>
              <a:rPr lang="ru-RU" b="1" dirty="0">
                <a:solidFill>
                  <a:srgbClr val="6F6FAF"/>
                </a:solidFill>
                <a:latin typeface="verdana" panose="020B0604030504040204" pitchFamily="34" charset="0"/>
                <a:hlinkClick r:id="rId5"/>
              </a:rPr>
              <a:t>психиатрии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 для помощи пациенту в осознании им своих внутренних затруднений, конфликтов, скрытых мотивов поведения, а также причин своих проблем.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1362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94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Когнитивно-поведенческая психотерапия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9397" y="1159099"/>
            <a:ext cx="11269014" cy="5383369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b="1" dirty="0"/>
              <a:t>представляет собой одно из современных направлений психотерапии, которое опирается на значительную роль познавательных процессов  происхождении человеческих комплексов и психологических проблем. Основную функцию познания у человека выполняет мышление. </a:t>
            </a:r>
            <a:endParaRPr lang="ru-RU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Создателем </a:t>
            </a:r>
            <a:r>
              <a:rPr lang="ru-RU" b="1" dirty="0"/>
              <a:t>когнитивно-поведенческой психотерапии является Аарон </a:t>
            </a:r>
            <a:r>
              <a:rPr lang="ru-RU" b="1" dirty="0" smtClean="0"/>
              <a:t>Бек</a:t>
            </a:r>
            <a:r>
              <a:rPr lang="ru-RU" b="1" dirty="0"/>
              <a:t>, американский психиатр, профессор кафедры психиатрии Университета Пенсильвании. Именно Аарон Бек дал миру такие основные модели и концепции в когнитивной психотерапии, как Опись тревоги,  Шкала безнадежности Бека, Шкала Бека для суицидальных идей Опись депрессии Бека.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На </a:t>
            </a:r>
            <a:r>
              <a:rPr lang="ru-RU" b="1" dirty="0"/>
              <a:t>сегодняшний день когнитивно-поведенческая психотерапия признана одной из наиболее эффективных форм психотерапии в лечении состояний депрессии и предотвращения суицидальных наклонностей человека.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52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</a:rPr>
              <a:t>Когнитивная теория депрессии (</a:t>
            </a:r>
            <a:r>
              <a:rPr lang="ru-RU" sz="3200" b="1" dirty="0" err="1">
                <a:solidFill>
                  <a:srgbClr val="002060"/>
                </a:solidFill>
              </a:rPr>
              <a:t>А.Бек</a:t>
            </a:r>
            <a:r>
              <a:rPr lang="ru-RU" sz="3200" b="1" dirty="0">
                <a:solidFill>
                  <a:srgbClr val="002060"/>
                </a:solidFill>
              </a:rPr>
              <a:t>, </a:t>
            </a:r>
            <a:r>
              <a:rPr lang="ru-RU" sz="3200" b="1" dirty="0" err="1">
                <a:solidFill>
                  <a:srgbClr val="002060"/>
                </a:solidFill>
              </a:rPr>
              <a:t>А.Бандура</a:t>
            </a:r>
            <a:r>
              <a:rPr lang="ru-RU" sz="3200" b="1" dirty="0">
                <a:solidFill>
                  <a:srgbClr val="002060"/>
                </a:solidFill>
              </a:rPr>
              <a:t>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056" y="1380744"/>
            <a:ext cx="10905744" cy="5138928"/>
          </a:xfrm>
        </p:spPr>
        <p:txBody>
          <a:bodyPr>
            <a:normAutofit lnSpcReduction="1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prstClr val="black"/>
                </a:solidFill>
              </a:rPr>
              <a:t>основана на утверждении, что взгляд человека на себя, на мир и на свое будущее является главной </a:t>
            </a:r>
            <a:r>
              <a:rPr lang="ru-RU" b="1" dirty="0" err="1">
                <a:solidFill>
                  <a:prstClr val="black"/>
                </a:solidFill>
              </a:rPr>
              <a:t>детерминантой</a:t>
            </a:r>
            <a:r>
              <a:rPr lang="ru-RU" b="1" dirty="0">
                <a:solidFill>
                  <a:prstClr val="black"/>
                </a:solidFill>
              </a:rPr>
              <a:t> депрессии. </a:t>
            </a:r>
            <a:r>
              <a:rPr lang="ru-RU" b="1" dirty="0" err="1">
                <a:solidFill>
                  <a:prstClr val="black"/>
                </a:solidFill>
              </a:rPr>
              <a:t>А.Бек</a:t>
            </a:r>
            <a:r>
              <a:rPr lang="ru-RU" b="1" dirty="0">
                <a:solidFill>
                  <a:prstClr val="black"/>
                </a:solidFill>
              </a:rPr>
              <a:t> утверждает, что познание является первичной </a:t>
            </a:r>
            <a:r>
              <a:rPr lang="ru-RU" b="1" dirty="0" err="1">
                <a:solidFill>
                  <a:prstClr val="black"/>
                </a:solidFill>
              </a:rPr>
              <a:t>детерминантой</a:t>
            </a:r>
            <a:r>
              <a:rPr lang="ru-RU" b="1" dirty="0">
                <a:solidFill>
                  <a:prstClr val="black"/>
                </a:solidFill>
              </a:rPr>
              <a:t> эмоций, настроения и поведения. 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prstClr val="black"/>
                </a:solidFill>
              </a:rPr>
              <a:t>Негативный взгляд на себя заставляет депрессивного человека рассматривать себя как "неадекватного" и "нестоящего" и объяснять собственные несчастья своими дефектами. Негативный взгляд на будущее заставляет его видеть впереди бесконечный ряд мучений. 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prstClr val="black"/>
                </a:solidFill>
              </a:rPr>
              <a:t>А.Бек</a:t>
            </a:r>
            <a:r>
              <a:rPr lang="ru-RU" b="1" dirty="0">
                <a:solidFill>
                  <a:prstClr val="black"/>
                </a:solidFill>
              </a:rPr>
              <a:t> объясняет большинство типичных депрессивных симптомов, таких как паралич воли, попытки самоубийства и </a:t>
            </a:r>
            <a:r>
              <a:rPr lang="ru-RU" b="1" dirty="0" err="1">
                <a:solidFill>
                  <a:prstClr val="black"/>
                </a:solidFill>
              </a:rPr>
              <a:t>самообесценивание</a:t>
            </a:r>
            <a:r>
              <a:rPr lang="ru-RU" b="1" dirty="0">
                <a:solidFill>
                  <a:prstClr val="black"/>
                </a:solidFill>
              </a:rPr>
              <a:t> как результат специфических когнитивных детерминант.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562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063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Позитивная психотерапия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75764"/>
            <a:ext cx="12192000" cy="607882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353535"/>
                </a:solidFill>
                <a:latin typeface="Open Sans"/>
              </a:rPr>
              <a:t>1968 год, впервые методика была представлена Н. </a:t>
            </a:r>
            <a:r>
              <a:rPr lang="ru-RU" sz="2400" b="1" dirty="0" err="1">
                <a:solidFill>
                  <a:srgbClr val="353535"/>
                </a:solidFill>
                <a:latin typeface="Open Sans"/>
              </a:rPr>
              <a:t>Пезешкианом</a:t>
            </a:r>
            <a:r>
              <a:rPr lang="ru-RU" sz="2400" b="1" dirty="0">
                <a:solidFill>
                  <a:srgbClr val="353535"/>
                </a:solidFill>
                <a:latin typeface="Open Sans"/>
              </a:rPr>
              <a:t>, позитивная терапия ориентирована на совершение действий с явной положительной окраской вне зависимости от сложности текущей жизненной ситуации и за счет мобилизующего фактора </a:t>
            </a:r>
            <a:r>
              <a:rPr lang="ru-RU" sz="2400" b="1" dirty="0" err="1">
                <a:solidFill>
                  <a:srgbClr val="353535"/>
                </a:solidFill>
                <a:latin typeface="Open Sans"/>
              </a:rPr>
              <a:t>внутриличностных</a:t>
            </a:r>
            <a:r>
              <a:rPr lang="ru-RU" sz="2400" b="1" dirty="0">
                <a:solidFill>
                  <a:srgbClr val="353535"/>
                </a:solidFill>
                <a:latin typeface="Open Sans"/>
              </a:rPr>
              <a:t> резервов. </a:t>
            </a:r>
            <a:endParaRPr lang="ru-RU" sz="2400" b="1" dirty="0" smtClean="0">
              <a:solidFill>
                <a:srgbClr val="353535"/>
              </a:solidFill>
              <a:latin typeface="Open Sans"/>
            </a:endParaRPr>
          </a:p>
          <a:p>
            <a:pPr marL="0" indent="0" algn="just">
              <a:buNone/>
            </a:pPr>
            <a:endParaRPr lang="ru-RU" sz="2400" b="1" dirty="0" smtClean="0">
              <a:solidFill>
                <a:srgbClr val="353535"/>
              </a:solidFill>
              <a:latin typeface="Open Sans"/>
            </a:endParaRP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353535"/>
                </a:solidFill>
                <a:latin typeface="Open Sans"/>
              </a:rPr>
              <a:t>Концептуально </a:t>
            </a:r>
            <a:r>
              <a:rPr lang="ru-RU" sz="2400" b="1" dirty="0">
                <a:solidFill>
                  <a:srgbClr val="353535"/>
                </a:solidFill>
                <a:latin typeface="Open Sans"/>
              </a:rPr>
              <a:t>технология построена не на работе с собственно заболеванием или имеющейся проблемой индивида, а с его наработанными в ходе личностного роста способностями. Здоров не тот человек, у которого отсутствуют проблемы, а тот, кто в состоянии их эффективно преодолеть, находя максимально значимое количество положительных решений</a:t>
            </a:r>
            <a:r>
              <a:rPr lang="ru-RU" sz="2400" b="1" dirty="0" smtClean="0">
                <a:solidFill>
                  <a:srgbClr val="353535"/>
                </a:solidFill>
                <a:latin typeface="Open Sans"/>
              </a:rPr>
              <a:t>.</a:t>
            </a:r>
          </a:p>
          <a:p>
            <a:pPr marL="0" indent="0" algn="just">
              <a:buNone/>
            </a:pPr>
            <a:endParaRPr lang="ru-RU" sz="2400" b="1" dirty="0" smtClean="0">
              <a:solidFill>
                <a:srgbClr val="353535"/>
              </a:solidFill>
              <a:latin typeface="Open Sans"/>
            </a:endParaRP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353535"/>
                </a:solidFill>
                <a:latin typeface="Open Sans"/>
              </a:rPr>
              <a:t>В </a:t>
            </a:r>
            <a:r>
              <a:rPr lang="ru-RU" sz="2400" b="1" dirty="0">
                <a:solidFill>
                  <a:srgbClr val="353535"/>
                </a:solidFill>
                <a:latin typeface="Open Sans"/>
              </a:rPr>
              <a:t>основе позитивной терапии лежит уверенность в неисчерпаемых глубинных возможностях каждой личности, в способности продемонстрировать эти качества миру, ключ к удовлетворенности – реализация персонального жизненного предназначения.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3120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783</Words>
  <Application>Microsoft Office PowerPoint</Application>
  <PresentationFormat>Широкоэкранный</PresentationFormat>
  <Paragraphs>83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Arial</vt:lpstr>
      <vt:lpstr>Calibri</vt:lpstr>
      <vt:lpstr>Calibri Light</vt:lpstr>
      <vt:lpstr>Open Sans</vt:lpstr>
      <vt:lpstr>PT Serif</vt:lpstr>
      <vt:lpstr>verdana</vt:lpstr>
      <vt:lpstr>verdana</vt:lpstr>
      <vt:lpstr>Wingdings</vt:lpstr>
      <vt:lpstr>Тема Office</vt:lpstr>
      <vt:lpstr>Психотерапия  </vt:lpstr>
      <vt:lpstr>Психосоматика  </vt:lpstr>
      <vt:lpstr>Психотерапия </vt:lpstr>
      <vt:lpstr>Презентация PowerPoint</vt:lpstr>
      <vt:lpstr>Презентация PowerPoint</vt:lpstr>
      <vt:lpstr>Психологическая коррекция и психотерапия  </vt:lpstr>
      <vt:lpstr> Методы  психотерапии,  наиболее распространение следующие: </vt:lpstr>
      <vt:lpstr>Признанные методы психотерапии:</vt:lpstr>
      <vt:lpstr> Методы клинической психологии  </vt:lpstr>
      <vt:lpstr>Систематизируют психотерапию</vt:lpstr>
      <vt:lpstr> Классификация  принципов выбора метода психотерапии в зависимости от заболевания:</vt:lpstr>
      <vt:lpstr>Гипнотерапия</vt:lpstr>
      <vt:lpstr>Экзистенциа́льная психотерапи́я</vt:lpstr>
      <vt:lpstr>Психоаналитическая психотерапия </vt:lpstr>
      <vt:lpstr>Клиническая беседа</vt:lpstr>
      <vt:lpstr>Когнитивно-поведенческая психотерапия</vt:lpstr>
      <vt:lpstr>Когнитивная теория депрессии (А.Бек, А.Бандура) </vt:lpstr>
      <vt:lpstr>Позитивная психотерапия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Психотерапия </dc:title>
  <dc:creator>Мамкина Татьяна Михайловна</dc:creator>
  <cp:lastModifiedBy>Познание</cp:lastModifiedBy>
  <cp:revision>19</cp:revision>
  <dcterms:created xsi:type="dcterms:W3CDTF">2019-11-16T10:12:41Z</dcterms:created>
  <dcterms:modified xsi:type="dcterms:W3CDTF">2020-04-08T08:10:27Z</dcterms:modified>
</cp:coreProperties>
</file>