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</p:sldMasterIdLst>
  <p:sldIdLst>
    <p:sldId id="256" r:id="rId9"/>
    <p:sldId id="257" r:id="rId10"/>
    <p:sldId id="262" r:id="rId11"/>
    <p:sldId id="258" r:id="rId12"/>
    <p:sldId id="259" r:id="rId13"/>
    <p:sldId id="260" r:id="rId14"/>
    <p:sldId id="261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1" autoAdjust="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40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458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87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04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06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00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785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43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6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83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751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023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26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47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542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90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306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3127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726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9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005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815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837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613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88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5153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134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7396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477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048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0926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6645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7878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9665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348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7086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486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034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209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139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492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852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6710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1611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8200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434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5798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275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664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0736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0394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4133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313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3388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2851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5755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782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6391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945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8701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103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942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896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9155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1303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1641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695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072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7795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8771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1113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769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1938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014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2369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8648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69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8293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472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6781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3999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4609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8706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3750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30884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0918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78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48DD4-C8E2-4F95-9AD5-6812CCDEC97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380C5-607C-4932-85FD-9A670666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72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2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491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55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61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34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9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Возможности решения психологических проблем, связанных с возрастными особенностями обучающихся 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44384" y="4735894"/>
            <a:ext cx="4111752" cy="1655762"/>
          </a:xfrm>
        </p:spPr>
        <p:txBody>
          <a:bodyPr>
            <a:normAutofit fontScale="92500"/>
          </a:bodyPr>
          <a:lstStyle/>
          <a:p>
            <a:r>
              <a:rPr lang="ru-RU" b="1" dirty="0" err="1" smtClean="0"/>
              <a:t>Родермель</a:t>
            </a:r>
            <a:r>
              <a:rPr lang="ru-RU" b="1" dirty="0" smtClean="0"/>
              <a:t> Т.А., доцент. </a:t>
            </a:r>
            <a:r>
              <a:rPr lang="ru-RU" b="1" dirty="0" err="1" smtClean="0"/>
              <a:t>к.филос.н</a:t>
            </a:r>
            <a:r>
              <a:rPr lang="ru-RU" b="1" dirty="0" smtClean="0"/>
              <a:t>., </a:t>
            </a:r>
            <a:r>
              <a:rPr lang="ru-RU" b="1" dirty="0" err="1" smtClean="0"/>
              <a:t>зав.каф.психологии</a:t>
            </a:r>
            <a:endParaRPr lang="ru-RU" b="1" dirty="0" smtClean="0"/>
          </a:p>
          <a:p>
            <a:r>
              <a:rPr lang="ru-RU" b="1" dirty="0" err="1" smtClean="0"/>
              <a:t>Сургутского</a:t>
            </a:r>
            <a:r>
              <a:rPr lang="ru-RU" b="1" dirty="0" smtClean="0"/>
              <a:t> государственного университета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3854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365125"/>
            <a:ext cx="11292840" cy="132556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smtClean="0"/>
              <a:t>Рассмотрим важные теоретические аспекты </a:t>
            </a:r>
            <a:r>
              <a:rPr lang="ru-RU" sz="3200" b="1" dirty="0">
                <a:solidFill>
                  <a:prstClr val="black"/>
                </a:solidFill>
              </a:rPr>
              <a:t>психологических проблем, связанных с возрастными особенностями обучающихся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744" y="1690688"/>
            <a:ext cx="11530584" cy="488384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Выготский разработал учение о возрасте как единице анализа детского развития.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Ученый предложил иное понимание хода, условий, источника, формы, специфики и движущих сил психического развития ребенка; описал эпохи, стадии и фазы детского развития, а также переходы между ними в ходе онтогенеза; он выявил и сформулировал основные законы психического развития ребенка. </a:t>
            </a:r>
          </a:p>
          <a:p>
            <a:pPr algn="just"/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Выготский Л.С. о проблемах возраста: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проблема возраста не только центральная для всей детской психологии, но и ключ ко всем вопросам практики. Эта проблема непосредственно и тесно связана с диагностикой возрастного развития ребенка. Диагностикой развития называют обычно си­стему исследовательских приемов, имеющих задачей определение реального уровня развития, достигнутого ребенком. Реальный уровень развития определяется тем возрастом, той стадией или фазой внутри данного возраста, которую сейчас переживает ребенок.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931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056" y="365125"/>
            <a:ext cx="11457432" cy="1225931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Запорожец А.В. Условия и движущие причины психического развития ребенка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056" y="1956816"/>
            <a:ext cx="11137392" cy="451713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Одной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из важнейших проблем детской психологии является проблема условий и движущих причин развития психики ребенка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Долгое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время эта проблема рассматривалась (и сейчас рассматривается многими психологами) в плане метафизической теории двух факторов (наследственности и внешней среды), которые в качестве внешних и неизменных сил якобы роковым образом предопределяют ход развития детской психики.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06823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176" y="365125"/>
            <a:ext cx="11548872" cy="1325563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Р. </a:t>
            </a:r>
            <a:r>
              <a:rPr lang="ru-RU" sz="3200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Заззо</a:t>
            </a: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«Психическое развитие ребёнка и влияние среды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5176" y="1426464"/>
            <a:ext cx="11439144" cy="5020056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Обычно здоровый мозг получает в наследство пластичность, способность к научению. Именно бла­годаря своей наследственности человек создает свою среду, среда же дает наследственности возможность самовыражения, ориентации, оформления. Один фактор без другого теряет вся­кую реальность. Нет ничего парадоксального в высказывании, что челове­ческий род имеет одновременно и самую богатую наследственность, и самую большую пластичность и обучаемость; и что детерминирующие влияния и наследственности, и среды дости­гают максимума у маленького ребенка. В процессе роста эти детерминанты не дозируются в дополняющих друг друга про­порциях, а объединяются друг с другом в единое целое.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 практической точки зрения инди­видуальные различия важны потому, </a:t>
            </a:r>
            <a:r>
              <a:rPr lang="ru-RU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что,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только зная эти при­чины, можно воздействовать на них — вылечить, обучить и воспитать человека.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46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365125"/>
            <a:ext cx="11237976" cy="402971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Лангмейер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Й., </a:t>
            </a:r>
            <a:r>
              <a:rPr lang="ru-RU" sz="2400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Матейчек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З. Психическая депривация в детском возрасте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768096"/>
            <a:ext cx="11768328" cy="5943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Виды психической депривации:</a:t>
            </a:r>
          </a:p>
          <a:p>
            <a:pPr algn="just"/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Депривация стимульная (сенсорная).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Данный вид депривации определяется как пониженное количество сенсорных стимулов или их ограниченная изменчивость и модальность. В первую очередь для своего развития ребенок нуждается в среде, снабженной стимулами различной модальности. </a:t>
            </a:r>
          </a:p>
          <a:p>
            <a:pPr marL="142875" marR="238125" algn="just">
              <a:lnSpc>
                <a:spcPct val="100000"/>
              </a:lnSpc>
              <a:spcBef>
                <a:spcPts val="1125"/>
              </a:spcBef>
              <a:spcAft>
                <a:spcPts val="5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Депривация значений (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когнтивная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): слишком изменчивая хаотичная структура внешнего мира без четкого упорядочения и смысла, которая не дает возможности понимать, предвосхищать и регулировать происходящее извне.</a:t>
            </a:r>
          </a:p>
          <a:p>
            <a:pPr algn="just">
              <a:lnSpc>
                <a:spcPct val="100000"/>
              </a:lnSpc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Депривация эмоционального отношения (эмоциональная):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недостаточная возможность для установления интимного эмоционального отношения к какому-либо лицу или разрыв подобной эмоциональной связи, если таковая уже была создана. Сформированность перцептивных и когнитивных способностей ребенка, способствующая дифференциации лица матери от остальных лиц, и образование понятия стойкости предмета приводит к тому, что потребность в эмоциональной связи становится одной из самых выраженных. Ее полноценным и непрерывным развитием во многом определяется дальнейшее развитие личности ребенка. </a:t>
            </a:r>
          </a:p>
          <a:p>
            <a:pPr algn="just">
              <a:lnSpc>
                <a:spcPct val="100000"/>
              </a:lnSpc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Депривация идентичности (социальная): 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ограниченная возможность для усвоения самостоятельной социальной роли.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7983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995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Г.С. Костюк Принцип развития в психологии.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488" y="1075816"/>
            <a:ext cx="11320272" cy="546214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Личность развивается в связи с возникающими в ее жизни внутренними противоречиями. Они обусловливаются ее отношениями к окружающей среде, ее успехами и неудачами, нарушениями равновесия между индивидом и обществом. </a:t>
            </a: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 внешние противоречия, приобретающие даже конфликтный характер (например, конфликты между ребенком и родителями), сами еще не становятся двигателем развития. </a:t>
            </a: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Только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интериоризуясь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вызывая в самом индивиде противоположные тенденции, вступающие между собой в борьбу, они становятся источником его активности, направленной на разрешение внутреннего противоречия путем выработки новых способов поведения. </a:t>
            </a: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Противоречия разрешаются посредством деятельности, приводящей к образованию новых свойств и качеств личности.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95509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744" y="365125"/>
            <a:ext cx="11786616" cy="969899"/>
          </a:xfrm>
        </p:spPr>
        <p:txBody>
          <a:bodyPr/>
          <a:lstStyle/>
          <a:p>
            <a:pPr algn="just"/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Корнилов К.Н. Биогенетический принцип и его значение в педагогике.</a:t>
            </a:r>
            <a:r>
              <a:rPr lang="ru-RU" sz="32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08" y="1828800"/>
            <a:ext cx="10832592" cy="4348163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Общая формулировка этого принципа, данная известным биологом Геккелем, такова: «</a:t>
            </a:r>
            <a:r>
              <a:rPr lang="ru-RU" sz="36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онтогенезис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повторяет </a:t>
            </a:r>
            <a:r>
              <a:rPr lang="ru-RU" sz="36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филогенезис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», т. е. развитие единичной жизни, индивидуума, повторяет развитие рода во всех формах проявления жизни.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04476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64009"/>
            <a:ext cx="11768328" cy="1761616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ru-RU" sz="3100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Возрастные и индивидуальные особенности развития: особенности воспитания обучаемых младшего школьного возраста (от 6 до 10 лет)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488" y="1389888"/>
            <a:ext cx="11347704" cy="5166360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Возрастными особенностями называются характерные для определенного периода жизни анатомо-физиологические и психические качества. Поскольку биологическое и духовное развитие человека тесно связано между собой, то соответствующие возрасту изменения наступают и в психической сфере.</a:t>
            </a: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Полные периодизации развития охватывают всю человеческую жизнь с наиболее характерными стадиями, а неполные (частичные, урезанные) – только ту часть жизни и развития, которая интересует определенную научную область. </a:t>
            </a: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педагогики школы наибольший интерес представляет периодизация, охватывающая жизнь и развитие человека школьного возраста.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13080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004" y="282829"/>
            <a:ext cx="11365992" cy="1134491"/>
          </a:xfrm>
        </p:spPr>
        <p:txBody>
          <a:bodyPr>
            <a:noAutofit/>
          </a:bodyPr>
          <a:lstStyle/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современной науке приняты следующие периодизации детского возраста:</a:t>
            </a:r>
            <a:r>
              <a:rPr lang="ru-RU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503721"/>
              </p:ext>
            </p:extLst>
          </p:nvPr>
        </p:nvGraphicFramePr>
        <p:xfrm>
          <a:off x="413004" y="1271014"/>
          <a:ext cx="11446764" cy="5349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23382"/>
                <a:gridCol w="5723382"/>
              </a:tblGrid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Психологическая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Педагогическая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Пренатальный</a:t>
                      </a:r>
                      <a:r>
                        <a:rPr lang="ru-RU" sz="2000" dirty="0">
                          <a:effectLst/>
                        </a:rPr>
                        <a:t> период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Младенчество (1 год жизни)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Период новорожденности (до 6 недель жизни)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Преддошкольный</a:t>
                      </a:r>
                      <a:r>
                        <a:rPr lang="ru-RU" sz="2000" dirty="0">
                          <a:effectLst/>
                        </a:rPr>
                        <a:t> возраст (от 1 до 3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Грудной период (до 1 года)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Дошкольный возраст (от 3 до 6 лет):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Ползунковый возраст (1-3 года)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Младший дошкольный возраст (3-4 года)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Дошкольный возраст (3 – 6 лет)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дошкольный возраст (4 – 5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Старший дошкольный возраст (5 – 6 лет).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Школьный возраст (6-11 лет)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Младший школьный возраст (6-10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Пубертатный период (11-15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школьный возраст (10 – 15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349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Юношеский период (15-20 лет)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Старший школьный возраст (15-18 лет)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405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192" y="365125"/>
            <a:ext cx="11466576" cy="960755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Я.А. Коменский был первым, кто настаивал на строгом учете в учебно-воспитательной работе возрастных особенностей детей.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896" y="1325880"/>
            <a:ext cx="11484864" cy="5285232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выдвинул и обосновал принцип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природосообразности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согласно которому обучение и воспитание должны соответствовать возрастным этапам развития. Как в природе все происходит в свое время, так и в воспитании все должно идти своим чередом -  своевременно и последовательно.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Учет возрастных особенностей – один из основополагающих педагогических принципов.  Опираясь на него, учителя регламентируют учебную нагрузку, устанавливают обоснованные объемы занятости различными видами труда, определяют наиболее благоприятный для развития распорядок дня, режим труда и отдыха. Возрастные особенности обязывают правильно решать вопросы отбора и расположения учебных предметов и учебного материала в каждом предмете. Они обусловливают также выбор форм и методов учебно-воспитательной деятельности.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32725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048" y="365125"/>
            <a:ext cx="11338560" cy="768731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Биологические особенности младшего школьного возраста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928" y="1133856"/>
            <a:ext cx="11247120" cy="5486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биологическом отношении младшие школьники переживают период второго округления: у них по сравнению с предыдущими возрастом замедляется рост и заметно увеличивается вес; скелет подвергается  окостенению, но этот процесс еще не завершается. Идет интенсивное развитие мышечной системы.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младшем школьном возрасте совершенствуется нервная система, интенсивно развиваются функции больших полушарий головного мозга, усиливается аналитическая и синтетическая функции коры. Вес мозга в младшем школьном возрасте почти достигает веса мозга взрослого человека и увеличивается в среднем до 1400 граммов. Быстро развивается психика ребенка. 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Изменяется взаимоотношение процессов возбуждения и торможения: процесс торможения становится более сильным, но по-прежнему преобладает процесс возбуждения и младшие школьники в высокой степени возбудимы. Повышается точность работы органов чувств. По сравнению с дошкольным возрастом чувствительность к цвету увеличивается на 45%, суставно-мускульные ощущения улучшаются на 50%, зрительные - на 80% (А.Н. Леонтьев).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95096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6123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/>
              <a:t>Младший школьный возраст (продолжение)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488" y="841248"/>
            <a:ext cx="11292840" cy="5724144"/>
          </a:xfrm>
        </p:spPr>
        <p:txBody>
          <a:bodyPr>
            <a:normAutofit/>
          </a:bodyPr>
          <a:lstStyle/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Остается и дисгармония в физическом развитии, оно явно опережает нервно-психическое развитие ребенка. Это сказывается во временном ослаблении нервной системы, что проявляется в повышенной утомляемости, беспокойстве, повышенной потребности в движениях. Все это, а особенно на Севере, усугубляет ситуацию для ребенка, истощает его силы, снижает возможность опоры на ранее приобретенные психические образования.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сказанного следует, что самые первые шаги ребенка в школе должны находится под пристальным вниманием родителей, педагогов, психологов и врачей.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24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65125"/>
            <a:ext cx="11512296" cy="841883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Преимущественно 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развивающаяся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сфера (интеллектуально-познавательная; личностная; мотивационно-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потребностная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488" y="1298448"/>
            <a:ext cx="11237976" cy="511149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Мышление у детей начальной школы  развивается от эмоционально-образного к абстрактно-логическому. «Дитя мыслит формами, красками, звуками, ощущениями вообще», - напоминал учителям К.Д. Ушинский, призывая опираться на первых порах школьной работы на эти особенности детского мышления. Задача школы первой ступени – поднять мышление ребенка на качественно новый этап, развить интеллект до уровня понимания причинно-следственных связей.  </a:t>
            </a: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школьный возраст, указывал Л.С.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Выгодский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 ребенок вступает с относительно слабой функцией интеллекта (сравнительно с функциями восприятия и памяти, которые развиты гораздо лучше). В школе интеллект обычно развивается так, как ни в какое другое время. Здесь особенно велика роль школы, психолога, учителя.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26414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2195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Новообразования, имеющие место в данном возрастном периоде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80" y="1143000"/>
            <a:ext cx="11347704" cy="5486400"/>
          </a:xfrm>
        </p:spPr>
        <p:txBody>
          <a:bodyPr>
            <a:noAutofit/>
          </a:bodyPr>
          <a:lstStyle/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Произвольное внимание развивается вместе с другими функциями и прежде всего – мотивацией учения, чувством ответственности за успех учебной деятельности.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 первом-втором классах уровень произвольного поведения все еще невысокий, дети еще весьма импульсивны и 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несдержаны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Естественные возможности школьника первой ступени очень велики: его мозг обладает такой пластичностью, которая позволяет ему легко справляться с задачами дословного запоминания. Сравним: из 15 предложений дошкольник запоминает 3-5, а младший школьник  - 6-8. 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Мышление детей развивается во взаимосвязи с их речью. Словарный запас нынешних четвероклассников насчитывает примерно 3500-4000 слов. Влияние школьного обучения проявляется не только в том,  что значительно обогащается словарный запас ребенка, но прежде всего в приобретении исключительно важного умения устно и письменно излагать свои мысли.</a:t>
            </a: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учеников младших классов развиваются элементы социальных чувств, формируются навыки общественного поведения (коллективизм, ответственность за поступки, товарищество, взаимопомощь и др.) Возникают коллективные связи, формируется общественное мнение. 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75148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64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Индивидуальные особенности развития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896" y="1051560"/>
            <a:ext cx="11475720" cy="5294376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Говоря о индивидуальных особенностях детей в первую очередь можно вспомнить о явлении акселерации, ведь уже в дошкольном возрасте около 8 % детей имеют «разброс» физиологического развития по показателям биологического возраста в 2-3 года! Педагогу особенно трудно будет работать в коллективе, где выявится подобный феномен. </a:t>
            </a:r>
            <a:endParaRPr lang="ru-RU" sz="2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Другой аспект: один ученик приходит в школу ухоженный, дома интересуются его успехами, помогают преодолеть трудности – все это создает у ребенка состояние внутренней уверенности и защищенности, с ним и учителю легче найти контакт. А у сидящего рядом может быть иная среда обитания в семье: неустроенность быта, скандалы между родителями – все это влияет на усвоение моральных и нравственных ценностей, от этого зависит его реакция на школьные события.</a:t>
            </a:r>
            <a:endParaRPr lang="ru-RU" sz="2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проблем, связанных с условиями развития ребенка в полной семье, существуют проблемы воспитания в неполной семье или усыновленного ребенка.</a:t>
            </a:r>
            <a:endParaRPr lang="ru-RU" sz="2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2768225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632" y="365125"/>
            <a:ext cx="11265408" cy="79616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Индивидуальные особенности развития в подростковом возрасте</a:t>
            </a:r>
            <a:r>
              <a:rPr lang="ru-RU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5176" y="1261872"/>
            <a:ext cx="11548872" cy="5276088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	</a:t>
            </a:r>
            <a:r>
              <a:rPr lang="ru-RU" sz="29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Говоря о индивидуальных особенностях детей в первую очередь можно вспомнить о явлении акселерации, ведь уже в дошкольном возрасте около 8 % детей имеют «разброс» физиологического развития по показателям биологического возраста в 2-3 года! Педагогу особенно трудно будет работать в коллективе, где выявится подобный феномен. </a:t>
            </a:r>
            <a:endParaRPr lang="ru-RU" sz="29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Другой аспект: условиями развития ребенка в семье:</a:t>
            </a:r>
            <a:r>
              <a:rPr lang="ru-RU" sz="29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полной, в неполной семье или усыновленного ребенка.</a:t>
            </a:r>
            <a:endParaRPr lang="ru-RU" sz="29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О.В. Романова отмечает, что «в основе выбора идеала, его осознания всегда лежат мотивы выбора. Доминирующим мотивом выбора идеала у подростков является стремление подражать идеалу, вести себя так, как он».</a:t>
            </a: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Важным фактором психического развития в подростковом возрасте является общение со сверстниками, выделяемое в качестве ведущей деятельности этого периода. Отношения в группе сверстников, ее ценности играют большую роль в развитии подростка. Стремление подростка занять удовлетворяющее его положение среди сверстников сопровождается повышенной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конформностью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 ценностям и нормам этой группы, т.е. социальный статус в группе.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19147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85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Кризис подросткового возраста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344" y="1014984"/>
            <a:ext cx="11320272" cy="5696712"/>
          </a:xfrm>
        </p:spPr>
        <p:txBody>
          <a:bodyPr>
            <a:normAutofit fontScale="85000" lnSpcReduction="10000"/>
          </a:bodyPr>
          <a:lstStyle/>
          <a:p>
            <a:pPr marL="119380" marR="119380" indent="14859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«Кризис подросткового возраста в отличие от кризисов других возрастов более затяжной и острый, так как в связи с быстрым темпом физического и умственного развития у подростков возникает так много актуальных действующих потребностей, которые не могут быть удовлетворены в условиях недостаточной социальной зрелости этого возраста. Таким образом, в этот критический период депривация потребностей выражена значительно сильнее, и преодолеть ее в силу отсутствия синхронности в физическом, психическом и социальном развитии подростка очень трудно» (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Л.И.Божович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9380" marR="119380" indent="14859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Применительно к преодолению жизненных трудностей этот возрастной кризис важен тем, что подросток формирует способы поведения, позволяющие ему и в дальнейшем справляться с возникающими проблемами.</a:t>
            </a:r>
          </a:p>
          <a:p>
            <a:pPr marL="119380" marR="119380" indent="14859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Лакмусовой бумажкой» возможности бескризисного протекания подросткового возраста или, напротив, наличия его, является адекватное или неадекватное реагирование взрослых на амбивалентное отношение подростка к ним.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36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0533"/>
            <a:ext cx="10515600" cy="78701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Четыре  сферы развития в отрочестве: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496" y="1078992"/>
            <a:ext cx="11201400" cy="5495544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тело, мышление, социальную жизнь и самосознание.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изменения представляют собой психологические приобретения, которые отражают содержание данного момента развития. Многие психологи (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Гезелл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Левин, Э. Эриксон,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Блос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пользовались понятием «задача развития» для описания необходимых психосоциальных новообразований каждого этапа развития.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Хронологически подростковый возраст определяется периодом развития ребенка от 10 – 11 до 14 – 15 лет. Процесс анатомо-физиологической перестройки является фоном, на котором протекает психологический кризис. Главное содержание подросткового возраста составляет его переход от детства к взрослости.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Центральную роль в становлении личности подростка играют происходящие в нем физиологические изменения. Как указывает в своей монографии М.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Кле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скорость, с которой происходят соматические перемены, ломает тот константный образ тела, который сформировался в детстве, и требует построения нового телесного «я». Эти изменения ускоряют смену психологических позиций, которую должен совершить подросток: наступление физической зрелости, очевидное и для самого подростка, и для его окружения, делает невозможным сохранение детского статуса.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6254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088" y="274320"/>
            <a:ext cx="11100816" cy="633679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 тела, относительно постоянный между 8 и 11 годами, претерпевает множество превращений, достигающих максимума в 14 лет и постепенно стабилизируется к 17 – 18 годам. </a:t>
            </a:r>
          </a:p>
          <a:p>
            <a:pPr algn="just"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период между 11 и 15 годами подростки для указания нелюбимых черт своего характера часто обращаются к физическим характеристикам; позднее они отмечают в качестве таковых личностные черты или особенности социального поведения.</a:t>
            </a:r>
            <a:b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Морфологическое развитие происходит неравномерно: пубертатный скачок сначала затрагивает внутренние органы, а мускулатура развивается позднее. </a:t>
            </a: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определяет следующие зоны развития и основные задачи развития в подростковом возрасте:</a:t>
            </a:r>
            <a:b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пубертатное развитие: в течение относительно короткого периода, занимающего в среднем четыре года, тело ребенка претерпевает значительные изменения. Это влечет за собой две основные задачи развития: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необходимость реконструкции телесного образа «я» и построения мужской или женской «родовой» идентичности;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постепенный переход к взрослой генитальной сексуальности, характеризующейся совместным с партнером эротизмом и соединением двух взаимодополняющих влечений;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498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048" y="292609"/>
            <a:ext cx="11256264" cy="5029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определяет следующие зоны развития и основные задачи развития в подростковом возрасте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978408"/>
            <a:ext cx="11539728" cy="5705856"/>
          </a:xfrm>
        </p:spPr>
        <p:txBody>
          <a:bodyPr>
            <a:normAutofit fontScale="85000" lnSpcReduction="20000"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когнитивное развитие: развитие интеллектуальной сферы подростка характеризуется качественными и количественными изменениями, которые отличают его от детского способа познания мира. Становление когнитивных способностей отмечено двумя основными достижениями: развитием способности к абстрактному мышлению и расширением временной перспективы;</a:t>
            </a:r>
            <a:b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преобразования социализации: отрочество также характеризуется важными изменениями в социальных связях и социализации, так как преобладающее влияние семьи постепенно заменяется влиянием группы сверстников, выступающей источником </a:t>
            </a:r>
            <a:r>
              <a:rPr lang="ru-RU" sz="21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референтных</a:t>
            </a: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норм поведения и получения определенного статуса. Эти изменения протекают в двух направлениях, в соответствии с двумя задачами развития:</a:t>
            </a:r>
            <a:endParaRPr lang="ru-RU" sz="2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освобождение от родительской опеки;</a:t>
            </a:r>
            <a:endParaRPr lang="ru-RU" sz="2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постепенное вхождение в группу сверстников, становящуюся каналом социализации и требующую установления отношения конкуренции с партнерами обоих полов;</a:t>
            </a:r>
            <a:endParaRPr lang="ru-RU" sz="2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buNone/>
            </a:pP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становление идентичности: в течение всего подросткового возраста постепенно формируется новая субъективная реальность, преобразующая представления индивида о себе самом и другом. Становление психосоциальной идентичности, лежащее в основе феномена подросткового самосознания, включает в себя три основные задачи развития:</a:t>
            </a:r>
            <a:endParaRPr lang="ru-RU" sz="2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осознание временной протяженности собственного «я», включающей детское прошлое и определяющей проекцию себя в будущее;</a:t>
            </a:r>
            <a:b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осознание себя как отличного от </a:t>
            </a:r>
            <a:r>
              <a:rPr lang="ru-RU" sz="21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интериоризованных</a:t>
            </a: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родительских образов;</a:t>
            </a:r>
            <a:endParaRPr lang="ru-RU" sz="2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системы выборов, которые обеспечивают цельность личности (выбор профессии, половой поляризации, идеологических установок</a:t>
            </a:r>
            <a:r>
              <a:rPr lang="ru-RU" sz="21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buNone/>
            </a:pPr>
            <a:endParaRPr lang="ru-RU" sz="20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0851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904" y="365125"/>
            <a:ext cx="11384280" cy="915035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Психологические особенности подросткового возраста получили название «подросткового комплекса»</a:t>
            </a:r>
            <a:r>
              <a:rPr lang="ru-RU" sz="32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904" y="1371600"/>
            <a:ext cx="11384280" cy="51572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Подростковый комплекс включает: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0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чувствительность к оценке посторонних своей внешности, способностей;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0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крайняя самонадеянность и безапелляционные суждения в отношении окружающих;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внимательность порой уживается с поразительной черствостью, болезненная застенчивость – с развязностью, желание быть признанным и оцененным другими – с показной независимостью, борьба с авторитетами, общепринятыми правилами и распространенными идеалами – с обожествлением случайных кумиров, а чувственное фантазирование – с сухим мудрствованием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96738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184" y="365125"/>
            <a:ext cx="11457432" cy="686435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Личные отношения, основывающиеся на общности интересов, суждений, взглядов.</a:t>
            </a:r>
            <a:b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184" y="1197864"/>
            <a:ext cx="11457432" cy="544068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Любой школьный класс дифференцируется на группы и подгруппы. Это связано с тем, что: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социальное расслоение, проявляющееся как в неравенстве материальных возможностей, так и в характере жизненных планов, уровне притязаний и способов их реализации;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складывается особая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внутришкольная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внутриклассовая иерархия, основанная на официальном статусе учащихся, их учебной успеваемости или принадлежности к «активу»;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происходит дифференциация авторитетов, статусов и престижа на основе неофициальных ценностей, принятых в самой ученической среде. Проявляется разница в положении «звезд» и «отвергаемых».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031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032" y="365125"/>
            <a:ext cx="11402568" cy="832739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Ситуация новизны (переход из среднего в старшее звено) всегда является для человека в той или иной степени тревожной.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048" y="1408176"/>
            <a:ext cx="11430000" cy="5184648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Ребенок же переживает в таких условиях эмоциональный дискомфорт из-за неопределенности представлений о требованиях учителей, особенностях и условиях обучения, о ценностях и нормах поведения в коллективе класса и пр. Такое состояние часто сопровождается внутренней напряженностью, иногда затрудняющей принятие как интеллектуальных, так и личностных решений.</a:t>
            </a:r>
            <a:b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Достаточно длительное психическое напряжение может закончиться школьной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дезадаптацией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подросток становится тогда недисциплинированным, невнимательным, безответственным, отстает в учебе, быстро утомляется и уже не хочет идти в школу. </a:t>
            </a:r>
          </a:p>
          <a:p>
            <a:pPr algn="just"/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Соматически ослабленные дети (а их количество увеличивается) являются наиболее подверженными возникновению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дезадаптации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94435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Основные факторы, обусловливающие девиантное поведение несовершеннолетних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3192" y="1196752"/>
            <a:ext cx="11189208" cy="54006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 smtClean="0"/>
              <a:t>биологические факторы выражаются в существовании неблагоприятных физиологических или анатомических особенностей организма ребенка, затрудняющих его социальную адаптацию; </a:t>
            </a:r>
          </a:p>
          <a:p>
            <a:pPr algn="just"/>
            <a:r>
              <a:rPr lang="ru-RU" b="1" dirty="0" smtClean="0"/>
              <a:t>генетические, которые передаются по наследству. Это могут быть нарушения умственного развития, дефекты слуха и зрения, телесные пороки, повреждения нервной системы;</a:t>
            </a:r>
          </a:p>
          <a:p>
            <a:pPr lvl="0" algn="just"/>
            <a:r>
              <a:rPr lang="ru-RU" b="1" dirty="0" smtClean="0"/>
              <a:t>психофизиологические, связанные с влиянием на организм человека психофизиологических нагрузок, конфликтных ситуаций, химического состава окружающей среды, новых видов энергии, приводящих к различным соматическим, аллергическим, токсическим заболеваниям;</a:t>
            </a:r>
          </a:p>
          <a:p>
            <a:pPr lvl="0" algn="just"/>
            <a:r>
              <a:rPr lang="ru-RU" b="1" dirty="0" smtClean="0"/>
              <a:t>физиологические, включающие в себя дефекты речи, внешнюю непривлекательность, недостатки конституционно-соматического склада человека, которые в большинстве случаев вызывают негативное отношение со стороны окружающих, что приводит к искажению системы межличностных отношений ребенка в среде сверстников, коллективе.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59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/>
              <a:t>Психологические факторы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4672" y="1196752"/>
            <a:ext cx="10945368" cy="532859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 smtClean="0"/>
              <a:t>в которые включаются наличие у ребенка психопатологии или акцентуации (чрезмерное усиление) отдельных черт характера. Эти отклонения выражаются в нервно-психических заболеваниях, психопатии, неврастении, пограничных состояниях, повышающих возбудимость нервной системы и обусловливающих неадекватные реакции подростка.</a:t>
            </a:r>
          </a:p>
          <a:p>
            <a:pPr algn="just"/>
            <a:r>
              <a:rPr lang="ru-RU" b="1" dirty="0" smtClean="0"/>
              <a:t> Дети с явно выраженной психопатией, которая является отклонением от норм психического здоровья человека, нуждаются в помощи психиатров.</a:t>
            </a:r>
          </a:p>
          <a:p>
            <a:pPr algn="just"/>
            <a:r>
              <a:rPr lang="ru-RU" b="1" dirty="0" smtClean="0"/>
              <a:t>Дети с акцентуированными чертами характера, что является крайним вариантом психической нормы, чрезвычайно уязвимы для различных психологических воздействий и нуждаются, как правило, в социально-медицинской реабилитации наряду с мерами воспитательного характера.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0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Социально-педагогические факторы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5112568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выражаются в дефектах школьного, семейного или общественного воспитания, в основе которых лежат половозрастные и индивидуальные особенности развития детей, приводящих к отклонениям в ранней социализации ребенка в период детства с накоплением негативного опыта; </a:t>
            </a:r>
            <a:endParaRPr lang="ru-RU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в </a:t>
            </a:r>
            <a:r>
              <a:rPr lang="ru-RU" b="1" dirty="0" smtClean="0"/>
              <a:t>стойкой школьной неуспешности ребенка с разрывом связей со школой (педагогическая запущенность), ведущей к несформированности у подростка познавательных мотивов, интересов и школьных навыков.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0960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Учебная дезадаптация школьника проходит в своем развитии следующие стадии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484784"/>
            <a:ext cx="10902696" cy="5184576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учебной декомпенсации – состояния ребенка, характеризующееся возникновением затруднений в изучении одного или нескольких предметов при сохранении общего интереса к школе;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b="1" dirty="0" smtClean="0"/>
              <a:t>школьной дезадаптации – состояния ребенка, когда наряду с возрастающими трудностями в обучении на первый план выступают нарушения поведения, выраженные в виде конфликтов с педагогами, одноклассниками, пропусков занятий;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b="1" dirty="0" smtClean="0"/>
              <a:t>социальной дезадаптации – состояния ребенка, когда отмечается полная утрата интереса к учебе, пребыванию в школьном коллективе, уход в асоциальные компании, увлечение спиртными напитками, наркотиками;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криминализации среды свободного времяпрепровождения. Так, например, отчисление из школы детей 15-летнего возраста, что позволяется законом «Об образовании», выбрасывает детей на улицу, где они не могут легально трудоустроиться.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8509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Следует выделить определенные стили семейных взаимоотношений, ведущих к формированию асоциального поведения несовершеннолетних:</a:t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616" y="1412776"/>
            <a:ext cx="11402568" cy="5256584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ru-RU" b="1" dirty="0" smtClean="0"/>
              <a:t>дисгармоничный стиль воспитательных и внутрисемейных отношений, сочетающий в себе, с одной стороны, потворство желаниям ребенка, гиперопеку, а с другой – провоцирование ребенка на конфликтные ситуации; или характеризующийся утверждением в семье двойной морали: для семьи – одни правила поведения, для общества – совершенно другие;</a:t>
            </a:r>
          </a:p>
          <a:p>
            <a:pPr lvl="0" algn="just"/>
            <a:r>
              <a:rPr lang="ru-RU" b="1" dirty="0" smtClean="0"/>
              <a:t>нестабильный, конфликтный стиль воспитательных влияний в неполной семье, в ситуации развода, длительного раз дельного проживания детей и родителей;</a:t>
            </a:r>
          </a:p>
          <a:p>
            <a:pPr lvl="0" algn="just"/>
            <a:r>
              <a:rPr lang="ru-RU" b="1" dirty="0" smtClean="0"/>
              <a:t>асоциальный стиль отношений в дезорганизованной семье с систематическим употреблением алкоголя, наркотиков, аморальным образом жизни, криминальным поведением родите лей, проявлениями маломотивированной «семейной жестокости» и насилия.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57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Тип реагирования детей и подростков на жестокое обращение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412776"/>
            <a:ext cx="10972800" cy="525658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/>
              <a:t>зависит от возраста ребенка, черт его личности, социального опыта. Наряду с психическими реакциями (страх, нарушение сна, аппетита и пр.), наблюдаются различные формы нарушения поведения: повышение агрессивности, выраженная драчливость, жестокость или неуверенность в себе, робость, нарушение общения со сверстниками, снижение самооценки. </a:t>
            </a:r>
          </a:p>
          <a:p>
            <a:pPr algn="just"/>
            <a:r>
              <a:rPr lang="ru-RU" b="1" dirty="0" smtClean="0"/>
              <a:t>Для детей и подростков, подвергшихся сексуальному насилию (или посягательству), характерно также и нарушение сексуального поведения: нарушение полоролевой идентификации, страх перед любыми видами проявления сексуальности и др. </a:t>
            </a:r>
          </a:p>
          <a:p>
            <a:pPr algn="just"/>
            <a:r>
              <a:rPr lang="ru-RU" b="1" dirty="0" smtClean="0"/>
              <a:t>Важным представляется то, что большинство детей, переживших в детстве жестокое обращение (насилие) взрослых, склонны воспроизводить его, выступая уже в роли насильника и мучителя.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3702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Психологические факторы трудновоспитуемости подростков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 smtClean="0"/>
              <a:t>Формирование  преступных   тенденций   большинством   авторов   принято рассматривать как процесс взаимодействия биологических и социальных  причин.</a:t>
            </a:r>
          </a:p>
          <a:p>
            <a:pPr algn="just"/>
            <a:r>
              <a:rPr lang="ru-RU" b="1" dirty="0" smtClean="0"/>
              <a:t>Основные причины трудностей подростков:  в  неправильных  отношениях  в семье, в просчётах школы, изоляция от сверстников, в  средовой  дезадаптации вообще, стремлении утвердить себя любым способом и  в  любой  малой  группе.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1850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2945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Приемы успешности подростка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872" y="786384"/>
            <a:ext cx="11969496" cy="5980176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20000"/>
              </a:lnSpc>
              <a:buNone/>
              <a:tabLst>
                <a:tab pos="457200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Прием «три уровня домашнего задания»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уровень - обязательный минимум, второй уровень задания – тренировочный: его выполняют ученики, которые желают хорошо знать предмет и без особых трудностей осваивают программу. Третий уровень это - творческое задание. Обычно оно выполняется по желанию и стимулируется учителем высокой оценкой и похвалой. Диапазон творческих заданий широк. Например, ученикам предлагается разработать кроссворд, написать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доклад, научный доклад, реферат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др.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  <a:tabLst>
                <a:tab pos="457200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Прием «особое задание».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Продвинутые ученики получают право на выполнение особо сложного задания. Выполняется оно чаще всего в тетради, включает в себя тренировочные и творческие задания повышенной сложности.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  <a:tabLst>
                <a:tab pos="457200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 проектов.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Активное включение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 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создание проектов даёт им возможность осваивать способы человеческой деятельности. В процессе работы над проектом учащийся «проживает» конкретные ситуации, постигает реальные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процессы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734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92874"/>
          </a:xfrm>
        </p:spPr>
        <p:txBody>
          <a:bodyPr>
            <a:noAutofit/>
          </a:bodyPr>
          <a:lstStyle/>
          <a:p>
            <a:pPr algn="r"/>
            <a:r>
              <a:rPr lang="ru-RU" sz="2000" b="1" dirty="0">
                <a:solidFill>
                  <a:prstClr val="black"/>
                </a:solidFill>
              </a:rPr>
              <a:t>Приемы успешности </a:t>
            </a:r>
            <a:r>
              <a:rPr lang="ru-RU" sz="2000" b="1" dirty="0" smtClean="0">
                <a:solidFill>
                  <a:prstClr val="black"/>
                </a:solidFill>
              </a:rPr>
              <a:t>подростка (продолжение)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464" y="859536"/>
            <a:ext cx="11567160" cy="5815584"/>
          </a:xfrm>
        </p:spPr>
        <p:txBody>
          <a:bodyPr>
            <a:normAutofit fontScale="55000" lnSpcReduction="20000"/>
          </a:bodyPr>
          <a:lstStyle/>
          <a:p>
            <a:pPr marL="0" lvl="0" indent="0" algn="just">
              <a:lnSpc>
                <a:spcPct val="120000"/>
              </a:lnSpc>
              <a:buNone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Внеклассная работа (предметные мероприятия, подготовка к итоговой аттестации, предметным олимпиадам).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Формы и методы внеурочной работы позволяют выявлять и развивать одаренных учащихся через факультативы, кружки, конкурсы, олимпиады, а также через систему воспитательной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работы.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Особого внимания заслуживают такие формы внеклассной работы, как интеллектуальные игры «Что? Где? Когда?»,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«Умник и умница»,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др. предметные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викторины. По мере возможности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проводятся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индивидуальные занятия с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обучающимися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высокой учебной мотивацией. Особое значение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придается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подготовке к предметным олимпиадам. 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  <a:tabLst>
                <a:tab pos="457200" algn="l"/>
              </a:tabLs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ИКТ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уроке: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Уроки демонстрационного типа.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Уроки компьютерного тестирования.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Уроки тренинга или конструирования.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Интегрированные уроки.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endParaRPr lang="ru-RU" sz="29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ru-RU" sz="3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3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объяснении нового материала </a:t>
            </a:r>
            <a:r>
              <a:rPr lang="ru-RU" sz="3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используются графики</a:t>
            </a:r>
            <a:r>
              <a:rPr lang="ru-RU" sz="3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схемы, рисунки, различные иллюстрации. Вместе </a:t>
            </a:r>
            <a:r>
              <a:rPr lang="ru-RU" sz="3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подростками по </a:t>
            </a:r>
            <a:r>
              <a:rPr lang="ru-RU" sz="3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методу В.Ф. </a:t>
            </a:r>
            <a:r>
              <a:rPr lang="ru-RU" sz="3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Шаталова, </a:t>
            </a:r>
            <a:r>
              <a:rPr lang="ru-RU" sz="3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создаются сигнальные карточки, интерактивная доска, ИКТ программы, расшифровываются </a:t>
            </a:r>
            <a:r>
              <a:rPr lang="ru-RU" sz="3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обозначения, решаются кроссворды, и др.</a:t>
            </a:r>
            <a:endParaRPr lang="ru-RU" sz="3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830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47154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b="1" dirty="0">
                <a:solidFill>
                  <a:prstClr val="black"/>
                </a:solidFill>
              </a:rPr>
              <a:t>Приемы успешности </a:t>
            </a:r>
            <a:r>
              <a:rPr lang="ru-RU" sz="2000" b="1" dirty="0" smtClean="0">
                <a:solidFill>
                  <a:prstClr val="black"/>
                </a:solidFill>
              </a:rPr>
              <a:t>подростка (продолжение)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168" y="704089"/>
            <a:ext cx="11695176" cy="5422076"/>
          </a:xfrm>
        </p:spPr>
        <p:txBody>
          <a:bodyPr>
            <a:noAutofit/>
          </a:bodyPr>
          <a:lstStyle/>
          <a:p>
            <a:pPr marL="0" lvl="0" indent="0" algn="just">
              <a:buNone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Проблемное обучение.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 существенными элементами системы можно обозначить: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Блочное модульное построение учебного материала;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Мотивация учебной деятельности на основе целеполагания;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Преобладание самостоятельной, творческой деятельности на уроках под руководством учителя по усвоению знаний и умений;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Организация самоконтроля и внешнего контроля формирования учебной деятельности, усвоения учебного материала на основе рефлексии ученика и учителя.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ru-RU" sz="2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ru-RU" sz="2000" dirty="0">
              <a:solidFill>
                <a:prstClr val="black"/>
              </a:solidFill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264303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1746"/>
          </a:xfrm>
        </p:spPr>
        <p:txBody>
          <a:bodyPr/>
          <a:lstStyle/>
          <a:p>
            <a:pPr algn="r"/>
            <a:r>
              <a:rPr lang="ru-RU" sz="1800" b="1" dirty="0">
                <a:solidFill>
                  <a:prstClr val="black"/>
                </a:solidFill>
              </a:rPr>
              <a:t>Приемы успешности подростка (продолжение)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912" y="877824"/>
            <a:ext cx="11292840" cy="5650992"/>
          </a:xfrm>
        </p:spPr>
        <p:txBody>
          <a:bodyPr>
            <a:normAutofit/>
          </a:bodyPr>
          <a:lstStyle/>
          <a:p>
            <a:pPr marL="0" lvl="0" indent="0" algn="just">
              <a:buNone/>
              <a:tabLst>
                <a:tab pos="457200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Портфолио учащегося.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Достижения и результаты работы учащихся как в учебной, так и во внеклассной работе составляют основу портфолио.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Портфолио не только является современной эффективной формой оценивания, но и помогает решать важные педагогические задачи, включая: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постоянную поддержку высокой учебной мотивации школьников;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поощрение их активности и самостоятельности, расширение возможности обучения и самообучения;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навыков рефлексивной и оценочной деятельности учащихся;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умения учиться -ставить цели, планировать и организовывать собственную учебную деятельность.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портфолио в качестве накопительной оценки даёт возможность индивидуализировать процесс оценивания с сохранением в системе образования классической 5-балльной отметки.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9625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2607</Words>
  <Application>Microsoft Office PowerPoint</Application>
  <PresentationFormat>Широкоэкранный</PresentationFormat>
  <Paragraphs>174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34</vt:i4>
      </vt:variant>
    </vt:vector>
  </HeadingPairs>
  <TitlesOfParts>
    <vt:vector size="48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Возможности решения психологических проблем, связанных с возрастными особенностями обучающихся </vt:lpstr>
      <vt:lpstr>Рассмотрим важные теоретические аспекты психологических проблем, связанных с возрастными особенностями обучающихся </vt:lpstr>
      <vt:lpstr>Запорожец А.В. Условия и движущие причины психического развития ребенка </vt:lpstr>
      <vt:lpstr>Р. Заззо «Психическое развитие ребёнка и влияние среды </vt:lpstr>
      <vt:lpstr>Лангмейер Й., Матейчек З. Психическая депривация в детском возрасте</vt:lpstr>
      <vt:lpstr>Г.С. Костюк Принцип развития в психологии. </vt:lpstr>
      <vt:lpstr>Корнилов К.Н. Биогенетический принцип и его значение в педагогике. </vt:lpstr>
      <vt:lpstr>Возрастные и индивидуальные особенности развития: особенности воспитания обучаемых младшего школьного возраста (от 6 до 10 лет) </vt:lpstr>
      <vt:lpstr>В современной науке приняты следующие периодизации детского возраста: </vt:lpstr>
      <vt:lpstr>Я.А. Коменский был первым, кто настаивал на строгом учете в учебно-воспитательной работе возрастных особенностей детей.</vt:lpstr>
      <vt:lpstr>Биологические особенности младшего школьного возраста</vt:lpstr>
      <vt:lpstr>Младший школьный возраст (продолжение)</vt:lpstr>
      <vt:lpstr>Преимущественно развивающаяся  сфера (интеллектуально-познавательная; личностная; мотивационно-потребностная)</vt:lpstr>
      <vt:lpstr>Новообразования, имеющие место в данном возрастном периоде </vt:lpstr>
      <vt:lpstr>Индивидуальные особенности развития </vt:lpstr>
      <vt:lpstr> Индивидуальные особенности развития в подростковом возрасте </vt:lpstr>
      <vt:lpstr>Кризис подросткового возраста</vt:lpstr>
      <vt:lpstr>Четыре  сферы развития в отрочестве: </vt:lpstr>
      <vt:lpstr>Презентация PowerPoint</vt:lpstr>
      <vt:lpstr>М. Кле определяет следующие зоны развития и основные задачи развития в подростковом возрасте</vt:lpstr>
      <vt:lpstr>Психологические особенности подросткового возраста получили название «подросткового комплекса». </vt:lpstr>
      <vt:lpstr> Личные отношения, основывающиеся на общности интересов, суждений, взглядов. </vt:lpstr>
      <vt:lpstr>Ситуация новизны (переход из среднего в старшее звено) всегда является для человека в той или иной степени тревожной. </vt:lpstr>
      <vt:lpstr>Основные факторы, обусловливающие девиантное поведение несовершеннолетних </vt:lpstr>
      <vt:lpstr>Психологические факторы</vt:lpstr>
      <vt:lpstr>Социально-педагогические факторы </vt:lpstr>
      <vt:lpstr>Учебная дезадаптация школьника проходит в своем развитии следующие стадии</vt:lpstr>
      <vt:lpstr>Следует выделить определенные стили семейных взаимоотношений, ведущих к формированию асоциального поведения несовершеннолетних: </vt:lpstr>
      <vt:lpstr>Тип реагирования детей и подростков на жестокое обращение </vt:lpstr>
      <vt:lpstr>Психологические факторы трудновоспитуемости подростков</vt:lpstr>
      <vt:lpstr>Приемы успешности подростка</vt:lpstr>
      <vt:lpstr>Приемы успешности подростка (продолжение)</vt:lpstr>
      <vt:lpstr>Приемы успешности подростка (продолжение)</vt:lpstr>
      <vt:lpstr>Приемы успешности подростка (продолжение)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Возможности решения психологических проблем, связанных с возрастными особенностями обучающихся </dc:title>
  <dc:creator>Познание</dc:creator>
  <cp:lastModifiedBy>Познание</cp:lastModifiedBy>
  <cp:revision>31</cp:revision>
  <dcterms:created xsi:type="dcterms:W3CDTF">2020-04-03T08:02:27Z</dcterms:created>
  <dcterms:modified xsi:type="dcterms:W3CDTF">2020-04-08T07:52:07Z</dcterms:modified>
</cp:coreProperties>
</file>