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9;&#1095;&#1080;&#1090;&#1077;&#1083;&#1100;\Desktop\&#1055;&#1088;&#1086;&#1075;&#1088;&#1072;&#1084;&#1084;&#1072;%20&#1054;&#1044;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9;&#1095;&#1080;&#1090;&#1077;&#1083;&#1100;\Desktop\&#1055;&#1088;&#1086;&#1075;&#1088;&#1072;&#1084;&#1084;&#1072;%20&#1054;&#1044;\&#1051;&#1080;&#1089;&#1090;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625222872636692E-3"/>
                  <c:y val="-4.5233507967619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A2-47F9-953D-E5274D35C2C3}"/>
                </c:ext>
              </c:extLst>
            </c:dLbl>
            <c:dLbl>
              <c:idx val="1"/>
              <c:layout>
                <c:manualLayout>
                  <c:x val="-2.625222872636692E-3"/>
                  <c:y val="-7.0677356199405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A2-47F9-953D-E5274D35C2C3}"/>
                </c:ext>
              </c:extLst>
            </c:dLbl>
            <c:dLbl>
              <c:idx val="2"/>
              <c:layout>
                <c:manualLayout>
                  <c:x val="2.625222872636692E-3"/>
                  <c:y val="-4.806060221559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A2-47F9-953D-E5274D35C2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ШЭ</c:v>
                </c:pt>
                <c:pt idx="1">
                  <c:v>МЭ</c:v>
                </c:pt>
                <c:pt idx="2">
                  <c:v>РЭ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</c:v>
                </c:pt>
                <c:pt idx="1">
                  <c:v>8.6</c:v>
                </c:pt>
                <c:pt idx="2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A2-47F9-953D-E5274D35C2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12611436318322E-3"/>
                  <c:y val="-4.2406413719643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A2-47F9-953D-E5274D35C2C3}"/>
                </c:ext>
              </c:extLst>
            </c:dLbl>
            <c:dLbl>
              <c:idx val="1"/>
              <c:layout>
                <c:manualLayout>
                  <c:x val="0"/>
                  <c:y val="-6.2196073455477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A2-47F9-953D-E5274D35C2C3}"/>
                </c:ext>
              </c:extLst>
            </c:dLbl>
            <c:dLbl>
              <c:idx val="2"/>
              <c:layout>
                <c:manualLayout>
                  <c:x val="0"/>
                  <c:y val="-6.219607345547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A2-47F9-953D-E5274D35C2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ШЭ</c:v>
                </c:pt>
                <c:pt idx="1">
                  <c:v>МЭ</c:v>
                </c:pt>
                <c:pt idx="2">
                  <c:v>РЭ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27.2</c:v>
                </c:pt>
                <c:pt idx="1">
                  <c:v>11.9</c:v>
                </c:pt>
                <c:pt idx="2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A2-47F9-953D-E5274D35C2C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2021-2022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333333333333333E-2"/>
                  <c:y val="-4.1666666666666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A2-47F9-953D-E5274D35C2C3}"/>
                </c:ext>
              </c:extLst>
            </c:dLbl>
            <c:dLbl>
              <c:idx val="1"/>
              <c:layout>
                <c:manualLayout>
                  <c:x val="7.8756686179100761E-3"/>
                  <c:y val="-4.5233507967619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A2-47F9-953D-E5274D35C2C3}"/>
                </c:ext>
              </c:extLst>
            </c:dLbl>
            <c:dLbl>
              <c:idx val="2"/>
              <c:layout>
                <c:manualLayout>
                  <c:x val="0"/>
                  <c:y val="-5.3714790711548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A2-47F9-953D-E5274D35C2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ШЭ</c:v>
                </c:pt>
                <c:pt idx="1">
                  <c:v>МЭ</c:v>
                </c:pt>
                <c:pt idx="2">
                  <c:v>РЭ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24.4</c:v>
                </c:pt>
                <c:pt idx="1">
                  <c:v>11.7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DA2-47F9-953D-E5274D35C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7792456"/>
        <c:axId val="287789320"/>
        <c:axId val="0"/>
      </c:bar3DChart>
      <c:catAx>
        <c:axId val="28779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7789320"/>
        <c:crosses val="autoZero"/>
        <c:auto val="1"/>
        <c:lblAlgn val="ctr"/>
        <c:lblOffset val="100"/>
        <c:noMultiLvlLbl val="0"/>
      </c:catAx>
      <c:valAx>
        <c:axId val="28778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779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Лист1!$B$23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3.3734129021975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9E-43BE-841F-E93786D69A05}"/>
                </c:ext>
              </c:extLst>
            </c:dLbl>
            <c:dLbl>
              <c:idx val="1"/>
              <c:layout>
                <c:manualLayout>
                  <c:x val="-5.5306010341164342E-17"/>
                  <c:y val="-3.3734129021975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9E-43BE-841F-E93786D69A05}"/>
                </c:ext>
              </c:extLst>
            </c:dLbl>
            <c:dLbl>
              <c:idx val="2"/>
              <c:layout>
                <c:manualLayout>
                  <c:x val="-1.5083631611158704E-3"/>
                  <c:y val="-2.5300596766481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9E-43BE-841F-E93786D69A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Лист1!$A$24:$A$26</c:f>
              <c:strCache>
                <c:ptCount val="3"/>
                <c:pt idx="0">
                  <c:v>ШЭ</c:v>
                </c:pt>
                <c:pt idx="1">
                  <c:v>МЭ</c:v>
                </c:pt>
                <c:pt idx="2">
                  <c:v>РЭ</c:v>
                </c:pt>
              </c:strCache>
            </c:strRef>
          </c:cat>
          <c:val>
            <c:numRef>
              <c:f>Лист1!$B$24:$B$26</c:f>
              <c:numCache>
                <c:formatCode>General</c:formatCode>
                <c:ptCount val="3"/>
                <c:pt idx="0">
                  <c:v>28</c:v>
                </c:pt>
                <c:pt idx="1">
                  <c:v>13.6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9E-43BE-841F-E93786D69A05}"/>
            </c:ext>
          </c:extLst>
        </c:ser>
        <c:ser>
          <c:idx val="1"/>
          <c:order val="1"/>
          <c:tx>
            <c:strRef>
              <c:f>Лист1!$C$23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0501789666952229E-3"/>
                  <c:y val="-3.935648385897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9E-43BE-841F-E93786D69A05}"/>
                </c:ext>
              </c:extLst>
            </c:dLbl>
            <c:dLbl>
              <c:idx val="1"/>
              <c:layout>
                <c:manualLayout>
                  <c:x val="1.5083631611157598E-3"/>
                  <c:y val="-3.092295160347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9E-43BE-841F-E93786D69A05}"/>
                </c:ext>
              </c:extLst>
            </c:dLbl>
            <c:dLbl>
              <c:idx val="2"/>
              <c:layout>
                <c:manualLayout>
                  <c:x val="0"/>
                  <c:y val="-4.4978838695967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69E-43BE-841F-E93786D69A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Лист1!$A$24:$A$26</c:f>
              <c:strCache>
                <c:ptCount val="3"/>
                <c:pt idx="0">
                  <c:v>ШЭ</c:v>
                </c:pt>
                <c:pt idx="1">
                  <c:v>МЭ</c:v>
                </c:pt>
                <c:pt idx="2">
                  <c:v>РЭ</c:v>
                </c:pt>
              </c:strCache>
            </c:strRef>
          </c:cat>
          <c:val>
            <c:numRef>
              <c:f>Лист1!$C$24:$C$26</c:f>
              <c:numCache>
                <c:formatCode>General</c:formatCode>
                <c:ptCount val="3"/>
                <c:pt idx="0">
                  <c:v>47</c:v>
                </c:pt>
                <c:pt idx="1">
                  <c:v>16.5</c:v>
                </c:pt>
                <c:pt idx="2">
                  <c:v>14.2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9E-43BE-841F-E93786D69A05}"/>
            </c:ext>
          </c:extLst>
        </c:ser>
        <c:ser>
          <c:idx val="2"/>
          <c:order val="2"/>
          <c:tx>
            <c:strRef>
              <c:f>Лист1!$D$23</c:f>
              <c:strCache>
                <c:ptCount val="1"/>
                <c:pt idx="0">
                  <c:v>2021-2022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0167263222317408E-3"/>
                  <c:y val="-3.6545306440473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69E-43BE-841F-E93786D69A05}"/>
                </c:ext>
              </c:extLst>
            </c:dLbl>
            <c:dLbl>
              <c:idx val="1"/>
              <c:layout>
                <c:manualLayout>
                  <c:x val="-1.5083631611158704E-3"/>
                  <c:y val="-2.2489419347984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69E-43BE-841F-E93786D69A05}"/>
                </c:ext>
              </c:extLst>
            </c:dLbl>
            <c:dLbl>
              <c:idx val="2"/>
              <c:layout>
                <c:manualLayout>
                  <c:x val="2.1117084255622188E-2"/>
                  <c:y val="-2.248941934798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69E-43BE-841F-E93786D69A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Лист1!$A$24:$A$26</c:f>
              <c:strCache>
                <c:ptCount val="3"/>
                <c:pt idx="0">
                  <c:v>ШЭ</c:v>
                </c:pt>
                <c:pt idx="1">
                  <c:v>МЭ</c:v>
                </c:pt>
                <c:pt idx="2">
                  <c:v>РЭ</c:v>
                </c:pt>
              </c:strCache>
            </c:strRef>
          </c:cat>
          <c:val>
            <c:numRef>
              <c:f>Лист1!$D$24:$D$26</c:f>
              <c:numCache>
                <c:formatCode>General</c:formatCode>
                <c:ptCount val="3"/>
                <c:pt idx="0">
                  <c:v>47.2</c:v>
                </c:pt>
                <c:pt idx="1">
                  <c:v>17.100000000000001</c:v>
                </c:pt>
                <c:pt idx="2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69E-43BE-841F-E93786D69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0604112"/>
        <c:axId val="290604896"/>
        <c:axId val="0"/>
      </c:bar3DChart>
      <c:catAx>
        <c:axId val="29060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0604896"/>
        <c:crosses val="autoZero"/>
        <c:auto val="1"/>
        <c:lblAlgn val="ctr"/>
        <c:lblOffset val="100"/>
        <c:noMultiLvlLbl val="0"/>
      </c:catAx>
      <c:valAx>
        <c:axId val="29060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060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55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99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03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292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795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162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087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543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363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653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0CFB1-2D5A-4058-86B4-035A25E0FD3F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22768-4A5E-4A20-BE78-88600F167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08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6388" y="2591934"/>
            <a:ext cx="11434354" cy="2387600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rgbClr val="002060"/>
                </a:solidFill>
              </a:rPr>
              <a:t>Программа развития </a:t>
            </a:r>
            <a:br>
              <a:rPr lang="ru-RU" sz="4400" dirty="0">
                <a:solidFill>
                  <a:srgbClr val="002060"/>
                </a:solidFill>
              </a:rPr>
            </a:br>
            <a:r>
              <a:rPr lang="ru-RU" sz="4400" dirty="0">
                <a:solidFill>
                  <a:srgbClr val="002060"/>
                </a:solidFill>
              </a:rPr>
              <a:t>«Одаренные дети» </a:t>
            </a:r>
            <a:br>
              <a:rPr lang="ru-RU" sz="4400" dirty="0"/>
            </a:br>
            <a:br>
              <a:rPr lang="ru-RU" sz="4400" dirty="0"/>
            </a:br>
            <a:r>
              <a:rPr lang="ru-RU" sz="4400" dirty="0"/>
              <a:t>МБОУ «Нижнесортымская СОШ» </a:t>
            </a:r>
            <a:br>
              <a:rPr lang="ru-RU" sz="4400" dirty="0"/>
            </a:br>
            <a:r>
              <a:rPr lang="ru-RU" sz="4400" dirty="0"/>
              <a:t>на 2021-2024 </a:t>
            </a:r>
            <a:r>
              <a:rPr lang="ru-RU" sz="4400" dirty="0" err="1"/>
              <a:t>гг</a:t>
            </a:r>
            <a:br>
              <a:rPr lang="ru-RU" sz="4400" dirty="0"/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533126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374" y="1125040"/>
            <a:ext cx="10782300" cy="4457156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Создание условий для оптимального развития одарённых детей, чья одарённость на настоящий момент может быть ещё не проявившейся, а также способных детей, в отношении которых есть серьёзная надежда на дальнейший качественный скачок в развитии их способностей, </a:t>
            </a:r>
            <a:r>
              <a:rPr lang="ru-RU" sz="2400" dirty="0">
                <a:solidFill>
                  <a:srgbClr val="002060"/>
                </a:solidFill>
              </a:rPr>
              <a:t>является одним из главных направлений работы нашей школы.</a:t>
            </a:r>
          </a:p>
          <a:p>
            <a:pPr algn="just"/>
            <a:r>
              <a:rPr lang="ru-RU" sz="2400" dirty="0"/>
              <a:t>Программа «Одаренные дети» представляет собой </a:t>
            </a:r>
            <a:r>
              <a:rPr lang="ru-RU" sz="2400" dirty="0">
                <a:solidFill>
                  <a:srgbClr val="002060"/>
                </a:solidFill>
              </a:rPr>
              <a:t>подпрограмму Программы наставничества, </a:t>
            </a:r>
            <a:r>
              <a:rPr lang="ru-RU" sz="2400" dirty="0"/>
              <a:t>включающая деятельность всего коллектива школы для создания </a:t>
            </a:r>
          </a:p>
        </p:txBody>
      </p:sp>
    </p:spTree>
    <p:extLst>
      <p:ext uri="{BB962C8B-B14F-4D97-AF65-F5344CB8AC3E}">
        <p14:creationId xmlns:p14="http://schemas.microsoft.com/office/powerpoint/2010/main" val="277222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Цель подпрограммы: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совершенствование системы деятельности педагогического коллектива школы по развитию интеллектуальных, творческих способностей учащихся, развитию одарённости.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458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Задачи подпрограммы: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повысить компетентность педагогов по проблеме выявления, обучения, развития и психологической поддержки одарённых детей;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создать условия для широкого проявления разнообразных способностей учащихся школы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сформировать эффективную образовательную среду для развития одарённых детей в виде индивидуальных образовательных маршрутов, индивидуальных программ;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обеспечить участие одарённых детей в разнообразных образовательных событиях высокого качественного уровня, успехи в которых признаются вузами;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обеспечить систему стимулирования интеллектуальных творческих достижений школьников, а также педагогов, работающих с одаренными детьми.</a:t>
            </a:r>
          </a:p>
        </p:txBody>
      </p:sp>
    </p:spTree>
    <p:extLst>
      <p:ext uri="{BB962C8B-B14F-4D97-AF65-F5344CB8AC3E}">
        <p14:creationId xmlns:p14="http://schemas.microsoft.com/office/powerpoint/2010/main" val="315530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Предполагаемые результаты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Совершенствование системы работы с одаренными детьми;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Создание механизма индивидуального психолого-педагогического сопровождения одаренных учащихся;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Разработка модели образования с качественно новым содержанием программ и методик, направленных на развитие потенциала ученика и учителя;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Воспитание интеллектуальной, творческой, талантливой молодежи, способной к самореализации и профессиональному самоопределению в соответствии со способностями;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Повышение качества обучения путем рационального использования педагогических кадров, использующих современные образовательные технологии;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Качественно новый уровень оказания образовательных услуг, соответствующий требованиям ФГОС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99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250" y="231775"/>
            <a:ext cx="10877550" cy="70875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Результаты SWOT-анализа деятельности школы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по работе с одаренными детьми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991730"/>
              </p:ext>
            </p:extLst>
          </p:nvPr>
        </p:nvGraphicFramePr>
        <p:xfrm>
          <a:off x="333374" y="1263072"/>
          <a:ext cx="11318435" cy="5237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5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3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178">
                <a:tc rowSpan="9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Сильные стороны учреждения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Укомплектованность педагогическими кадрами.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81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Укомплектованность кадрами педагогов-психологов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635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Наличие системы работы с одаренными детьми, организации интеллектуальных и творческих соревнований, проектно-исследовательской деятельности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262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Наличие некоторых результатов на муниципальном и региональном этапах Всероссийской олимпиады школьников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575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Результативное использование технологии развивающего обучения и технологий </a:t>
                      </a:r>
                      <a:r>
                        <a:rPr lang="ru-RU" sz="1400" dirty="0" err="1">
                          <a:effectLst/>
                        </a:rPr>
                        <a:t>здоровьесбережения</a:t>
                      </a:r>
                      <a:r>
                        <a:rPr lang="ru-RU" sz="1400" dirty="0">
                          <a:effectLst/>
                        </a:rPr>
                        <a:t>, способствующих интеллектуальному развитию обучающихся и сохранению их здоровья.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582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Способность педагогов применять современные образовательные и информационно-коммуникационные технологии обучения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796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Доступ образовательного учреждения к печатным и электронным образовательным ресурсам, в </a:t>
                      </a:r>
                      <a:r>
                        <a:rPr lang="ru-RU" sz="1400" dirty="0" err="1">
                          <a:effectLst/>
                        </a:rPr>
                        <a:t>т.ч</a:t>
                      </a:r>
                      <a:r>
                        <a:rPr lang="ru-RU" sz="1400" dirty="0">
                          <a:effectLst/>
                        </a:rPr>
                        <a:t>. размещенным в Интернете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6416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Деятельность школы в статусе региональной инновационной площадки по теме: </a:t>
                      </a:r>
                      <a:r>
                        <a:rPr lang="ru-RU" sz="1400" dirty="0">
                          <a:effectLst/>
                        </a:rPr>
                        <a:t>«Создание цифровой образовательной среды школы, обеспечивающей рост качества учебных достижений обучающихся за счет индивидуализации образовательного процесса на основе использования онлайн-ресурса ЯКласс».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703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 Наличие программы наставничества в МБОУ «</a:t>
                      </a:r>
                      <a:r>
                        <a:rPr lang="ru-RU" sz="14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Нижнесортымская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 СОШ»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415" marR="454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531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66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Результаты SWOT-анализа деятельности школы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по работе с одаренными детьми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691196"/>
              </p:ext>
            </p:extLst>
          </p:nvPr>
        </p:nvGraphicFramePr>
        <p:xfrm>
          <a:off x="510012" y="1484385"/>
          <a:ext cx="10972799" cy="4225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9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102">
                <a:tc rowSpan="7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Слабые стороны учреждения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Недостаточный уровень квалификации педагогических работников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377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Выявлением и поддержанием талантливых детей занимаются не все педагоги, существуют учителя, не преследующие данной цели в процессе обучения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801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Отсутствие системы диагностики выявления одаренных детей по различным направлениям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42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Недостаточное использование персонифицированной базы данных динамики личностного роста обучающихся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961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Отсутствие преемственности при переходе от начального к среднему школьному образованию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Недостаточное кадровое обеспечение вспомогательных служб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7091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Недостаточно материально-технической базы, помещений в школе для максимального развития детей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696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Результаты SWOT-анализа деятельности школы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по работе с одаренными детьми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4392454"/>
              </p:ext>
            </p:extLst>
          </p:nvPr>
        </p:nvGraphicFramePr>
        <p:xfrm>
          <a:off x="1825028" y="2073243"/>
          <a:ext cx="9102505" cy="2924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3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9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5181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Возможности</a:t>
                      </a:r>
                      <a:r>
                        <a:rPr lang="ru-RU" sz="2000" dirty="0">
                          <a:effectLst/>
                        </a:rPr>
                        <a:t>, существующие во внешней среде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Заинтересованность в результатах образовательного процесса: родителей обучающихся, органов местного самоуправления, учреждений дополнительного образования поселка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908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Проведение публичного отчета образовательного учреждения о результатах работы по выявлению и поддержке одаренных детей.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545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Результаты SWOT-анализа деятельности школы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по работе с одаренными детьми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374554"/>
              </p:ext>
            </p:extLst>
          </p:nvPr>
        </p:nvGraphicFramePr>
        <p:xfrm>
          <a:off x="1081156" y="1792202"/>
          <a:ext cx="10362424" cy="3822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5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7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7295">
                <a:tc rowSpan="5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Угрозы, существующие во внешней среде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Отсутствие системы взаимодействия школы с учреждениями культуры, здравоохранения, спорта и туризма в целях создания учебно-развивающей и </a:t>
                      </a:r>
                      <a:r>
                        <a:rPr lang="ru-RU" sz="14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здоровьесберегающей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 среды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36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Отсутствие моделей взаимодействия учреждений общего и дополнительного образования детей, обеспечивающих организацию внеурочной деятельности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01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Отсутствие внешней методической и мотивационной подготовки педагогических и руководящих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762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Неготовность обучающихся, их родителей к реализации индивидуальных образовательных маршрутов обучающихся.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21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Риск недостаточного финансирования школы для создания условий по выявлению и поддержке одаренных детей.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050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8890"/>
          </a:xfrm>
        </p:spPr>
        <p:txBody>
          <a:bodyPr>
            <a:noAutofit/>
          </a:bodyPr>
          <a:lstStyle/>
          <a:p>
            <a:pPr algn="ctr"/>
            <a:r>
              <a:rPr lang="ru-RU" sz="3000" dirty="0">
                <a:solidFill>
                  <a:schemeClr val="accent6">
                    <a:lumMod val="75000"/>
                  </a:schemeClr>
                </a:solidFill>
              </a:rPr>
              <a:t>Анализ результатов участия в этапах </a:t>
            </a:r>
            <a:br>
              <a:rPr lang="ru-RU" sz="3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000" dirty="0">
                <a:solidFill>
                  <a:schemeClr val="accent6">
                    <a:lumMod val="75000"/>
                  </a:schemeClr>
                </a:solidFill>
              </a:rPr>
              <a:t>Всероссийской олимпиады школьников</a:t>
            </a:r>
            <a:br>
              <a:rPr lang="ru-RU" sz="300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09954" y="6810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27841505"/>
              </p:ext>
            </p:extLst>
          </p:nvPr>
        </p:nvGraphicFramePr>
        <p:xfrm>
          <a:off x="1086416" y="1454147"/>
          <a:ext cx="9675369" cy="4492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63451" y="6162171"/>
            <a:ext cx="977704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Рисунок 1. Удельный вес численности учащихся, принявших участие в этапах </a:t>
            </a:r>
            <a:r>
              <a:rPr kumimoji="0" lang="ru-RU" altLang="ru-RU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ВсОШ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885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Анализ результатов участия в этапах </a:t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Всероссийской олимпиады школьников</a:t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34312262"/>
              </p:ext>
            </p:extLst>
          </p:nvPr>
        </p:nvGraphicFramePr>
        <p:xfrm>
          <a:off x="1928388" y="1394233"/>
          <a:ext cx="8419723" cy="451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 rot="10800000" flipV="1">
            <a:off x="3757188" y="6026242"/>
            <a:ext cx="5459239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Рисунок 2. Результативность участия в этапах </a:t>
            </a:r>
            <a:r>
              <a:rPr kumimoji="0" lang="ru-RU" altLang="ru-RU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ВсОШ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4639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600" dirty="0">
                <a:solidFill>
                  <a:srgbClr val="002060"/>
                </a:solidFill>
              </a:rPr>
              <a:t>Расчет обобщенного показателя по критерию 1.5</a:t>
            </a:r>
            <a:br>
              <a:rPr lang="ru-RU" sz="2600" dirty="0">
                <a:solidFill>
                  <a:srgbClr val="002060"/>
                </a:solidFill>
              </a:rPr>
            </a:br>
            <a:r>
              <a:rPr lang="ru-RU" sz="2600" dirty="0">
                <a:solidFill>
                  <a:srgbClr val="002060"/>
                </a:solidFill>
              </a:rPr>
              <a:t>«Достижения учащихся на конкурсах, соревнованиях, олимпиадах»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632175"/>
              </p:ext>
            </p:extLst>
          </p:nvPr>
        </p:nvGraphicFramePr>
        <p:xfrm>
          <a:off x="271554" y="1690690"/>
          <a:ext cx="11452683" cy="4854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8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5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7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42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42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653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п/п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Критерии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Показатели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Эффективность показателя, %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5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2019-2020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2020-2021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2021-2022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Массовость участия в интеллектуальных мероприятиях различного уровня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 от общего количества обучающихся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43,8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38,1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Результативность очных интеллектуальных мероприятий различного уровня, в том числе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 победителей и призеров от общего числа участников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42,6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200" dirty="0">
                          <a:effectLst/>
                        </a:rPr>
                        <a:t>Регионального уровня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Процент победителей и призеров от общего числа участников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0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200" dirty="0">
                          <a:effectLst/>
                        </a:rPr>
                        <a:t>Федерального уровня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 победителей и призеров от общего числа участников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20,0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80,0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70,2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0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200" dirty="0">
                          <a:effectLst/>
                        </a:rPr>
                        <a:t>Международного уровня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 победителей и призеров от общего числа участников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90,0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66,7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46,7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6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Удельный вес численности учащихся, принявших участие в программе «Шаг в будущее»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 от общего количества обучающихся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0,7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5847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9324"/>
            <a:ext cx="10515600" cy="8752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Концепция программы 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по работе с одаренными детьми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994" y="1176950"/>
            <a:ext cx="11407366" cy="5604096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B050"/>
                </a:solidFill>
              </a:rPr>
              <a:t>Анализ слабых сторон учреждения позволил сформулировать </a:t>
            </a:r>
            <a:r>
              <a:rPr lang="ru-RU" u="sng" dirty="0">
                <a:solidFill>
                  <a:srgbClr val="00B050"/>
                </a:solidFill>
              </a:rPr>
              <a:t>проблему при организации работы с одаренными детьми: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/>
              <a:t>отсутствие системности в организации выявления, поддержки, развития одаренных детей.</a:t>
            </a:r>
          </a:p>
          <a:p>
            <a:r>
              <a:rPr lang="ru-RU" u="sng" dirty="0">
                <a:solidFill>
                  <a:srgbClr val="00B050"/>
                </a:solidFill>
              </a:rPr>
              <a:t>Возникновению данной проблемы могли послужить следующие причины:</a:t>
            </a:r>
            <a:endParaRPr lang="ru-RU" dirty="0">
              <a:solidFill>
                <a:srgbClr val="00B050"/>
              </a:solidFill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dirty="0"/>
              <a:t>Отсутствие системы в подготовке педагогических кадров по организации процесса сопровождения развития одаренных и способных детей.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Не отработана система диагностических процедур и методов, направленных на выявление одаренных детей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dirty="0"/>
              <a:t>Недостаточна информационная база сопровождения одаренных детей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Мала мотивационная поддержка работы с одаренными детьми.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dirty="0"/>
              <a:t>Отсутствие преемственности при переходе от начального к среднему школьному образованию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Слабое финансовое обеспечение сопровождения одаренных детей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dirty="0"/>
              <a:t>Недостаточно материально-технической базы, помещений в школе для максимального развития детей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044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238" y="422337"/>
            <a:ext cx="10515600" cy="5661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u="sng" dirty="0">
                <a:solidFill>
                  <a:schemeClr val="accent6">
                    <a:lumMod val="75000"/>
                  </a:schemeClr>
                </a:solidFill>
              </a:rPr>
              <a:t>Таким образом систему работы по работе с одаренными детьми следует выстроить по трем направлениям: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Организация работы по выявлению одаренных детей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Организация работы по повышению компетентности педагогов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Организация работы по участию обучающихся в олимпиадном движении и проектной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861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8844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6">
                    <a:lumMod val="75000"/>
                  </a:schemeClr>
                </a:solidFill>
              </a:rPr>
              <a:t>Организация работы </a:t>
            </a:r>
            <a:br>
              <a:rPr lang="ru-RU" sz="3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000" b="1" dirty="0">
                <a:solidFill>
                  <a:schemeClr val="accent6">
                    <a:lumMod val="75000"/>
                  </a:schemeClr>
                </a:solidFill>
              </a:rPr>
              <a:t>по выявлению одаренных детей</a:t>
            </a:r>
            <a:endParaRPr lang="ru-RU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193" y="1312754"/>
            <a:ext cx="11516007" cy="4351338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/>
              <a:t>Построение системы диагностики выявления одаренных детей по различным направлениям, начиная с начальной школы;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Создание и ведение базы данных динамики личностного роста обучающихся;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/>
              <a:t>Психологическая помощь в организации преемственности при переходе от начального к среднему школьному образованию;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Проведение психологических тренингов: интеллектуальных, личностного роста, развитию креативности;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/>
              <a:t>Психолого-методическое сопровождение работы с одаренными детьми;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Консультации для детей, подростков и родителей, нуждающихся в психологической поддержке.</a:t>
            </a:r>
          </a:p>
        </p:txBody>
      </p:sp>
    </p:spTree>
    <p:extLst>
      <p:ext uri="{BB962C8B-B14F-4D97-AF65-F5344CB8AC3E}">
        <p14:creationId xmlns:p14="http://schemas.microsoft.com/office/powerpoint/2010/main" val="1806090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6">
                    <a:lumMod val="75000"/>
                  </a:schemeClr>
                </a:solidFill>
              </a:rPr>
              <a:t>Организация работы </a:t>
            </a:r>
            <a:br>
              <a:rPr lang="ru-RU" sz="3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000" b="1" dirty="0">
                <a:solidFill>
                  <a:schemeClr val="accent6">
                    <a:lumMod val="75000"/>
                  </a:schemeClr>
                </a:solidFill>
              </a:rPr>
              <a:t>по повышению компетентности педагогов</a:t>
            </a:r>
            <a:endParaRPr lang="ru-RU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0236" cy="4351338"/>
          </a:xfrm>
        </p:spPr>
        <p:txBody>
          <a:bodyPr>
            <a:normAutofit fontScale="92500"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активная научно- методическая деятельность;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стремление к самообразованию и самосовершенствованию;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сотрудничество со службой психологов;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участие в программе Наставничества;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использование при работе с одаренными детьми цифровых образовательных ресурсов, в том числе </a:t>
            </a:r>
            <a:r>
              <a:rPr lang="ru-RU" dirty="0" err="1"/>
              <a:t>интернет-ресурса</a:t>
            </a:r>
            <a:r>
              <a:rPr lang="ru-RU" dirty="0"/>
              <a:t> ЯКласс;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высокий уровень интеллектуально-духовного развития, эрудированность;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наличие организаторских способностей.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908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352" y="147842"/>
            <a:ext cx="10955448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Организация работы </a:t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по результативному участию обучающихся </a:t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в олимпиадном движении и проектной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352" y="1473406"/>
            <a:ext cx="11561276" cy="522615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u="sng" dirty="0">
                <a:solidFill>
                  <a:srgbClr val="002060"/>
                </a:solidFill>
              </a:rPr>
              <a:t>Первый уровень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/>
              <a:t>1. определение и развитие творческого потенциала школьников;</a:t>
            </a:r>
          </a:p>
          <a:p>
            <a:pPr marL="0" indent="0">
              <a:buNone/>
            </a:pPr>
            <a:r>
              <a:rPr lang="ru-RU" dirty="0"/>
              <a:t>2. развитие интереса к исследовательской деятельности;</a:t>
            </a:r>
          </a:p>
          <a:p>
            <a:pPr marL="0" indent="0">
              <a:buNone/>
            </a:pPr>
            <a:r>
              <a:rPr lang="ru-RU" dirty="0"/>
              <a:t>3. формирование основ теоретического мышления;</a:t>
            </a:r>
          </a:p>
          <a:p>
            <a:pPr marL="0" indent="0">
              <a:buNone/>
            </a:pPr>
            <a:r>
              <a:rPr lang="ru-RU" dirty="0"/>
              <a:t>4. формирование устойчивого интереса и мотивации к будущей учебной деятельности.</a:t>
            </a:r>
          </a:p>
          <a:p>
            <a:pPr marL="0" indent="0" algn="ctr">
              <a:buNone/>
            </a:pPr>
            <a:r>
              <a:rPr lang="ru-RU" u="sng" dirty="0">
                <a:solidFill>
                  <a:srgbClr val="002060"/>
                </a:solidFill>
              </a:rPr>
              <a:t>Второй уровень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/>
              <a:t>1. развитие интеллектуального и творческого потенциала школьников;</a:t>
            </a:r>
          </a:p>
          <a:p>
            <a:pPr marL="0" indent="0">
              <a:buNone/>
            </a:pPr>
            <a:r>
              <a:rPr lang="ru-RU" dirty="0"/>
              <a:t>2. формирование устойчивого мотива к учебной и творческой деятельности;</a:t>
            </a:r>
          </a:p>
          <a:p>
            <a:pPr marL="0" indent="0">
              <a:buNone/>
            </a:pPr>
            <a:r>
              <a:rPr lang="ru-RU" dirty="0"/>
              <a:t>3. овладение элементами исследовательской деятельности;</a:t>
            </a:r>
          </a:p>
          <a:p>
            <a:pPr marL="0" indent="0">
              <a:buNone/>
            </a:pPr>
            <a:r>
              <a:rPr lang="ru-RU" dirty="0"/>
              <a:t>4. формирование основ теоретического мышления.</a:t>
            </a:r>
          </a:p>
          <a:p>
            <a:pPr marL="0" indent="0" algn="ctr">
              <a:buNone/>
            </a:pPr>
            <a:r>
              <a:rPr lang="ru-RU" u="sng" dirty="0">
                <a:solidFill>
                  <a:srgbClr val="002060"/>
                </a:solidFill>
              </a:rPr>
              <a:t>Третий уровень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/>
              <a:t>1. развитие интеллектуальной и творческой активности воспитанников;</a:t>
            </a:r>
          </a:p>
          <a:p>
            <a:pPr marL="0" indent="0">
              <a:buNone/>
            </a:pPr>
            <a:r>
              <a:rPr lang="ru-RU" dirty="0"/>
              <a:t>2. формирование устойчивой мотивации к интеллектуальной и творческой деятельности;</a:t>
            </a:r>
          </a:p>
          <a:p>
            <a:pPr marL="0" indent="0">
              <a:buNone/>
            </a:pPr>
            <a:r>
              <a:rPr lang="ru-RU" dirty="0"/>
              <a:t>3. овладение методами исследовательской деятельности;</a:t>
            </a:r>
          </a:p>
          <a:p>
            <a:pPr marL="0" indent="0">
              <a:buNone/>
            </a:pPr>
            <a:r>
              <a:rPr lang="ru-RU" dirty="0"/>
              <a:t>4. развитие самостоятельной интеллектуальной и творческой деятельности.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2560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1217"/>
            <a:ext cx="10515600" cy="91141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Программу «Одаренные дети» </a:t>
            </a:r>
            <a:b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следует реализовать в четыре этапа: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871" y="1122631"/>
            <a:ext cx="11688024" cy="5631254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u="sng" dirty="0">
                <a:solidFill>
                  <a:srgbClr val="002060"/>
                </a:solidFill>
              </a:rPr>
              <a:t>I этап: Организационный (2021 </a:t>
            </a:r>
            <a:r>
              <a:rPr lang="ru-RU" u="sng" dirty="0" err="1">
                <a:solidFill>
                  <a:srgbClr val="002060"/>
                </a:solidFill>
              </a:rPr>
              <a:t>уч.г</a:t>
            </a:r>
            <a:r>
              <a:rPr lang="ru-RU" u="sng" dirty="0">
                <a:solidFill>
                  <a:srgbClr val="002060"/>
                </a:solidFill>
              </a:rPr>
              <a:t>.)</a:t>
            </a:r>
            <a:endParaRPr lang="ru-RU" dirty="0">
              <a:solidFill>
                <a:srgbClr val="00206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Совершенствование и дополнение имеющегося нормативно- правового обеспечения;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Определение содержания образовательных услуг и программно- методического обеспечения;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Организация подготовки педагогических работников к работе программы работы с одаренными детьми.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ctr">
              <a:buNone/>
            </a:pPr>
            <a:r>
              <a:rPr lang="ru-RU" u="sng" dirty="0">
                <a:solidFill>
                  <a:srgbClr val="002060"/>
                </a:solidFill>
              </a:rPr>
              <a:t>II этап: Аналитико-диагностический (ежегодно) </a:t>
            </a:r>
            <a:endParaRPr lang="ru-RU" dirty="0">
              <a:solidFill>
                <a:srgbClr val="00206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Выявление направленности и степени одаренности детей, пополнение банка данных одаренных детей с 1 по 11 класс;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Индивидуальная оценка творческих возможностей и способностей учащихся, разработка индивидуальных образовательных траекторий;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Сравнительный анализ результативности и степени активности участия учащихся и их наставников в олимпиадах, творческих и интеллектуальных конкурсах.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ctr">
              <a:buNone/>
            </a:pPr>
            <a:r>
              <a:rPr lang="ru-RU" u="sng" dirty="0">
                <a:solidFill>
                  <a:srgbClr val="002060"/>
                </a:solidFill>
              </a:rPr>
              <a:t>III этап: Этап реализации (2021-2024 </a:t>
            </a:r>
            <a:r>
              <a:rPr lang="ru-RU" u="sng" dirty="0" err="1">
                <a:solidFill>
                  <a:srgbClr val="002060"/>
                </a:solidFill>
              </a:rPr>
              <a:t>г.г</a:t>
            </a:r>
            <a:r>
              <a:rPr lang="ru-RU" u="sng" dirty="0">
                <a:solidFill>
                  <a:srgbClr val="002060"/>
                </a:solidFill>
              </a:rPr>
              <a:t>.)</a:t>
            </a:r>
            <a:endParaRPr lang="ru-RU" dirty="0">
              <a:solidFill>
                <a:srgbClr val="00206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Выполнение мероприятий, определенных программой</a:t>
            </a:r>
          </a:p>
          <a:p>
            <a:endParaRPr lang="ru-RU" dirty="0"/>
          </a:p>
          <a:p>
            <a:pPr marL="0" indent="0" algn="ctr">
              <a:buNone/>
            </a:pPr>
            <a:r>
              <a:rPr lang="ru-RU" u="sng" dirty="0">
                <a:solidFill>
                  <a:srgbClr val="002060"/>
                </a:solidFill>
              </a:rPr>
              <a:t>IV этап: Рефлексивно- обобщающий (2024 г.)</a:t>
            </a:r>
            <a:endParaRPr lang="ru-RU" dirty="0">
              <a:solidFill>
                <a:srgbClr val="00206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Анализ результатов работы;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Определение проблем, возникающих в ходе реализации программы;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Классификация и описание результатов программы работы с одаренными и способными детьми.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1263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719" y="193110"/>
            <a:ext cx="10515600" cy="11105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Основные положения подпрограммы «Одаренные дети» в Программе наставничества можно обобщить в виде следующих тезисов: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497" y="1303700"/>
            <a:ext cx="11769505" cy="5368704"/>
          </a:xfrm>
        </p:spPr>
        <p:txBody>
          <a:bodyPr>
            <a:normAutofit fontScale="62500" lnSpcReduction="20000"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Создание разветвленной системы поиска и поддержки талантливых детей, их сопровождения в течение всего периода становления личности при обучении в нашей школе.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Внедрение в практику ранней диагностики одаренности и ее дальнейшего развития методов, учитывающих быстро меняющуюся социальную ситуацию и современные подходы к работе с одаренными детьми.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Создание механизма индивидуального психолого-педагогического сопровождения одаренных учащихся;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Развитие учительского потенциала.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Повышение качества обучения путем рационального использования педагогических кадров, использующих современные образовательные технологии;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Совершенствование деятельности администрации по мотивации педагогов на управление развитием исследовательских и творческих способностей учащихся.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Корректировка программы работы с одаренными детьми в соответствии с программой развития нашего образовательного учреждения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Воспитание интеллектуальной, творческой, талантливой молодежи, способной к самореализации и профессиональному самоопределению в соответствии со способностями;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Качественно новый уровень оказания образовательных услуг, соответствующий требованиям ФГОС.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0137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2971" y="2967335"/>
            <a:ext cx="9046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080576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279</TotalTime>
  <Words>1582</Words>
  <Application>Microsoft Office PowerPoint</Application>
  <PresentationFormat>Широкоэкранный</PresentationFormat>
  <Paragraphs>252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Symbol</vt:lpstr>
      <vt:lpstr>Times New Roman</vt:lpstr>
      <vt:lpstr>Wingdings</vt:lpstr>
      <vt:lpstr>Тема Office</vt:lpstr>
      <vt:lpstr>Программа развития  «Одаренные дети»   МБОУ «Нижнесортымская СОШ»  на 2021-2024 гг </vt:lpstr>
      <vt:lpstr>Презентация PowerPoint</vt:lpstr>
      <vt:lpstr>Цель подпрограммы:</vt:lpstr>
      <vt:lpstr>Задачи подпрограммы:</vt:lpstr>
      <vt:lpstr>Предполагаемые результаты</vt:lpstr>
      <vt:lpstr>Результаты SWOT-анализа деятельности школы  по работе с одаренными детьми</vt:lpstr>
      <vt:lpstr>Результаты SWOT-анализа деятельности школы  по работе с одаренными детьми</vt:lpstr>
      <vt:lpstr>Результаты SWOT-анализа деятельности школы  по работе с одаренными детьми</vt:lpstr>
      <vt:lpstr>Результаты SWOT-анализа деятельности школы  по работе с одаренными детьми</vt:lpstr>
      <vt:lpstr>Анализ результатов участия в этапах  Всероссийской олимпиады школьников </vt:lpstr>
      <vt:lpstr>Анализ результатов участия в этапах  Всероссийской олимпиады школьников </vt:lpstr>
      <vt:lpstr>Расчет обобщенного показателя по критерию 1.5 «Достижения учащихся на конкурсах, соревнованиях, олимпиадах»</vt:lpstr>
      <vt:lpstr>Концепция программы  по работе с одаренными детьми</vt:lpstr>
      <vt:lpstr>Презентация PowerPoint</vt:lpstr>
      <vt:lpstr>Организация работы  по выявлению одаренных детей</vt:lpstr>
      <vt:lpstr>Организация работы  по повышению компетентности педагогов</vt:lpstr>
      <vt:lpstr>Организация работы  по результативному участию обучающихся  в олимпиадном движении и проектной деятельности</vt:lpstr>
      <vt:lpstr>Программу «Одаренные дети»  следует реализовать в четыре этапа:</vt:lpstr>
      <vt:lpstr>Основные положения подпрограммы «Одаренные дети» в Программе наставничества можно обобщить в виде следующих тезисов: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развития «Одаренные дети»  МБОУ «Нижнесортымская СОШ»  на 2021-2024 гг </dc:title>
  <dc:creator>Учитель</dc:creator>
  <cp:lastModifiedBy>User</cp:lastModifiedBy>
  <cp:revision>22</cp:revision>
  <dcterms:created xsi:type="dcterms:W3CDTF">2022-05-03T05:40:20Z</dcterms:created>
  <dcterms:modified xsi:type="dcterms:W3CDTF">2022-05-25T07:51:40Z</dcterms:modified>
</cp:coreProperties>
</file>