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69" r:id="rId3"/>
    <p:sldId id="294" r:id="rId4"/>
    <p:sldId id="270" r:id="rId5"/>
    <p:sldId id="271" r:id="rId6"/>
    <p:sldId id="273" r:id="rId7"/>
    <p:sldId id="277" r:id="rId8"/>
    <p:sldId id="281" r:id="rId9"/>
    <p:sldId id="285" r:id="rId10"/>
    <p:sldId id="291" r:id="rId11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25" d="100"/>
          <a:sy n="125" d="100"/>
        </p:scale>
        <p:origin x="-384" y="-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B37261-5304-4699-A1B2-ADD1471FED1A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8A36D25-AAE4-4A38-AA6A-54B826F87845}">
      <dgm:prSet custT="1"/>
      <dgm:spPr>
        <a:solidFill>
          <a:srgbClr val="0070C0"/>
        </a:solidFill>
      </dgm:spPr>
      <dgm:t>
        <a:bodyPr/>
        <a:lstStyle/>
        <a:p>
          <a:pPr rtl="0">
            <a:lnSpc>
              <a:spcPct val="100000"/>
            </a:lnSpc>
            <a:spcAft>
              <a:spcPts val="0"/>
            </a:spcAft>
          </a:pPr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Не допускается применение </a:t>
          </a:r>
        </a:p>
        <a:p>
          <a:pPr rtl="0">
            <a:lnSpc>
              <a:spcPct val="100000"/>
            </a:lnSpc>
            <a:spcAft>
              <a:spcPts val="0"/>
            </a:spcAft>
          </a:pPr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дисциплинарных взысканий, не предусмотренных федеральными законами, уставами и положениями о дисциплине</a:t>
          </a:r>
          <a:r>
            <a:rPr lang="ru-RU" sz="700" dirty="0" smtClean="0"/>
            <a:t>.</a:t>
          </a:r>
          <a:endParaRPr lang="ru-RU" sz="700" dirty="0"/>
        </a:p>
      </dgm:t>
    </dgm:pt>
    <dgm:pt modelId="{60E27110-CC99-49EF-BF14-CCE2354F9413}" type="parTrans" cxnId="{4BBBA5FC-51B6-40CE-AF15-728C08CC6A71}">
      <dgm:prSet/>
      <dgm:spPr/>
      <dgm:t>
        <a:bodyPr/>
        <a:lstStyle/>
        <a:p>
          <a:endParaRPr lang="ru-RU"/>
        </a:p>
      </dgm:t>
    </dgm:pt>
    <dgm:pt modelId="{947C051F-2B5B-4E49-B0C7-9305F083283B}" type="sibTrans" cxnId="{4BBBA5FC-51B6-40CE-AF15-728C08CC6A71}">
      <dgm:prSet/>
      <dgm:spPr/>
      <dgm:t>
        <a:bodyPr/>
        <a:lstStyle/>
        <a:p>
          <a:endParaRPr lang="ru-RU"/>
        </a:p>
      </dgm:t>
    </dgm:pt>
    <dgm:pt modelId="{6A407369-8648-4BFD-A8D9-09628D1A635A}">
      <dgm:prSet custT="1"/>
      <dgm:spPr>
        <a:solidFill>
          <a:srgbClr val="0070C0"/>
        </a:solidFill>
      </dgm:spPr>
      <dgm:t>
        <a:bodyPr/>
        <a:lstStyle/>
        <a:p>
          <a:pPr rtl="0"/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При наложении дисциплинарного взыскания должны учитываться тяжесть совершенного проступка и обстоятельства, при которых он был совершен</a:t>
          </a:r>
          <a:r>
            <a:rPr lang="ru-RU" sz="700" dirty="0" smtClean="0"/>
            <a:t>.</a:t>
          </a:r>
          <a:endParaRPr lang="ru-RU" sz="700" dirty="0"/>
        </a:p>
      </dgm:t>
    </dgm:pt>
    <dgm:pt modelId="{819637C2-B17C-427E-9F79-E0706524A770}" type="parTrans" cxnId="{0FF9377E-C4C8-4165-8C08-C6B629515B57}">
      <dgm:prSet/>
      <dgm:spPr/>
      <dgm:t>
        <a:bodyPr/>
        <a:lstStyle/>
        <a:p>
          <a:endParaRPr lang="ru-RU"/>
        </a:p>
      </dgm:t>
    </dgm:pt>
    <dgm:pt modelId="{1F7EFF39-6B52-4323-A074-F0BED71EE363}" type="sibTrans" cxnId="{0FF9377E-C4C8-4165-8C08-C6B629515B57}">
      <dgm:prSet/>
      <dgm:spPr/>
      <dgm:t>
        <a:bodyPr/>
        <a:lstStyle/>
        <a:p>
          <a:endParaRPr lang="ru-RU"/>
        </a:p>
      </dgm:t>
    </dgm:pt>
    <dgm:pt modelId="{4331214F-903B-4899-9E69-C2635C537000}" type="pres">
      <dgm:prSet presAssocID="{94B37261-5304-4699-A1B2-ADD1471FED1A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EBA184C-1D3B-48F9-829B-EC8BBBC44DF4}" type="pres">
      <dgm:prSet presAssocID="{E8A36D25-AAE4-4A38-AA6A-54B826F87845}" presName="horFlow" presStyleCnt="0"/>
      <dgm:spPr/>
    </dgm:pt>
    <dgm:pt modelId="{D7763716-97D1-400D-BF87-45946A0324D9}" type="pres">
      <dgm:prSet presAssocID="{E8A36D25-AAE4-4A38-AA6A-54B826F87845}" presName="bigChev" presStyleLbl="node1" presStyleIdx="0" presStyleCnt="2"/>
      <dgm:spPr/>
      <dgm:t>
        <a:bodyPr/>
        <a:lstStyle/>
        <a:p>
          <a:endParaRPr lang="ru-RU"/>
        </a:p>
      </dgm:t>
    </dgm:pt>
    <dgm:pt modelId="{0595746C-FDAB-4573-B669-11AF01171AB9}" type="pres">
      <dgm:prSet presAssocID="{E8A36D25-AAE4-4A38-AA6A-54B826F87845}" presName="vSp" presStyleCnt="0"/>
      <dgm:spPr/>
    </dgm:pt>
    <dgm:pt modelId="{E714F728-4878-4AF9-9447-0FCE9F5E6B03}" type="pres">
      <dgm:prSet presAssocID="{6A407369-8648-4BFD-A8D9-09628D1A635A}" presName="horFlow" presStyleCnt="0"/>
      <dgm:spPr/>
    </dgm:pt>
    <dgm:pt modelId="{1970AC70-627E-4300-993C-CBD8B248A73A}" type="pres">
      <dgm:prSet presAssocID="{6A407369-8648-4BFD-A8D9-09628D1A635A}" presName="bigChev" presStyleLbl="node1" presStyleIdx="1" presStyleCnt="2" custScaleX="100098"/>
      <dgm:spPr/>
      <dgm:t>
        <a:bodyPr/>
        <a:lstStyle/>
        <a:p>
          <a:endParaRPr lang="ru-RU"/>
        </a:p>
      </dgm:t>
    </dgm:pt>
  </dgm:ptLst>
  <dgm:cxnLst>
    <dgm:cxn modelId="{A66953F5-3E5B-4890-82BD-FBB392A5683A}" type="presOf" srcId="{E8A36D25-AAE4-4A38-AA6A-54B826F87845}" destId="{D7763716-97D1-400D-BF87-45946A0324D9}" srcOrd="0" destOrd="0" presId="urn:microsoft.com/office/officeart/2005/8/layout/lProcess3"/>
    <dgm:cxn modelId="{DE9EB4A5-CE65-41B4-930F-D821C1490C1D}" type="presOf" srcId="{94B37261-5304-4699-A1B2-ADD1471FED1A}" destId="{4331214F-903B-4899-9E69-C2635C537000}" srcOrd="0" destOrd="0" presId="urn:microsoft.com/office/officeart/2005/8/layout/lProcess3"/>
    <dgm:cxn modelId="{4BBBA5FC-51B6-40CE-AF15-728C08CC6A71}" srcId="{94B37261-5304-4699-A1B2-ADD1471FED1A}" destId="{E8A36D25-AAE4-4A38-AA6A-54B826F87845}" srcOrd="0" destOrd="0" parTransId="{60E27110-CC99-49EF-BF14-CCE2354F9413}" sibTransId="{947C051F-2B5B-4E49-B0C7-9305F083283B}"/>
    <dgm:cxn modelId="{0FF9377E-C4C8-4165-8C08-C6B629515B57}" srcId="{94B37261-5304-4699-A1B2-ADD1471FED1A}" destId="{6A407369-8648-4BFD-A8D9-09628D1A635A}" srcOrd="1" destOrd="0" parTransId="{819637C2-B17C-427E-9F79-E0706524A770}" sibTransId="{1F7EFF39-6B52-4323-A074-F0BED71EE363}"/>
    <dgm:cxn modelId="{DE796E6E-FE07-4267-AC45-4F9D5A6EEC63}" type="presOf" srcId="{6A407369-8648-4BFD-A8D9-09628D1A635A}" destId="{1970AC70-627E-4300-993C-CBD8B248A73A}" srcOrd="0" destOrd="0" presId="urn:microsoft.com/office/officeart/2005/8/layout/lProcess3"/>
    <dgm:cxn modelId="{0B83FA82-DBBC-4902-8D67-871EA11D6960}" type="presParOf" srcId="{4331214F-903B-4899-9E69-C2635C537000}" destId="{6EBA184C-1D3B-48F9-829B-EC8BBBC44DF4}" srcOrd="0" destOrd="0" presId="urn:microsoft.com/office/officeart/2005/8/layout/lProcess3"/>
    <dgm:cxn modelId="{0B9BFFAE-51D7-44CF-B24C-CBBE755387B7}" type="presParOf" srcId="{6EBA184C-1D3B-48F9-829B-EC8BBBC44DF4}" destId="{D7763716-97D1-400D-BF87-45946A0324D9}" srcOrd="0" destOrd="0" presId="urn:microsoft.com/office/officeart/2005/8/layout/lProcess3"/>
    <dgm:cxn modelId="{658CEC5D-5B59-48D7-B6CE-5578DB1232F1}" type="presParOf" srcId="{4331214F-903B-4899-9E69-C2635C537000}" destId="{0595746C-FDAB-4573-B669-11AF01171AB9}" srcOrd="1" destOrd="0" presId="urn:microsoft.com/office/officeart/2005/8/layout/lProcess3"/>
    <dgm:cxn modelId="{F3EA59AE-699C-4ADB-957A-AEC0D220CF36}" type="presParOf" srcId="{4331214F-903B-4899-9E69-C2635C537000}" destId="{E714F728-4878-4AF9-9447-0FCE9F5E6B03}" srcOrd="2" destOrd="0" presId="urn:microsoft.com/office/officeart/2005/8/layout/lProcess3"/>
    <dgm:cxn modelId="{EE49E570-39C5-4966-8E5F-7B35F27C9939}" type="presParOf" srcId="{E714F728-4878-4AF9-9447-0FCE9F5E6B03}" destId="{1970AC70-627E-4300-993C-CBD8B248A73A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B26FA50-1947-44D0-A41E-67D54817949E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D390B8D-DA90-41FA-B0FE-E205654552D4}">
      <dgm:prSet/>
      <dgm:spPr/>
      <dgm:t>
        <a:bodyPr/>
        <a:lstStyle/>
        <a:p>
          <a:pPr rtl="0"/>
          <a:r>
            <a:rPr lang="ru-RU" smtClean="0"/>
            <a:t>-не позднее шести месяцев со дня совершения проступка;</a:t>
          </a:r>
          <a:endParaRPr lang="ru-RU"/>
        </a:p>
      </dgm:t>
    </dgm:pt>
    <dgm:pt modelId="{1DF8E99A-B675-4BDA-B9FE-1EB83C89F993}" type="parTrans" cxnId="{31F8FF1D-D12A-4D48-9614-DEBC6A5CD688}">
      <dgm:prSet/>
      <dgm:spPr/>
      <dgm:t>
        <a:bodyPr/>
        <a:lstStyle/>
        <a:p>
          <a:endParaRPr lang="ru-RU"/>
        </a:p>
      </dgm:t>
    </dgm:pt>
    <dgm:pt modelId="{61CDC0D5-9654-48AE-AF58-06AF9070E5AA}" type="sibTrans" cxnId="{31F8FF1D-D12A-4D48-9614-DEBC6A5CD688}">
      <dgm:prSet/>
      <dgm:spPr/>
      <dgm:t>
        <a:bodyPr/>
        <a:lstStyle/>
        <a:p>
          <a:endParaRPr lang="ru-RU"/>
        </a:p>
      </dgm:t>
    </dgm:pt>
    <dgm:pt modelId="{3D9D9756-3B30-41DE-8220-9C47E2DAF6AD}">
      <dgm:prSet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/>
            <a:t>-не позднее двух лет со дня его совершения </a:t>
          </a:r>
          <a:r>
            <a:rPr lang="ru-RU" b="0" i="0" dirty="0" smtClean="0"/>
            <a:t>по результатам ревизии, проверки финансово-хозяйственной деятельности или аудиторской проверки</a:t>
          </a:r>
          <a:endParaRPr lang="ru-RU" dirty="0"/>
        </a:p>
      </dgm:t>
    </dgm:pt>
    <dgm:pt modelId="{7760B8B8-EC7C-4659-B9B0-DA54BE9D257E}" type="parTrans" cxnId="{984516A4-16DA-4957-A320-C1A0A34DEFF6}">
      <dgm:prSet/>
      <dgm:spPr/>
      <dgm:t>
        <a:bodyPr/>
        <a:lstStyle/>
        <a:p>
          <a:endParaRPr lang="ru-RU"/>
        </a:p>
      </dgm:t>
    </dgm:pt>
    <dgm:pt modelId="{E9ABECE4-9720-479B-BAA8-22DDF9F95B07}" type="sibTrans" cxnId="{984516A4-16DA-4957-A320-C1A0A34DEFF6}">
      <dgm:prSet/>
      <dgm:spPr/>
      <dgm:t>
        <a:bodyPr/>
        <a:lstStyle/>
        <a:p>
          <a:endParaRPr lang="ru-RU"/>
        </a:p>
      </dgm:t>
    </dgm:pt>
    <dgm:pt modelId="{07AD9361-9890-491C-853E-AA63341E8826}">
      <dgm:prSet/>
      <dgm:spPr/>
      <dgm:t>
        <a:bodyPr/>
        <a:lstStyle/>
        <a:p>
          <a:pPr rtl="0"/>
          <a:r>
            <a:rPr lang="ru-RU" dirty="0" smtClean="0"/>
            <a:t>– не позднее трех лет </a:t>
          </a:r>
          <a:r>
            <a:rPr lang="ru-RU" b="0" i="0" dirty="0" smtClean="0"/>
            <a:t>за несоблюдение ограничений и запретов, неисполнение обязанностей, установленных законодательством Российской Федерации о противодействии коррупции</a:t>
          </a:r>
          <a:endParaRPr lang="ru-RU" dirty="0"/>
        </a:p>
      </dgm:t>
    </dgm:pt>
    <dgm:pt modelId="{303C6312-BB2C-43E0-8374-C4FCBB9C0F85}" type="parTrans" cxnId="{E0A47781-7D04-4662-A372-77354CB7F258}">
      <dgm:prSet/>
      <dgm:spPr/>
      <dgm:t>
        <a:bodyPr/>
        <a:lstStyle/>
        <a:p>
          <a:endParaRPr lang="ru-RU"/>
        </a:p>
      </dgm:t>
    </dgm:pt>
    <dgm:pt modelId="{A4E9D45C-AAC9-4F1E-B1F2-706B9699BEBC}" type="sibTrans" cxnId="{E0A47781-7D04-4662-A372-77354CB7F258}">
      <dgm:prSet/>
      <dgm:spPr/>
      <dgm:t>
        <a:bodyPr/>
        <a:lstStyle/>
        <a:p>
          <a:endParaRPr lang="ru-RU"/>
        </a:p>
      </dgm:t>
    </dgm:pt>
    <dgm:pt modelId="{E2C6D71B-8250-4313-A3CD-E36908D8AF10}">
      <dgm:prSet/>
      <dgm:spPr/>
      <dgm:t>
        <a:bodyPr/>
        <a:lstStyle/>
        <a:p>
          <a:pPr rtl="0"/>
          <a:r>
            <a:rPr lang="ru-RU" b="0" i="0" dirty="0" smtClean="0"/>
            <a:t>- не позднее одного месяца со дня обнаружения проступка</a:t>
          </a:r>
          <a:r>
            <a:rPr lang="ru-RU" b="0" i="0" u="none" dirty="0" smtClean="0"/>
            <a:t> </a:t>
          </a:r>
          <a:r>
            <a:rPr lang="ru-RU" b="0" i="0" dirty="0" smtClean="0"/>
            <a:t>,  не считая времени болезни работника, пребывания его в отпуске, а также времени, необходимого на учет мнения представительного органа работников.</a:t>
          </a:r>
          <a:endParaRPr lang="ru-RU" dirty="0"/>
        </a:p>
      </dgm:t>
    </dgm:pt>
    <dgm:pt modelId="{B0DC92AF-4E36-44EC-B641-79C9C4542A65}" type="sibTrans" cxnId="{54B7DDB8-7D8C-4C91-B780-E843F9D6E53E}">
      <dgm:prSet/>
      <dgm:spPr/>
      <dgm:t>
        <a:bodyPr/>
        <a:lstStyle/>
        <a:p>
          <a:endParaRPr lang="ru-RU"/>
        </a:p>
      </dgm:t>
    </dgm:pt>
    <dgm:pt modelId="{B2349DC6-FFFD-4A4A-85F3-8B8403E4D8A3}" type="parTrans" cxnId="{54B7DDB8-7D8C-4C91-B780-E843F9D6E53E}">
      <dgm:prSet/>
      <dgm:spPr/>
      <dgm:t>
        <a:bodyPr/>
        <a:lstStyle/>
        <a:p>
          <a:endParaRPr lang="ru-RU"/>
        </a:p>
      </dgm:t>
    </dgm:pt>
    <dgm:pt modelId="{DC6ACBE6-4648-4139-B66A-B2D6DD792C93}" type="pres">
      <dgm:prSet presAssocID="{FB26FA50-1947-44D0-A41E-67D54817949E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08754404-253E-4105-9153-5CB330397753}" type="pres">
      <dgm:prSet presAssocID="{FB26FA50-1947-44D0-A41E-67D54817949E}" presName="Name1" presStyleCnt="0"/>
      <dgm:spPr/>
    </dgm:pt>
    <dgm:pt modelId="{CFF352E4-C617-42D2-A2E9-0949AD73DABD}" type="pres">
      <dgm:prSet presAssocID="{FB26FA50-1947-44D0-A41E-67D54817949E}" presName="cycle" presStyleCnt="0"/>
      <dgm:spPr/>
    </dgm:pt>
    <dgm:pt modelId="{9F7E7B16-3EF4-4AC9-B15A-1EEE642C1DDF}" type="pres">
      <dgm:prSet presAssocID="{FB26FA50-1947-44D0-A41E-67D54817949E}" presName="srcNode" presStyleLbl="node1" presStyleIdx="0" presStyleCnt="4"/>
      <dgm:spPr/>
    </dgm:pt>
    <dgm:pt modelId="{7B9DF51B-C3E1-4017-83F0-A2D31A7B3962}" type="pres">
      <dgm:prSet presAssocID="{FB26FA50-1947-44D0-A41E-67D54817949E}" presName="conn" presStyleLbl="parChTrans1D2" presStyleIdx="0" presStyleCnt="1"/>
      <dgm:spPr/>
      <dgm:t>
        <a:bodyPr/>
        <a:lstStyle/>
        <a:p>
          <a:endParaRPr lang="ru-RU"/>
        </a:p>
      </dgm:t>
    </dgm:pt>
    <dgm:pt modelId="{E7E8E3DA-9728-4EE3-A296-AE9CB71526D0}" type="pres">
      <dgm:prSet presAssocID="{FB26FA50-1947-44D0-A41E-67D54817949E}" presName="extraNode" presStyleLbl="node1" presStyleIdx="0" presStyleCnt="4"/>
      <dgm:spPr/>
    </dgm:pt>
    <dgm:pt modelId="{DF720F47-CA99-4312-91F0-2CF0F7FB1609}" type="pres">
      <dgm:prSet presAssocID="{FB26FA50-1947-44D0-A41E-67D54817949E}" presName="dstNode" presStyleLbl="node1" presStyleIdx="0" presStyleCnt="4"/>
      <dgm:spPr/>
    </dgm:pt>
    <dgm:pt modelId="{8584D57F-52A3-4435-A972-B2AEE98F1C6C}" type="pres">
      <dgm:prSet presAssocID="{E2C6D71B-8250-4313-A3CD-E36908D8AF10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F609AA-A509-4727-A63A-43A988030FBD}" type="pres">
      <dgm:prSet presAssocID="{E2C6D71B-8250-4313-A3CD-E36908D8AF10}" presName="accent_1" presStyleCnt="0"/>
      <dgm:spPr/>
    </dgm:pt>
    <dgm:pt modelId="{923B18F5-CB95-457E-9419-65FFEA476C0C}" type="pres">
      <dgm:prSet presAssocID="{E2C6D71B-8250-4313-A3CD-E36908D8AF10}" presName="accentRepeatNode" presStyleLbl="solidFgAcc1" presStyleIdx="0" presStyleCnt="4"/>
      <dgm:spPr/>
    </dgm:pt>
    <dgm:pt modelId="{D643A655-A3DE-48F8-BE33-9680BE629DF3}" type="pres">
      <dgm:prSet presAssocID="{8D390B8D-DA90-41FA-B0FE-E205654552D4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17DF80-E3D4-4073-B393-6769BC4BEB4C}" type="pres">
      <dgm:prSet presAssocID="{8D390B8D-DA90-41FA-B0FE-E205654552D4}" presName="accent_2" presStyleCnt="0"/>
      <dgm:spPr/>
    </dgm:pt>
    <dgm:pt modelId="{E044F4DE-BA3B-4C58-A8A8-C49E36622879}" type="pres">
      <dgm:prSet presAssocID="{8D390B8D-DA90-41FA-B0FE-E205654552D4}" presName="accentRepeatNode" presStyleLbl="solidFgAcc1" presStyleIdx="1" presStyleCnt="4"/>
      <dgm:spPr/>
    </dgm:pt>
    <dgm:pt modelId="{8795A333-F5CB-418D-BB9E-FD99CB769600}" type="pres">
      <dgm:prSet presAssocID="{3D9D9756-3B30-41DE-8220-9C47E2DAF6AD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DE0D10-4C4C-41EF-A5B8-A13EBF8117F3}" type="pres">
      <dgm:prSet presAssocID="{3D9D9756-3B30-41DE-8220-9C47E2DAF6AD}" presName="accent_3" presStyleCnt="0"/>
      <dgm:spPr/>
    </dgm:pt>
    <dgm:pt modelId="{088B128A-E744-4499-BEC3-587C37B135FD}" type="pres">
      <dgm:prSet presAssocID="{3D9D9756-3B30-41DE-8220-9C47E2DAF6AD}" presName="accentRepeatNode" presStyleLbl="solidFgAcc1" presStyleIdx="2" presStyleCnt="4"/>
      <dgm:spPr/>
    </dgm:pt>
    <dgm:pt modelId="{92873537-EE6D-4582-B4EA-1A3F781FA6E3}" type="pres">
      <dgm:prSet presAssocID="{07AD9361-9890-491C-853E-AA63341E8826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5071EE-BC17-4A6B-8C57-6735E722096A}" type="pres">
      <dgm:prSet presAssocID="{07AD9361-9890-491C-853E-AA63341E8826}" presName="accent_4" presStyleCnt="0"/>
      <dgm:spPr/>
    </dgm:pt>
    <dgm:pt modelId="{7E06C3CF-9556-4FC7-8B66-ACA98091C5DC}" type="pres">
      <dgm:prSet presAssocID="{07AD9361-9890-491C-853E-AA63341E8826}" presName="accentRepeatNode" presStyleLbl="solidFgAcc1" presStyleIdx="3" presStyleCnt="4"/>
      <dgm:spPr/>
    </dgm:pt>
  </dgm:ptLst>
  <dgm:cxnLst>
    <dgm:cxn modelId="{4FCBD6FC-2141-44B8-8922-7604AABC2B7D}" type="presOf" srcId="{07AD9361-9890-491C-853E-AA63341E8826}" destId="{92873537-EE6D-4582-B4EA-1A3F781FA6E3}" srcOrd="0" destOrd="0" presId="urn:microsoft.com/office/officeart/2008/layout/VerticalCurvedList"/>
    <dgm:cxn modelId="{984516A4-16DA-4957-A320-C1A0A34DEFF6}" srcId="{FB26FA50-1947-44D0-A41E-67D54817949E}" destId="{3D9D9756-3B30-41DE-8220-9C47E2DAF6AD}" srcOrd="2" destOrd="0" parTransId="{7760B8B8-EC7C-4659-B9B0-DA54BE9D257E}" sibTransId="{E9ABECE4-9720-479B-BAA8-22DDF9F95B07}"/>
    <dgm:cxn modelId="{7806FCB1-1D22-4074-877D-864529C77978}" type="presOf" srcId="{FB26FA50-1947-44D0-A41E-67D54817949E}" destId="{DC6ACBE6-4648-4139-B66A-B2D6DD792C93}" srcOrd="0" destOrd="0" presId="urn:microsoft.com/office/officeart/2008/layout/VerticalCurvedList"/>
    <dgm:cxn modelId="{54B7DDB8-7D8C-4C91-B780-E843F9D6E53E}" srcId="{FB26FA50-1947-44D0-A41E-67D54817949E}" destId="{E2C6D71B-8250-4313-A3CD-E36908D8AF10}" srcOrd="0" destOrd="0" parTransId="{B2349DC6-FFFD-4A4A-85F3-8B8403E4D8A3}" sibTransId="{B0DC92AF-4E36-44EC-B641-79C9C4542A65}"/>
    <dgm:cxn modelId="{31F8FF1D-D12A-4D48-9614-DEBC6A5CD688}" srcId="{FB26FA50-1947-44D0-A41E-67D54817949E}" destId="{8D390B8D-DA90-41FA-B0FE-E205654552D4}" srcOrd="1" destOrd="0" parTransId="{1DF8E99A-B675-4BDA-B9FE-1EB83C89F993}" sibTransId="{61CDC0D5-9654-48AE-AF58-06AF9070E5AA}"/>
    <dgm:cxn modelId="{A707EEDA-9BF0-44E6-AADF-E6C563D5F882}" type="presOf" srcId="{3D9D9756-3B30-41DE-8220-9C47E2DAF6AD}" destId="{8795A333-F5CB-418D-BB9E-FD99CB769600}" srcOrd="0" destOrd="0" presId="urn:microsoft.com/office/officeart/2008/layout/VerticalCurvedList"/>
    <dgm:cxn modelId="{1A475112-AA74-4775-9010-A66F976F5779}" type="presOf" srcId="{8D390B8D-DA90-41FA-B0FE-E205654552D4}" destId="{D643A655-A3DE-48F8-BE33-9680BE629DF3}" srcOrd="0" destOrd="0" presId="urn:microsoft.com/office/officeart/2008/layout/VerticalCurvedList"/>
    <dgm:cxn modelId="{E0A47781-7D04-4662-A372-77354CB7F258}" srcId="{FB26FA50-1947-44D0-A41E-67D54817949E}" destId="{07AD9361-9890-491C-853E-AA63341E8826}" srcOrd="3" destOrd="0" parTransId="{303C6312-BB2C-43E0-8374-C4FCBB9C0F85}" sibTransId="{A4E9D45C-AAC9-4F1E-B1F2-706B9699BEBC}"/>
    <dgm:cxn modelId="{EF461F1F-1B38-46BE-BA8C-EB3F8601FD5C}" type="presOf" srcId="{E2C6D71B-8250-4313-A3CD-E36908D8AF10}" destId="{8584D57F-52A3-4435-A972-B2AEE98F1C6C}" srcOrd="0" destOrd="0" presId="urn:microsoft.com/office/officeart/2008/layout/VerticalCurvedList"/>
    <dgm:cxn modelId="{6CECCD21-D859-4C45-BDD3-3E508677AF58}" type="presOf" srcId="{B0DC92AF-4E36-44EC-B641-79C9C4542A65}" destId="{7B9DF51B-C3E1-4017-83F0-A2D31A7B3962}" srcOrd="0" destOrd="0" presId="urn:microsoft.com/office/officeart/2008/layout/VerticalCurvedList"/>
    <dgm:cxn modelId="{0229D895-9BCC-4E64-9E12-BA391E7800A8}" type="presParOf" srcId="{DC6ACBE6-4648-4139-B66A-B2D6DD792C93}" destId="{08754404-253E-4105-9153-5CB330397753}" srcOrd="0" destOrd="0" presId="urn:microsoft.com/office/officeart/2008/layout/VerticalCurvedList"/>
    <dgm:cxn modelId="{533B6FAD-1E6A-4EFB-B010-D4B61A6DB5C6}" type="presParOf" srcId="{08754404-253E-4105-9153-5CB330397753}" destId="{CFF352E4-C617-42D2-A2E9-0949AD73DABD}" srcOrd="0" destOrd="0" presId="urn:microsoft.com/office/officeart/2008/layout/VerticalCurvedList"/>
    <dgm:cxn modelId="{10230C33-BB63-4B2D-94A5-ACAB58F8C45C}" type="presParOf" srcId="{CFF352E4-C617-42D2-A2E9-0949AD73DABD}" destId="{9F7E7B16-3EF4-4AC9-B15A-1EEE642C1DDF}" srcOrd="0" destOrd="0" presId="urn:microsoft.com/office/officeart/2008/layout/VerticalCurvedList"/>
    <dgm:cxn modelId="{82C94B0E-DBA6-4B84-8511-710477D685F4}" type="presParOf" srcId="{CFF352E4-C617-42D2-A2E9-0949AD73DABD}" destId="{7B9DF51B-C3E1-4017-83F0-A2D31A7B3962}" srcOrd="1" destOrd="0" presId="urn:microsoft.com/office/officeart/2008/layout/VerticalCurvedList"/>
    <dgm:cxn modelId="{F7DF9B6B-4AAF-48BF-BA3E-7DD69EBF1C3F}" type="presParOf" srcId="{CFF352E4-C617-42D2-A2E9-0949AD73DABD}" destId="{E7E8E3DA-9728-4EE3-A296-AE9CB71526D0}" srcOrd="2" destOrd="0" presId="urn:microsoft.com/office/officeart/2008/layout/VerticalCurvedList"/>
    <dgm:cxn modelId="{7633F668-1F82-4AB4-90A8-5F98972D315D}" type="presParOf" srcId="{CFF352E4-C617-42D2-A2E9-0949AD73DABD}" destId="{DF720F47-CA99-4312-91F0-2CF0F7FB1609}" srcOrd="3" destOrd="0" presId="urn:microsoft.com/office/officeart/2008/layout/VerticalCurvedList"/>
    <dgm:cxn modelId="{14C8EA86-C315-4A5A-BF82-F5D85C072FA8}" type="presParOf" srcId="{08754404-253E-4105-9153-5CB330397753}" destId="{8584D57F-52A3-4435-A972-B2AEE98F1C6C}" srcOrd="1" destOrd="0" presId="urn:microsoft.com/office/officeart/2008/layout/VerticalCurvedList"/>
    <dgm:cxn modelId="{814003B9-0109-4FAC-8FBD-7183A234F0DA}" type="presParOf" srcId="{08754404-253E-4105-9153-5CB330397753}" destId="{20F609AA-A509-4727-A63A-43A988030FBD}" srcOrd="2" destOrd="0" presId="urn:microsoft.com/office/officeart/2008/layout/VerticalCurvedList"/>
    <dgm:cxn modelId="{5B65CA00-2E50-46E6-B1BE-F09D347D6F94}" type="presParOf" srcId="{20F609AA-A509-4727-A63A-43A988030FBD}" destId="{923B18F5-CB95-457E-9419-65FFEA476C0C}" srcOrd="0" destOrd="0" presId="urn:microsoft.com/office/officeart/2008/layout/VerticalCurvedList"/>
    <dgm:cxn modelId="{5AE55BA3-878E-4F66-95EF-5EEE06AE546C}" type="presParOf" srcId="{08754404-253E-4105-9153-5CB330397753}" destId="{D643A655-A3DE-48F8-BE33-9680BE629DF3}" srcOrd="3" destOrd="0" presId="urn:microsoft.com/office/officeart/2008/layout/VerticalCurvedList"/>
    <dgm:cxn modelId="{33CB79A5-6CDC-4D95-A499-F418C537C0A3}" type="presParOf" srcId="{08754404-253E-4105-9153-5CB330397753}" destId="{0317DF80-E3D4-4073-B393-6769BC4BEB4C}" srcOrd="4" destOrd="0" presId="urn:microsoft.com/office/officeart/2008/layout/VerticalCurvedList"/>
    <dgm:cxn modelId="{D961F80F-659D-4C09-A063-81B3E339014B}" type="presParOf" srcId="{0317DF80-E3D4-4073-B393-6769BC4BEB4C}" destId="{E044F4DE-BA3B-4C58-A8A8-C49E36622879}" srcOrd="0" destOrd="0" presId="urn:microsoft.com/office/officeart/2008/layout/VerticalCurvedList"/>
    <dgm:cxn modelId="{6B5BFB8B-A85A-46B9-A23E-AF817BAD7250}" type="presParOf" srcId="{08754404-253E-4105-9153-5CB330397753}" destId="{8795A333-F5CB-418D-BB9E-FD99CB769600}" srcOrd="5" destOrd="0" presId="urn:microsoft.com/office/officeart/2008/layout/VerticalCurvedList"/>
    <dgm:cxn modelId="{C4A8F9C0-000F-46BF-80E5-D5C24877C587}" type="presParOf" srcId="{08754404-253E-4105-9153-5CB330397753}" destId="{71DE0D10-4C4C-41EF-A5B8-A13EBF8117F3}" srcOrd="6" destOrd="0" presId="urn:microsoft.com/office/officeart/2008/layout/VerticalCurvedList"/>
    <dgm:cxn modelId="{88BAA956-81CF-4139-842E-AB1E34B8B876}" type="presParOf" srcId="{71DE0D10-4C4C-41EF-A5B8-A13EBF8117F3}" destId="{088B128A-E744-4499-BEC3-587C37B135FD}" srcOrd="0" destOrd="0" presId="urn:microsoft.com/office/officeart/2008/layout/VerticalCurvedList"/>
    <dgm:cxn modelId="{0EAFCAF7-6F1C-4CD7-96F3-7D5931799E28}" type="presParOf" srcId="{08754404-253E-4105-9153-5CB330397753}" destId="{92873537-EE6D-4582-B4EA-1A3F781FA6E3}" srcOrd="7" destOrd="0" presId="urn:microsoft.com/office/officeart/2008/layout/VerticalCurvedList"/>
    <dgm:cxn modelId="{1E1B4986-492E-4A57-95AF-E3CF846DE631}" type="presParOf" srcId="{08754404-253E-4105-9153-5CB330397753}" destId="{A35071EE-BC17-4A6B-8C57-6735E722096A}" srcOrd="8" destOrd="0" presId="urn:microsoft.com/office/officeart/2008/layout/VerticalCurvedList"/>
    <dgm:cxn modelId="{6EB3711C-ADF6-4829-8980-80FEFA1D0B8E}" type="presParOf" srcId="{A35071EE-BC17-4A6B-8C57-6735E722096A}" destId="{7E06C3CF-9556-4FC7-8B66-ACA98091C5D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54A1CE-B66F-4A99-B38D-8CF2EC7F6009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6A0F2E8-E952-43CC-88B4-172E7DEA8224}">
      <dgm:prSet custT="1"/>
      <dgm:spPr/>
      <dgm:t>
        <a:bodyPr/>
        <a:lstStyle/>
        <a:p>
          <a:pPr rtl="0"/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1. Издается приказ (распоряжение) работодателя о применении дисциплинарного взыскания.</a:t>
          </a:r>
          <a:endParaRPr lang="ru-RU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CE9793B-B8B2-4AF7-87CA-AD636524BB7A}" type="parTrans" cxnId="{2927D647-F37F-49FB-8E0F-6E88E3D36BF4}">
      <dgm:prSet/>
      <dgm:spPr/>
      <dgm:t>
        <a:bodyPr/>
        <a:lstStyle/>
        <a:p>
          <a:endParaRPr lang="ru-RU"/>
        </a:p>
      </dgm:t>
    </dgm:pt>
    <dgm:pt modelId="{F5F6019D-CC76-4E51-8434-2E035DB2510E}" type="sibTrans" cxnId="{2927D647-F37F-49FB-8E0F-6E88E3D36BF4}">
      <dgm:prSet/>
      <dgm:spPr/>
      <dgm:t>
        <a:bodyPr/>
        <a:lstStyle/>
        <a:p>
          <a:endParaRPr lang="ru-RU"/>
        </a:p>
      </dgm:t>
    </dgm:pt>
    <dgm:pt modelId="{EFECB308-9754-406A-A91A-B3EB4F85B45A}">
      <dgm:prSet custT="1"/>
      <dgm:spPr/>
      <dgm:t>
        <a:bodyPr/>
        <a:lstStyle/>
        <a:p>
          <a:pPr rtl="0"/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2.Объявляется работнику под роспись в течение трех рабочих дней со дня его издания, не считая времени отсутствия работника на работе.</a:t>
          </a:r>
          <a:endParaRPr lang="ru-RU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9F993E5-AD87-4576-B05C-F008BAFE5D7B}" type="parTrans" cxnId="{CB0EBAB7-6F3C-46F7-9284-017F1A2BA1ED}">
      <dgm:prSet/>
      <dgm:spPr/>
      <dgm:t>
        <a:bodyPr/>
        <a:lstStyle/>
        <a:p>
          <a:endParaRPr lang="ru-RU"/>
        </a:p>
      </dgm:t>
    </dgm:pt>
    <dgm:pt modelId="{42EF7452-267A-49A6-AC34-02AF65C84E4E}" type="sibTrans" cxnId="{CB0EBAB7-6F3C-46F7-9284-017F1A2BA1ED}">
      <dgm:prSet/>
      <dgm:spPr/>
      <dgm:t>
        <a:bodyPr/>
        <a:lstStyle/>
        <a:p>
          <a:endParaRPr lang="ru-RU"/>
        </a:p>
      </dgm:t>
    </dgm:pt>
    <dgm:pt modelId="{AAACB0AC-A7B9-4100-9564-01DD17C55CD0}">
      <dgm:prSet custT="1"/>
      <dgm:spPr/>
      <dgm:t>
        <a:bodyPr/>
        <a:lstStyle/>
        <a:p>
          <a:pPr rtl="0"/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3.Если работник отказывается ознакомиться с указанным приказом (распоряжением) под роспись, то составляется соответствующий акт.</a:t>
          </a:r>
          <a:endParaRPr lang="ru-RU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50B3334-599F-49C0-B399-F81D587A9CB0}" type="parTrans" cxnId="{C1344EB0-CEAD-4810-8537-C30B6A482910}">
      <dgm:prSet/>
      <dgm:spPr/>
      <dgm:t>
        <a:bodyPr/>
        <a:lstStyle/>
        <a:p>
          <a:endParaRPr lang="ru-RU"/>
        </a:p>
      </dgm:t>
    </dgm:pt>
    <dgm:pt modelId="{6C1565E9-B59C-431F-A8B9-F0ED9F9D4CB3}" type="sibTrans" cxnId="{C1344EB0-CEAD-4810-8537-C30B6A482910}">
      <dgm:prSet/>
      <dgm:spPr/>
      <dgm:t>
        <a:bodyPr/>
        <a:lstStyle/>
        <a:p>
          <a:endParaRPr lang="ru-RU"/>
        </a:p>
      </dgm:t>
    </dgm:pt>
    <dgm:pt modelId="{8AC5593D-4505-4F5A-A642-CAB2B6B97BAB}" type="pres">
      <dgm:prSet presAssocID="{8E54A1CE-B66F-4A99-B38D-8CF2EC7F600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79CEDF3-C4DA-4516-AF11-79ED644D4C33}" type="pres">
      <dgm:prSet presAssocID="{8E54A1CE-B66F-4A99-B38D-8CF2EC7F6009}" presName="arrow" presStyleLbl="bgShp" presStyleIdx="0" presStyleCnt="1"/>
      <dgm:spPr/>
    </dgm:pt>
    <dgm:pt modelId="{C823891F-2F4A-4859-879A-44892F720212}" type="pres">
      <dgm:prSet presAssocID="{8E54A1CE-B66F-4A99-B38D-8CF2EC7F6009}" presName="points" presStyleCnt="0"/>
      <dgm:spPr/>
    </dgm:pt>
    <dgm:pt modelId="{C70A8DA7-FAC0-4C46-AF53-AF505132E8DF}" type="pres">
      <dgm:prSet presAssocID="{96A0F2E8-E952-43CC-88B4-172E7DEA8224}" presName="compositeA" presStyleCnt="0"/>
      <dgm:spPr/>
    </dgm:pt>
    <dgm:pt modelId="{3070CFFE-DC72-48DF-A793-EDD19837B37B}" type="pres">
      <dgm:prSet presAssocID="{96A0F2E8-E952-43CC-88B4-172E7DEA8224}" presName="textA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6C2BED-556E-4F2B-8BC7-11DD8E87A6AC}" type="pres">
      <dgm:prSet presAssocID="{96A0F2E8-E952-43CC-88B4-172E7DEA8224}" presName="circleA" presStyleLbl="node1" presStyleIdx="0" presStyleCnt="3"/>
      <dgm:spPr/>
    </dgm:pt>
    <dgm:pt modelId="{BF105A2E-F90B-4E20-A00F-1D1FC1F819A4}" type="pres">
      <dgm:prSet presAssocID="{96A0F2E8-E952-43CC-88B4-172E7DEA8224}" presName="spaceA" presStyleCnt="0"/>
      <dgm:spPr/>
    </dgm:pt>
    <dgm:pt modelId="{B84858B0-6162-4913-A12E-FF7D3048500C}" type="pres">
      <dgm:prSet presAssocID="{F5F6019D-CC76-4E51-8434-2E035DB2510E}" presName="space" presStyleCnt="0"/>
      <dgm:spPr/>
    </dgm:pt>
    <dgm:pt modelId="{8CE26344-2C8D-427C-B0D9-4C777FF591DA}" type="pres">
      <dgm:prSet presAssocID="{EFECB308-9754-406A-A91A-B3EB4F85B45A}" presName="compositeB" presStyleCnt="0"/>
      <dgm:spPr/>
    </dgm:pt>
    <dgm:pt modelId="{A19416E8-CE10-440F-B46F-DD6DFEACD5DC}" type="pres">
      <dgm:prSet presAssocID="{EFECB308-9754-406A-A91A-B3EB4F85B45A}" presName="textB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6AF782-3595-45FF-9900-CDB69B1792A6}" type="pres">
      <dgm:prSet presAssocID="{EFECB308-9754-406A-A91A-B3EB4F85B45A}" presName="circleB" presStyleLbl="node1" presStyleIdx="1" presStyleCnt="3"/>
      <dgm:spPr/>
    </dgm:pt>
    <dgm:pt modelId="{2861FA92-0BD1-4E37-956C-8EA11E0F389C}" type="pres">
      <dgm:prSet presAssocID="{EFECB308-9754-406A-A91A-B3EB4F85B45A}" presName="spaceB" presStyleCnt="0"/>
      <dgm:spPr/>
    </dgm:pt>
    <dgm:pt modelId="{97B7FBCF-B601-4A33-BC11-0213B601C7F1}" type="pres">
      <dgm:prSet presAssocID="{42EF7452-267A-49A6-AC34-02AF65C84E4E}" presName="space" presStyleCnt="0"/>
      <dgm:spPr/>
    </dgm:pt>
    <dgm:pt modelId="{E3CD0171-EC34-4DE0-9027-E80023DCD32C}" type="pres">
      <dgm:prSet presAssocID="{AAACB0AC-A7B9-4100-9564-01DD17C55CD0}" presName="compositeA" presStyleCnt="0"/>
      <dgm:spPr/>
    </dgm:pt>
    <dgm:pt modelId="{AA9FFA15-965A-42C5-BDA2-69999B75F54B}" type="pres">
      <dgm:prSet presAssocID="{AAACB0AC-A7B9-4100-9564-01DD17C55CD0}" presName="textA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52658C-FAD0-4733-BE9C-16DE6D541158}" type="pres">
      <dgm:prSet presAssocID="{AAACB0AC-A7B9-4100-9564-01DD17C55CD0}" presName="circleA" presStyleLbl="node1" presStyleIdx="2" presStyleCnt="3"/>
      <dgm:spPr/>
    </dgm:pt>
    <dgm:pt modelId="{43785105-7B42-4616-A389-57BB008B9BA8}" type="pres">
      <dgm:prSet presAssocID="{AAACB0AC-A7B9-4100-9564-01DD17C55CD0}" presName="spaceA" presStyleCnt="0"/>
      <dgm:spPr/>
    </dgm:pt>
  </dgm:ptLst>
  <dgm:cxnLst>
    <dgm:cxn modelId="{CB0EBAB7-6F3C-46F7-9284-017F1A2BA1ED}" srcId="{8E54A1CE-B66F-4A99-B38D-8CF2EC7F6009}" destId="{EFECB308-9754-406A-A91A-B3EB4F85B45A}" srcOrd="1" destOrd="0" parTransId="{D9F993E5-AD87-4576-B05C-F008BAFE5D7B}" sibTransId="{42EF7452-267A-49A6-AC34-02AF65C84E4E}"/>
    <dgm:cxn modelId="{7E1F81A0-3CC0-44BD-A09C-35E25024E09E}" type="presOf" srcId="{8E54A1CE-B66F-4A99-B38D-8CF2EC7F6009}" destId="{8AC5593D-4505-4F5A-A642-CAB2B6B97BAB}" srcOrd="0" destOrd="0" presId="urn:microsoft.com/office/officeart/2005/8/layout/hProcess11"/>
    <dgm:cxn modelId="{C1344EB0-CEAD-4810-8537-C30B6A482910}" srcId="{8E54A1CE-B66F-4A99-B38D-8CF2EC7F6009}" destId="{AAACB0AC-A7B9-4100-9564-01DD17C55CD0}" srcOrd="2" destOrd="0" parTransId="{550B3334-599F-49C0-B399-F81D587A9CB0}" sibTransId="{6C1565E9-B59C-431F-A8B9-F0ED9F9D4CB3}"/>
    <dgm:cxn modelId="{AEF439D2-1343-498E-9A3E-60899F6824A7}" type="presOf" srcId="{AAACB0AC-A7B9-4100-9564-01DD17C55CD0}" destId="{AA9FFA15-965A-42C5-BDA2-69999B75F54B}" srcOrd="0" destOrd="0" presId="urn:microsoft.com/office/officeart/2005/8/layout/hProcess11"/>
    <dgm:cxn modelId="{2927D647-F37F-49FB-8E0F-6E88E3D36BF4}" srcId="{8E54A1CE-B66F-4A99-B38D-8CF2EC7F6009}" destId="{96A0F2E8-E952-43CC-88B4-172E7DEA8224}" srcOrd="0" destOrd="0" parTransId="{DCE9793B-B8B2-4AF7-87CA-AD636524BB7A}" sibTransId="{F5F6019D-CC76-4E51-8434-2E035DB2510E}"/>
    <dgm:cxn modelId="{FAF25FDD-EB18-4105-83BD-AF4E4BB04750}" type="presOf" srcId="{96A0F2E8-E952-43CC-88B4-172E7DEA8224}" destId="{3070CFFE-DC72-48DF-A793-EDD19837B37B}" srcOrd="0" destOrd="0" presId="urn:microsoft.com/office/officeart/2005/8/layout/hProcess11"/>
    <dgm:cxn modelId="{682F28F8-7EE8-4F86-97DA-F0C66BE78EE2}" type="presOf" srcId="{EFECB308-9754-406A-A91A-B3EB4F85B45A}" destId="{A19416E8-CE10-440F-B46F-DD6DFEACD5DC}" srcOrd="0" destOrd="0" presId="urn:microsoft.com/office/officeart/2005/8/layout/hProcess11"/>
    <dgm:cxn modelId="{CD4EBFC6-08B0-4661-8CA0-AB4493629202}" type="presParOf" srcId="{8AC5593D-4505-4F5A-A642-CAB2B6B97BAB}" destId="{F79CEDF3-C4DA-4516-AF11-79ED644D4C33}" srcOrd="0" destOrd="0" presId="urn:microsoft.com/office/officeart/2005/8/layout/hProcess11"/>
    <dgm:cxn modelId="{06B6FD53-C0AC-4A49-9757-7C6BC16726A8}" type="presParOf" srcId="{8AC5593D-4505-4F5A-A642-CAB2B6B97BAB}" destId="{C823891F-2F4A-4859-879A-44892F720212}" srcOrd="1" destOrd="0" presId="urn:microsoft.com/office/officeart/2005/8/layout/hProcess11"/>
    <dgm:cxn modelId="{E7B053BC-EC99-4117-9143-4A6A10284A06}" type="presParOf" srcId="{C823891F-2F4A-4859-879A-44892F720212}" destId="{C70A8DA7-FAC0-4C46-AF53-AF505132E8DF}" srcOrd="0" destOrd="0" presId="urn:microsoft.com/office/officeart/2005/8/layout/hProcess11"/>
    <dgm:cxn modelId="{3AF6E60F-333D-409C-B1A1-471CF6AFC4EB}" type="presParOf" srcId="{C70A8DA7-FAC0-4C46-AF53-AF505132E8DF}" destId="{3070CFFE-DC72-48DF-A793-EDD19837B37B}" srcOrd="0" destOrd="0" presId="urn:microsoft.com/office/officeart/2005/8/layout/hProcess11"/>
    <dgm:cxn modelId="{C7B14604-818D-4600-B25E-4A67BF552721}" type="presParOf" srcId="{C70A8DA7-FAC0-4C46-AF53-AF505132E8DF}" destId="{356C2BED-556E-4F2B-8BC7-11DD8E87A6AC}" srcOrd="1" destOrd="0" presId="urn:microsoft.com/office/officeart/2005/8/layout/hProcess11"/>
    <dgm:cxn modelId="{E47351AB-9B3B-4911-8445-F014CB49A9C9}" type="presParOf" srcId="{C70A8DA7-FAC0-4C46-AF53-AF505132E8DF}" destId="{BF105A2E-F90B-4E20-A00F-1D1FC1F819A4}" srcOrd="2" destOrd="0" presId="urn:microsoft.com/office/officeart/2005/8/layout/hProcess11"/>
    <dgm:cxn modelId="{C9CC4493-69F9-44FA-A14D-7E15DD2F7A60}" type="presParOf" srcId="{C823891F-2F4A-4859-879A-44892F720212}" destId="{B84858B0-6162-4913-A12E-FF7D3048500C}" srcOrd="1" destOrd="0" presId="urn:microsoft.com/office/officeart/2005/8/layout/hProcess11"/>
    <dgm:cxn modelId="{8C01E161-1639-40F3-B526-64F137CBABE4}" type="presParOf" srcId="{C823891F-2F4A-4859-879A-44892F720212}" destId="{8CE26344-2C8D-427C-B0D9-4C777FF591DA}" srcOrd="2" destOrd="0" presId="urn:microsoft.com/office/officeart/2005/8/layout/hProcess11"/>
    <dgm:cxn modelId="{77BDFC69-9E6C-45B9-9271-1C7954D07642}" type="presParOf" srcId="{8CE26344-2C8D-427C-B0D9-4C777FF591DA}" destId="{A19416E8-CE10-440F-B46F-DD6DFEACD5DC}" srcOrd="0" destOrd="0" presId="urn:microsoft.com/office/officeart/2005/8/layout/hProcess11"/>
    <dgm:cxn modelId="{236FB350-A2AB-4E81-9F35-4FFFA9D88C4E}" type="presParOf" srcId="{8CE26344-2C8D-427C-B0D9-4C777FF591DA}" destId="{776AF782-3595-45FF-9900-CDB69B1792A6}" srcOrd="1" destOrd="0" presId="urn:microsoft.com/office/officeart/2005/8/layout/hProcess11"/>
    <dgm:cxn modelId="{731985E3-EBFF-4570-BA95-503A8ED40929}" type="presParOf" srcId="{8CE26344-2C8D-427C-B0D9-4C777FF591DA}" destId="{2861FA92-0BD1-4E37-956C-8EA11E0F389C}" srcOrd="2" destOrd="0" presId="urn:microsoft.com/office/officeart/2005/8/layout/hProcess11"/>
    <dgm:cxn modelId="{80EAF576-4E6F-45AE-9BFA-5BA9BD3EBBD3}" type="presParOf" srcId="{C823891F-2F4A-4859-879A-44892F720212}" destId="{97B7FBCF-B601-4A33-BC11-0213B601C7F1}" srcOrd="3" destOrd="0" presId="urn:microsoft.com/office/officeart/2005/8/layout/hProcess11"/>
    <dgm:cxn modelId="{2BC4B9E8-58D8-4031-8397-B50FB99803C7}" type="presParOf" srcId="{C823891F-2F4A-4859-879A-44892F720212}" destId="{E3CD0171-EC34-4DE0-9027-E80023DCD32C}" srcOrd="4" destOrd="0" presId="urn:microsoft.com/office/officeart/2005/8/layout/hProcess11"/>
    <dgm:cxn modelId="{2052338B-D984-4345-979F-5E4CDB9DAA6D}" type="presParOf" srcId="{E3CD0171-EC34-4DE0-9027-E80023DCD32C}" destId="{AA9FFA15-965A-42C5-BDA2-69999B75F54B}" srcOrd="0" destOrd="0" presId="urn:microsoft.com/office/officeart/2005/8/layout/hProcess11"/>
    <dgm:cxn modelId="{EBD03C5B-0DF7-4AE4-AA18-8F4B848B8B95}" type="presParOf" srcId="{E3CD0171-EC34-4DE0-9027-E80023DCD32C}" destId="{C452658C-FAD0-4733-BE9C-16DE6D541158}" srcOrd="1" destOrd="0" presId="urn:microsoft.com/office/officeart/2005/8/layout/hProcess11"/>
    <dgm:cxn modelId="{22F3CC6D-A650-4A37-B1D1-B1BCA38B611D}" type="presParOf" srcId="{E3CD0171-EC34-4DE0-9027-E80023DCD32C}" destId="{43785105-7B42-4616-A389-57BB008B9BA8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05FE727-CFFA-4C78-B394-24C35E7E8FEA}" type="doc">
      <dgm:prSet loTypeId="urn:microsoft.com/office/officeart/2005/8/layout/hProcess9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746E837-FCC2-4DCC-89A3-FABD200E83D4}">
      <dgm:prSet custT="1"/>
      <dgm:spPr/>
      <dgm:t>
        <a:bodyPr/>
        <a:lstStyle/>
        <a:p>
          <a:pPr rtl="0"/>
          <a:r>
            <a:rPr lang="ru-RU" sz="1200" dirty="0" smtClean="0">
              <a:latin typeface="Arial" pitchFamily="34" charset="0"/>
              <a:cs typeface="Arial" pitchFamily="34" charset="0"/>
            </a:rPr>
            <a:t>Работодатель обязан рассмотреть заявление представительного органа работников о нарушении руководителем организации, руководителем структурного подразделения организации, их заместителями трудового законодательства и иных актов, содержащих нормы трудового права, условий коллективного договора, соглашения и сообщить о результатах его рассмотрения в представительный орган работников.</a:t>
          </a:r>
          <a:endParaRPr lang="ru-RU" sz="1200" dirty="0">
            <a:latin typeface="Arial" pitchFamily="34" charset="0"/>
            <a:cs typeface="Arial" pitchFamily="34" charset="0"/>
          </a:endParaRPr>
        </a:p>
      </dgm:t>
    </dgm:pt>
    <dgm:pt modelId="{545E20A8-9D44-47F4-AD8E-E27C5A36E466}" type="parTrans" cxnId="{4956D654-B14E-4D13-96C7-E24471630BFC}">
      <dgm:prSet/>
      <dgm:spPr/>
      <dgm:t>
        <a:bodyPr/>
        <a:lstStyle/>
        <a:p>
          <a:endParaRPr lang="ru-RU"/>
        </a:p>
      </dgm:t>
    </dgm:pt>
    <dgm:pt modelId="{64FB6D67-62E3-4B54-83D2-304130235EC9}" type="sibTrans" cxnId="{4956D654-B14E-4D13-96C7-E24471630BFC}">
      <dgm:prSet/>
      <dgm:spPr/>
      <dgm:t>
        <a:bodyPr/>
        <a:lstStyle/>
        <a:p>
          <a:endParaRPr lang="ru-RU"/>
        </a:p>
      </dgm:t>
    </dgm:pt>
    <dgm:pt modelId="{4B593D4C-D147-47A0-9A4E-67D739EA5139}">
      <dgm:prSet custT="1"/>
      <dgm:spPr/>
      <dgm:t>
        <a:bodyPr/>
        <a:lstStyle/>
        <a:p>
          <a:pPr rtl="0"/>
          <a:r>
            <a:rPr lang="ru-RU" sz="1200" dirty="0" smtClean="0">
              <a:latin typeface="Arial" pitchFamily="34" charset="0"/>
              <a:cs typeface="Arial" pitchFamily="34" charset="0"/>
            </a:rPr>
            <a:t>В случае, когда факт нарушения подтвердился, работодатель обязан применить к руководителю организации, руководителю структурного подразделения организации, их заместителям дисциплинарное взыскание вплоть до увольнения.</a:t>
          </a:r>
          <a:endParaRPr lang="ru-RU" sz="1200" dirty="0">
            <a:latin typeface="Arial" pitchFamily="34" charset="0"/>
            <a:cs typeface="Arial" pitchFamily="34" charset="0"/>
          </a:endParaRPr>
        </a:p>
      </dgm:t>
    </dgm:pt>
    <dgm:pt modelId="{0EB832EA-1585-4C55-8662-D5F3AD483968}" type="parTrans" cxnId="{EFCB70DA-BE8F-492B-A455-B7F653976A30}">
      <dgm:prSet/>
      <dgm:spPr/>
      <dgm:t>
        <a:bodyPr/>
        <a:lstStyle/>
        <a:p>
          <a:endParaRPr lang="ru-RU"/>
        </a:p>
      </dgm:t>
    </dgm:pt>
    <dgm:pt modelId="{F0BE516F-1018-4054-99D4-5C51F32E0B29}" type="sibTrans" cxnId="{EFCB70DA-BE8F-492B-A455-B7F653976A30}">
      <dgm:prSet/>
      <dgm:spPr/>
      <dgm:t>
        <a:bodyPr/>
        <a:lstStyle/>
        <a:p>
          <a:endParaRPr lang="ru-RU"/>
        </a:p>
      </dgm:t>
    </dgm:pt>
    <dgm:pt modelId="{6BED9083-F7CB-4A11-B0B3-260C9FF9538C}" type="pres">
      <dgm:prSet presAssocID="{905FE727-CFFA-4C78-B394-24C35E7E8FEA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67F3F04-E790-4782-B281-1DB594DEB269}" type="pres">
      <dgm:prSet presAssocID="{905FE727-CFFA-4C78-B394-24C35E7E8FEA}" presName="arrow" presStyleLbl="bgShp" presStyleIdx="0" presStyleCnt="1"/>
      <dgm:spPr/>
    </dgm:pt>
    <dgm:pt modelId="{41D02F49-C97C-4F3E-92D2-1BE46AD7CE24}" type="pres">
      <dgm:prSet presAssocID="{905FE727-CFFA-4C78-B394-24C35E7E8FEA}" presName="linearProcess" presStyleCnt="0"/>
      <dgm:spPr/>
    </dgm:pt>
    <dgm:pt modelId="{8D6292F3-7B19-4BCA-AF0A-8BF88664510E}" type="pres">
      <dgm:prSet presAssocID="{6746E837-FCC2-4DCC-89A3-FABD200E83D4}" presName="textNode" presStyleLbl="node1" presStyleIdx="0" presStyleCnt="2" custScaleY="1516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0D1CD4-3E9E-4EFC-93C3-6363C73F440D}" type="pres">
      <dgm:prSet presAssocID="{64FB6D67-62E3-4B54-83D2-304130235EC9}" presName="sibTrans" presStyleCnt="0"/>
      <dgm:spPr/>
    </dgm:pt>
    <dgm:pt modelId="{E348CFDB-1029-4943-BCAE-272F9D900CDA}" type="pres">
      <dgm:prSet presAssocID="{4B593D4C-D147-47A0-9A4E-67D739EA5139}" presName="textNode" presStyleLbl="node1" presStyleIdx="1" presStyleCnt="2" custScaleY="1598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FCB70DA-BE8F-492B-A455-B7F653976A30}" srcId="{905FE727-CFFA-4C78-B394-24C35E7E8FEA}" destId="{4B593D4C-D147-47A0-9A4E-67D739EA5139}" srcOrd="1" destOrd="0" parTransId="{0EB832EA-1585-4C55-8662-D5F3AD483968}" sibTransId="{F0BE516F-1018-4054-99D4-5C51F32E0B29}"/>
    <dgm:cxn modelId="{CBB1CBE4-BA7F-49C9-9105-CF473EEB6548}" type="presOf" srcId="{4B593D4C-D147-47A0-9A4E-67D739EA5139}" destId="{E348CFDB-1029-4943-BCAE-272F9D900CDA}" srcOrd="0" destOrd="0" presId="urn:microsoft.com/office/officeart/2005/8/layout/hProcess9"/>
    <dgm:cxn modelId="{4956D654-B14E-4D13-96C7-E24471630BFC}" srcId="{905FE727-CFFA-4C78-B394-24C35E7E8FEA}" destId="{6746E837-FCC2-4DCC-89A3-FABD200E83D4}" srcOrd="0" destOrd="0" parTransId="{545E20A8-9D44-47F4-AD8E-E27C5A36E466}" sibTransId="{64FB6D67-62E3-4B54-83D2-304130235EC9}"/>
    <dgm:cxn modelId="{EA688103-1644-482A-BC17-867300079796}" type="presOf" srcId="{6746E837-FCC2-4DCC-89A3-FABD200E83D4}" destId="{8D6292F3-7B19-4BCA-AF0A-8BF88664510E}" srcOrd="0" destOrd="0" presId="urn:microsoft.com/office/officeart/2005/8/layout/hProcess9"/>
    <dgm:cxn modelId="{0D917EE0-4850-4DB4-B210-10B48F5807A8}" type="presOf" srcId="{905FE727-CFFA-4C78-B394-24C35E7E8FEA}" destId="{6BED9083-F7CB-4A11-B0B3-260C9FF9538C}" srcOrd="0" destOrd="0" presId="urn:microsoft.com/office/officeart/2005/8/layout/hProcess9"/>
    <dgm:cxn modelId="{3D288ACD-054E-42D3-AABD-59000EA954F7}" type="presParOf" srcId="{6BED9083-F7CB-4A11-B0B3-260C9FF9538C}" destId="{F67F3F04-E790-4782-B281-1DB594DEB269}" srcOrd="0" destOrd="0" presId="urn:microsoft.com/office/officeart/2005/8/layout/hProcess9"/>
    <dgm:cxn modelId="{F9832148-112A-47B5-AB81-BB9630DDF977}" type="presParOf" srcId="{6BED9083-F7CB-4A11-B0B3-260C9FF9538C}" destId="{41D02F49-C97C-4F3E-92D2-1BE46AD7CE24}" srcOrd="1" destOrd="0" presId="urn:microsoft.com/office/officeart/2005/8/layout/hProcess9"/>
    <dgm:cxn modelId="{4547D61F-6CA9-4398-A9A7-541FA14444C3}" type="presParOf" srcId="{41D02F49-C97C-4F3E-92D2-1BE46AD7CE24}" destId="{8D6292F3-7B19-4BCA-AF0A-8BF88664510E}" srcOrd="0" destOrd="0" presId="urn:microsoft.com/office/officeart/2005/8/layout/hProcess9"/>
    <dgm:cxn modelId="{BE52FAB4-68D2-46BD-8838-4DCB9279F7B8}" type="presParOf" srcId="{41D02F49-C97C-4F3E-92D2-1BE46AD7CE24}" destId="{8A0D1CD4-3E9E-4EFC-93C3-6363C73F440D}" srcOrd="1" destOrd="0" presId="urn:microsoft.com/office/officeart/2005/8/layout/hProcess9"/>
    <dgm:cxn modelId="{D9EFAC0B-FA6F-4BB9-9FC3-4A5B35376700}" type="presParOf" srcId="{41D02F49-C97C-4F3E-92D2-1BE46AD7CE24}" destId="{E348CFDB-1029-4943-BCAE-272F9D900CDA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763716-97D1-400D-BF87-45946A0324D9}">
      <dsp:nvSpPr>
        <dsp:cNvPr id="0" name=""/>
        <dsp:cNvSpPr/>
      </dsp:nvSpPr>
      <dsp:spPr>
        <a:xfrm>
          <a:off x="2357" y="170285"/>
          <a:ext cx="4825436" cy="1930174"/>
        </a:xfrm>
        <a:prstGeom prst="chevron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lvl="0" algn="ctr" defTabSz="6223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Не допускается применение </a:t>
          </a:r>
        </a:p>
        <a:p>
          <a:pPr lvl="0" algn="ctr" defTabSz="6223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дисциплинарных взысканий, не предусмотренных федеральными законами, уставами и положениями о дисциплине</a:t>
          </a:r>
          <a:r>
            <a:rPr lang="ru-RU" sz="700" kern="1200" dirty="0" smtClean="0"/>
            <a:t>.</a:t>
          </a:r>
          <a:endParaRPr lang="ru-RU" sz="700" kern="1200" dirty="0"/>
        </a:p>
      </dsp:txBody>
      <dsp:txXfrm>
        <a:off x="967444" y="170285"/>
        <a:ext cx="2895262" cy="1930174"/>
      </dsp:txXfrm>
    </dsp:sp>
    <dsp:sp modelId="{1970AC70-627E-4300-993C-CBD8B248A73A}">
      <dsp:nvSpPr>
        <dsp:cNvPr id="0" name=""/>
        <dsp:cNvSpPr/>
      </dsp:nvSpPr>
      <dsp:spPr>
        <a:xfrm>
          <a:off x="2357" y="2370684"/>
          <a:ext cx="4830165" cy="1930174"/>
        </a:xfrm>
        <a:prstGeom prst="chevron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При наложении дисциплинарного взыскания должны учитываться тяжесть совершенного проступка и обстоятельства, при которых он был совершен</a:t>
          </a:r>
          <a:r>
            <a:rPr lang="ru-RU" sz="700" kern="1200" dirty="0" smtClean="0"/>
            <a:t>.</a:t>
          </a:r>
          <a:endParaRPr lang="ru-RU" sz="700" kern="1200" dirty="0"/>
        </a:p>
      </dsp:txBody>
      <dsp:txXfrm>
        <a:off x="967444" y="2370684"/>
        <a:ext cx="2899991" cy="19301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9DF51B-C3E1-4017-83F0-A2D31A7B3962}">
      <dsp:nvSpPr>
        <dsp:cNvPr id="0" name=""/>
        <dsp:cNvSpPr/>
      </dsp:nvSpPr>
      <dsp:spPr>
        <a:xfrm>
          <a:off x="-3829321" y="-588105"/>
          <a:ext cx="4564034" cy="4564034"/>
        </a:xfrm>
        <a:prstGeom prst="blockArc">
          <a:avLst>
            <a:gd name="adj1" fmla="val 18900000"/>
            <a:gd name="adj2" fmla="val 2700000"/>
            <a:gd name="adj3" fmla="val 473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84D57F-52A3-4435-A972-B2AEE98F1C6C}">
      <dsp:nvSpPr>
        <dsp:cNvPr id="0" name=""/>
        <dsp:cNvSpPr/>
      </dsp:nvSpPr>
      <dsp:spPr>
        <a:xfrm>
          <a:off x="385068" y="260455"/>
          <a:ext cx="7800024" cy="5211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3689" tIns="27940" rIns="27940" bIns="27940" numCol="1" spcCol="1270" anchor="ctr" anchorCtr="0">
          <a:noAutofit/>
        </a:bodyPr>
        <a:lstStyle/>
        <a:p>
          <a:pPr lvl="0" algn="l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0" i="0" kern="1200" dirty="0" smtClean="0"/>
            <a:t>- не позднее одного месяца со дня обнаружения проступка</a:t>
          </a:r>
          <a:r>
            <a:rPr lang="ru-RU" sz="1100" b="0" i="0" u="none" kern="1200" dirty="0" smtClean="0"/>
            <a:t> </a:t>
          </a:r>
          <a:r>
            <a:rPr lang="ru-RU" sz="1100" b="0" i="0" kern="1200" dirty="0" smtClean="0"/>
            <a:t>,  не считая времени болезни работника, пребывания его в отпуске, а также времени, необходимого на учет мнения представительного органа работников.</a:t>
          </a:r>
          <a:endParaRPr lang="ru-RU" sz="1100" kern="1200" dirty="0"/>
        </a:p>
      </dsp:txBody>
      <dsp:txXfrm>
        <a:off x="385068" y="260455"/>
        <a:ext cx="7800024" cy="521182"/>
      </dsp:txXfrm>
    </dsp:sp>
    <dsp:sp modelId="{923B18F5-CB95-457E-9419-65FFEA476C0C}">
      <dsp:nvSpPr>
        <dsp:cNvPr id="0" name=""/>
        <dsp:cNvSpPr/>
      </dsp:nvSpPr>
      <dsp:spPr>
        <a:xfrm>
          <a:off x="59329" y="195307"/>
          <a:ext cx="651478" cy="6514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43A655-A3DE-48F8-BE33-9680BE629DF3}">
      <dsp:nvSpPr>
        <dsp:cNvPr id="0" name=""/>
        <dsp:cNvSpPr/>
      </dsp:nvSpPr>
      <dsp:spPr>
        <a:xfrm>
          <a:off x="683874" y="1042365"/>
          <a:ext cx="7501218" cy="5211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3689" tIns="27940" rIns="27940" bIns="27940" numCol="1" spcCol="1270" anchor="ctr" anchorCtr="0">
          <a:noAutofit/>
        </a:bodyPr>
        <a:lstStyle/>
        <a:p>
          <a:pPr lvl="0" algn="l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smtClean="0"/>
            <a:t>-не позднее шести месяцев со дня совершения проступка;</a:t>
          </a:r>
          <a:endParaRPr lang="ru-RU" sz="1100" kern="1200"/>
        </a:p>
      </dsp:txBody>
      <dsp:txXfrm>
        <a:off x="683874" y="1042365"/>
        <a:ext cx="7501218" cy="521182"/>
      </dsp:txXfrm>
    </dsp:sp>
    <dsp:sp modelId="{E044F4DE-BA3B-4C58-A8A8-C49E36622879}">
      <dsp:nvSpPr>
        <dsp:cNvPr id="0" name=""/>
        <dsp:cNvSpPr/>
      </dsp:nvSpPr>
      <dsp:spPr>
        <a:xfrm>
          <a:off x="358135" y="977217"/>
          <a:ext cx="651478" cy="6514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95A333-F5CB-418D-BB9E-FD99CB769600}">
      <dsp:nvSpPr>
        <dsp:cNvPr id="0" name=""/>
        <dsp:cNvSpPr/>
      </dsp:nvSpPr>
      <dsp:spPr>
        <a:xfrm>
          <a:off x="683874" y="1824274"/>
          <a:ext cx="7501218" cy="5211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3689" tIns="27940" rIns="27940" bIns="27940" numCol="1" spcCol="1270" anchor="ctr" anchorCtr="0">
          <a:noAutofit/>
        </a:bodyPr>
        <a:lstStyle/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100" kern="1200" dirty="0" smtClean="0"/>
            <a:t>-не позднее двух лет со дня его совершения </a:t>
          </a:r>
          <a:r>
            <a:rPr lang="ru-RU" sz="1100" b="0" i="0" kern="1200" dirty="0" smtClean="0"/>
            <a:t>по результатам ревизии, проверки финансово-хозяйственной деятельности или аудиторской проверки</a:t>
          </a:r>
          <a:endParaRPr lang="ru-RU" sz="1100" kern="1200" dirty="0"/>
        </a:p>
      </dsp:txBody>
      <dsp:txXfrm>
        <a:off x="683874" y="1824274"/>
        <a:ext cx="7501218" cy="521182"/>
      </dsp:txXfrm>
    </dsp:sp>
    <dsp:sp modelId="{088B128A-E744-4499-BEC3-587C37B135FD}">
      <dsp:nvSpPr>
        <dsp:cNvPr id="0" name=""/>
        <dsp:cNvSpPr/>
      </dsp:nvSpPr>
      <dsp:spPr>
        <a:xfrm>
          <a:off x="358135" y="1759127"/>
          <a:ext cx="651478" cy="6514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873537-EE6D-4582-B4EA-1A3F781FA6E3}">
      <dsp:nvSpPr>
        <dsp:cNvPr id="0" name=""/>
        <dsp:cNvSpPr/>
      </dsp:nvSpPr>
      <dsp:spPr>
        <a:xfrm>
          <a:off x="385068" y="2606184"/>
          <a:ext cx="7800024" cy="5211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3689" tIns="27940" rIns="27940" bIns="27940" numCol="1" spcCol="1270" anchor="ctr" anchorCtr="0">
          <a:noAutofit/>
        </a:bodyPr>
        <a:lstStyle/>
        <a:p>
          <a:pPr lvl="0" algn="l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– не позднее трех лет </a:t>
          </a:r>
          <a:r>
            <a:rPr lang="ru-RU" sz="1100" b="0" i="0" kern="1200" dirty="0" smtClean="0"/>
            <a:t>за несоблюдение ограничений и запретов, неисполнение обязанностей, установленных законодательством Российской Федерации о противодействии коррупции</a:t>
          </a:r>
          <a:endParaRPr lang="ru-RU" sz="1100" kern="1200" dirty="0"/>
        </a:p>
      </dsp:txBody>
      <dsp:txXfrm>
        <a:off x="385068" y="2606184"/>
        <a:ext cx="7800024" cy="521182"/>
      </dsp:txXfrm>
    </dsp:sp>
    <dsp:sp modelId="{7E06C3CF-9556-4FC7-8B66-ACA98091C5DC}">
      <dsp:nvSpPr>
        <dsp:cNvPr id="0" name=""/>
        <dsp:cNvSpPr/>
      </dsp:nvSpPr>
      <dsp:spPr>
        <a:xfrm>
          <a:off x="59329" y="2541036"/>
          <a:ext cx="651478" cy="6514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9CEDF3-C4DA-4516-AF11-79ED644D4C33}">
      <dsp:nvSpPr>
        <dsp:cNvPr id="0" name=""/>
        <dsp:cNvSpPr/>
      </dsp:nvSpPr>
      <dsp:spPr>
        <a:xfrm>
          <a:off x="0" y="974102"/>
          <a:ext cx="8229600" cy="1298803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70CFFE-DC72-48DF-A793-EDD19837B37B}">
      <dsp:nvSpPr>
        <dsp:cNvPr id="0" name=""/>
        <dsp:cNvSpPr/>
      </dsp:nvSpPr>
      <dsp:spPr>
        <a:xfrm>
          <a:off x="3616" y="0"/>
          <a:ext cx="2386905" cy="12988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1. Издается приказ (распоряжение) работодателя о применении дисциплинарного взыскания.</a:t>
          </a:r>
          <a:endParaRPr lang="ru-RU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616" y="0"/>
        <a:ext cx="2386905" cy="1298803"/>
      </dsp:txXfrm>
    </dsp:sp>
    <dsp:sp modelId="{356C2BED-556E-4F2B-8BC7-11DD8E87A6AC}">
      <dsp:nvSpPr>
        <dsp:cNvPr id="0" name=""/>
        <dsp:cNvSpPr/>
      </dsp:nvSpPr>
      <dsp:spPr>
        <a:xfrm>
          <a:off x="1034718" y="1461154"/>
          <a:ext cx="324700" cy="3247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9416E8-CE10-440F-B46F-DD6DFEACD5DC}">
      <dsp:nvSpPr>
        <dsp:cNvPr id="0" name=""/>
        <dsp:cNvSpPr/>
      </dsp:nvSpPr>
      <dsp:spPr>
        <a:xfrm>
          <a:off x="2509867" y="1948205"/>
          <a:ext cx="2386905" cy="12988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2.Объявляется работнику под роспись в течение трех рабочих дней со дня его издания, не считая времени отсутствия работника на работе.</a:t>
          </a:r>
          <a:endParaRPr lang="ru-RU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509867" y="1948205"/>
        <a:ext cx="2386905" cy="1298803"/>
      </dsp:txXfrm>
    </dsp:sp>
    <dsp:sp modelId="{776AF782-3595-45FF-9900-CDB69B1792A6}">
      <dsp:nvSpPr>
        <dsp:cNvPr id="0" name=""/>
        <dsp:cNvSpPr/>
      </dsp:nvSpPr>
      <dsp:spPr>
        <a:xfrm>
          <a:off x="3540969" y="1461154"/>
          <a:ext cx="324700" cy="3247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9FFA15-965A-42C5-BDA2-69999B75F54B}">
      <dsp:nvSpPr>
        <dsp:cNvPr id="0" name=""/>
        <dsp:cNvSpPr/>
      </dsp:nvSpPr>
      <dsp:spPr>
        <a:xfrm>
          <a:off x="5016118" y="0"/>
          <a:ext cx="2386905" cy="12988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3.Если работник отказывается ознакомиться с указанным приказом (распоряжением) под роспись, то составляется соответствующий акт.</a:t>
          </a:r>
          <a:endParaRPr lang="ru-RU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016118" y="0"/>
        <a:ext cx="2386905" cy="1298803"/>
      </dsp:txXfrm>
    </dsp:sp>
    <dsp:sp modelId="{C452658C-FAD0-4733-BE9C-16DE6D541158}">
      <dsp:nvSpPr>
        <dsp:cNvPr id="0" name=""/>
        <dsp:cNvSpPr/>
      </dsp:nvSpPr>
      <dsp:spPr>
        <a:xfrm>
          <a:off x="6047220" y="1461154"/>
          <a:ext cx="324700" cy="3247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7F3F04-E790-4782-B281-1DB594DEB269}">
      <dsp:nvSpPr>
        <dsp:cNvPr id="0" name=""/>
        <dsp:cNvSpPr/>
      </dsp:nvSpPr>
      <dsp:spPr>
        <a:xfrm>
          <a:off x="610267" y="0"/>
          <a:ext cx="6916368" cy="4392488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6292F3-7B19-4BCA-AF0A-8BF88664510E}">
      <dsp:nvSpPr>
        <dsp:cNvPr id="0" name=""/>
        <dsp:cNvSpPr/>
      </dsp:nvSpPr>
      <dsp:spPr>
        <a:xfrm>
          <a:off x="889973" y="864099"/>
          <a:ext cx="2975055" cy="26642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Arial" pitchFamily="34" charset="0"/>
              <a:cs typeface="Arial" pitchFamily="34" charset="0"/>
            </a:rPr>
            <a:t>Работодатель обязан рассмотреть заявление представительного органа работников о нарушении руководителем организации, руководителем структурного подразделения организации, их заместителями трудового законодательства и иных актов, содержащих нормы трудового права, условий коллективного договора, соглашения и сообщить о результатах его рассмотрения в представительный орган работников.</a:t>
          </a:r>
          <a:endParaRPr lang="ru-RU" sz="1200" kern="1200" dirty="0">
            <a:latin typeface="Arial" pitchFamily="34" charset="0"/>
            <a:cs typeface="Arial" pitchFamily="34" charset="0"/>
          </a:endParaRPr>
        </a:p>
      </dsp:txBody>
      <dsp:txXfrm>
        <a:off x="1020033" y="994159"/>
        <a:ext cx="2714935" cy="2404169"/>
      </dsp:txXfrm>
    </dsp:sp>
    <dsp:sp modelId="{E348CFDB-1029-4943-BCAE-272F9D900CDA}">
      <dsp:nvSpPr>
        <dsp:cNvPr id="0" name=""/>
        <dsp:cNvSpPr/>
      </dsp:nvSpPr>
      <dsp:spPr>
        <a:xfrm>
          <a:off x="4271874" y="792088"/>
          <a:ext cx="2975055" cy="28083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Arial" pitchFamily="34" charset="0"/>
              <a:cs typeface="Arial" pitchFamily="34" charset="0"/>
            </a:rPr>
            <a:t>В случае, когда факт нарушения подтвердился, работодатель обязан применить к руководителю организации, руководителю структурного подразделения организации, их заместителям дисциплинарное взыскание вплоть до увольнения.</a:t>
          </a:r>
          <a:endParaRPr lang="ru-RU" sz="1200" kern="1200" dirty="0">
            <a:latin typeface="Arial" pitchFamily="34" charset="0"/>
            <a:cs typeface="Arial" pitchFamily="34" charset="0"/>
          </a:endParaRPr>
        </a:p>
      </dsp:txBody>
      <dsp:txXfrm>
        <a:off x="4408964" y="929178"/>
        <a:ext cx="2700875" cy="25341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44EA98-028B-4FF0-AD22-F51114429044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FB005A-32FE-43CB-BD7D-06CD70BCAB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9085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>
            <a:extLst>
              <a:ext uri="{FF2B5EF4-FFF2-40B4-BE49-F238E27FC236}">
                <a16:creationId xmlns="" xmlns:a16="http://schemas.microsoft.com/office/drawing/2014/main" id="{1102B929-21A5-43AB-B6EF-FC7AF7E5B27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429160" y="803903"/>
            <a:ext cx="6285681" cy="3535696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5D9111D6-96B7-4816-B51B-0EEAE38E639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461030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5E543C8-DCAA-40D6-8F95-F0931C8BC813}"/>
              </a:ext>
            </a:extLst>
          </p:cNvPr>
          <p:cNvSpPr txBox="1"/>
          <p:nvPr/>
        </p:nvSpPr>
        <p:spPr>
          <a:xfrm>
            <a:off x="2347715" y="1800158"/>
            <a:ext cx="4536114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ДИСЦИПЛИНАРНЫЕ ВЗЫСКАНИЯ.</a:t>
            </a:r>
          </a:p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СРОКИ И ПОРЯДОК ОФОРМЛЕНИЯ</a:t>
            </a:r>
            <a:endParaRPr lang="en-US" sz="2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: Rounded Corners 15">
            <a:extLst>
              <a:ext uri="{FF2B5EF4-FFF2-40B4-BE49-F238E27FC236}">
                <a16:creationId xmlns="" xmlns:a16="http://schemas.microsoft.com/office/drawing/2014/main" id="{92F39D71-370F-460D-9192-8B9CDABDE47F}"/>
              </a:ext>
            </a:extLst>
          </p:cNvPr>
          <p:cNvSpPr/>
          <p:nvPr/>
        </p:nvSpPr>
        <p:spPr>
          <a:xfrm>
            <a:off x="161745" y="4312936"/>
            <a:ext cx="8810305" cy="299999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4"/>
              </a:gs>
            </a:gsLst>
            <a:lin ang="2700000" scaled="0"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vi-VN" sz="700"/>
          </a:p>
        </p:txBody>
      </p:sp>
      <p:grpSp>
        <p:nvGrpSpPr>
          <p:cNvPr id="13" name="Group 45">
            <a:extLst>
              <a:ext uri="{FF2B5EF4-FFF2-40B4-BE49-F238E27FC236}">
                <a16:creationId xmlns="" xmlns:a16="http://schemas.microsoft.com/office/drawing/2014/main" id="{38D78917-683F-4A47-A97D-76D448F89C4F}"/>
              </a:ext>
            </a:extLst>
          </p:cNvPr>
          <p:cNvGrpSpPr/>
          <p:nvPr/>
        </p:nvGrpSpPr>
        <p:grpSpPr>
          <a:xfrm rot="10800000">
            <a:off x="5471316" y="335"/>
            <a:ext cx="3672684" cy="2742843"/>
            <a:chOff x="-37237" y="6400800"/>
            <a:chExt cx="9795100" cy="7315200"/>
          </a:xfrm>
          <a:solidFill>
            <a:schemeClr val="accent1">
              <a:alpha val="5000"/>
            </a:schemeClr>
          </a:solidFill>
        </p:grpSpPr>
        <p:sp>
          <p:nvSpPr>
            <p:cNvPr id="14" name="Right Triangle 46">
              <a:extLst>
                <a:ext uri="{FF2B5EF4-FFF2-40B4-BE49-F238E27FC236}">
                  <a16:creationId xmlns="" xmlns:a16="http://schemas.microsoft.com/office/drawing/2014/main" id="{20ACA1F9-56BF-4847-8BB1-400389BD83B1}"/>
                </a:ext>
              </a:extLst>
            </p:cNvPr>
            <p:cNvSpPr/>
            <p:nvPr/>
          </p:nvSpPr>
          <p:spPr>
            <a:xfrm>
              <a:off x="-37237" y="10023614"/>
              <a:ext cx="9795100" cy="3692386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700"/>
            </a:p>
          </p:txBody>
        </p:sp>
        <p:sp>
          <p:nvSpPr>
            <p:cNvPr id="15" name="Right Triangle 47">
              <a:extLst>
                <a:ext uri="{FF2B5EF4-FFF2-40B4-BE49-F238E27FC236}">
                  <a16:creationId xmlns="" xmlns:a16="http://schemas.microsoft.com/office/drawing/2014/main" id="{E6250150-BE93-4983-885D-FA9D61DEFCB0}"/>
                </a:ext>
              </a:extLst>
            </p:cNvPr>
            <p:cNvSpPr/>
            <p:nvPr/>
          </p:nvSpPr>
          <p:spPr>
            <a:xfrm rot="5400000" flipH="1">
              <a:off x="-1848644" y="8212207"/>
              <a:ext cx="7315200" cy="3692386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700"/>
            </a:p>
          </p:txBody>
        </p:sp>
        <p:sp>
          <p:nvSpPr>
            <p:cNvPr id="16" name="Right Triangle 48">
              <a:extLst>
                <a:ext uri="{FF2B5EF4-FFF2-40B4-BE49-F238E27FC236}">
                  <a16:creationId xmlns="" xmlns:a16="http://schemas.microsoft.com/office/drawing/2014/main" id="{43BC78C4-B010-49AA-8056-546DDB997201}"/>
                </a:ext>
              </a:extLst>
            </p:cNvPr>
            <p:cNvSpPr/>
            <p:nvPr/>
          </p:nvSpPr>
          <p:spPr>
            <a:xfrm>
              <a:off x="-37237" y="8569638"/>
              <a:ext cx="5146362" cy="5146362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700"/>
            </a:p>
          </p:txBody>
        </p:sp>
      </p:grpSp>
      <p:grpSp>
        <p:nvGrpSpPr>
          <p:cNvPr id="17" name="Group 44">
            <a:extLst>
              <a:ext uri="{FF2B5EF4-FFF2-40B4-BE49-F238E27FC236}">
                <a16:creationId xmlns="" xmlns:a16="http://schemas.microsoft.com/office/drawing/2014/main" id="{A0DADA6F-972B-4E35-82DC-9B4914A1E919}"/>
              </a:ext>
            </a:extLst>
          </p:cNvPr>
          <p:cNvGrpSpPr/>
          <p:nvPr/>
        </p:nvGrpSpPr>
        <p:grpSpPr>
          <a:xfrm>
            <a:off x="-13962" y="2400323"/>
            <a:ext cx="3672684" cy="2742843"/>
            <a:chOff x="-37237" y="6400800"/>
            <a:chExt cx="9795100" cy="7315200"/>
          </a:xfrm>
          <a:solidFill>
            <a:schemeClr val="accent1">
              <a:alpha val="5000"/>
            </a:schemeClr>
          </a:solidFill>
        </p:grpSpPr>
        <p:sp>
          <p:nvSpPr>
            <p:cNvPr id="18" name="Right Triangle 41">
              <a:extLst>
                <a:ext uri="{FF2B5EF4-FFF2-40B4-BE49-F238E27FC236}">
                  <a16:creationId xmlns="" xmlns:a16="http://schemas.microsoft.com/office/drawing/2014/main" id="{0164B68D-0D6E-4A1D-B292-B1A782B7D4D5}"/>
                </a:ext>
              </a:extLst>
            </p:cNvPr>
            <p:cNvSpPr/>
            <p:nvPr/>
          </p:nvSpPr>
          <p:spPr>
            <a:xfrm>
              <a:off x="-37237" y="10023614"/>
              <a:ext cx="9795100" cy="3692386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700"/>
            </a:p>
          </p:txBody>
        </p:sp>
        <p:sp>
          <p:nvSpPr>
            <p:cNvPr id="19" name="Right Triangle 42">
              <a:extLst>
                <a:ext uri="{FF2B5EF4-FFF2-40B4-BE49-F238E27FC236}">
                  <a16:creationId xmlns="" xmlns:a16="http://schemas.microsoft.com/office/drawing/2014/main" id="{5636A336-B6B4-45B3-A454-78C1252D339A}"/>
                </a:ext>
              </a:extLst>
            </p:cNvPr>
            <p:cNvSpPr/>
            <p:nvPr/>
          </p:nvSpPr>
          <p:spPr>
            <a:xfrm rot="5400000" flipH="1">
              <a:off x="-1848644" y="8212207"/>
              <a:ext cx="7315200" cy="3692386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700"/>
            </a:p>
          </p:txBody>
        </p:sp>
        <p:sp>
          <p:nvSpPr>
            <p:cNvPr id="20" name="Right Triangle 43">
              <a:extLst>
                <a:ext uri="{FF2B5EF4-FFF2-40B4-BE49-F238E27FC236}">
                  <a16:creationId xmlns="" xmlns:a16="http://schemas.microsoft.com/office/drawing/2014/main" id="{E4DDFFF2-5AC8-47FD-AEBA-463DD6515364}"/>
                </a:ext>
              </a:extLst>
            </p:cNvPr>
            <p:cNvSpPr/>
            <p:nvPr/>
          </p:nvSpPr>
          <p:spPr>
            <a:xfrm>
              <a:off x="-37237" y="8569638"/>
              <a:ext cx="5146362" cy="5146362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700"/>
            </a:p>
          </p:txBody>
        </p:sp>
      </p:grpSp>
      <p:pic>
        <p:nvPicPr>
          <p:cNvPr id="1026" name="Picture 2" descr="C:\Users\МАУ ИМЦ\Desktop\Новости (3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171" y="145615"/>
            <a:ext cx="1288620" cy="313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47664" y="4659982"/>
            <a:ext cx="62118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Отдел правового сопровождения и развития кадров МКУ «ИМЦ»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0086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8288"/>
            <a:ext cx="8496944" cy="467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3424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Порядок служебного расследования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400" dirty="0">
                <a:latin typeface="Arial" pitchFamily="34" charset="0"/>
                <a:cs typeface="Arial" pitchFamily="34" charset="0"/>
              </a:rPr>
              <a:t>Служебное расследование — это деятельность по своевременному, всестороннему, объективному и полному выяснению фактических обстоятельств совершения сотрудниками проступков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Её цель — установить виновных лиц, характер и размер причиненного ущерба, а также выявить причины и условия, которые способствовали их совершению. 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В ТК РФ нет понятия «служебное расследование», отсутствует и перечень случаев, когда работодатель должен его провести. </a:t>
            </a: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На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практике комиссию собирают для выяснения причин, по которым работник нарушил дисциплину труда и отдыха или педагогический работник совершил аморальный проступок, а также для того, чтобы определить вину в причинении работодателю материального ущерба (ст. 192, 238 ТК). 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Но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проводить служебное расследование можно и в других случаях, например, если на сотрудника постоянно поступают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жалобы. </a:t>
            </a:r>
          </a:p>
        </p:txBody>
      </p:sp>
    </p:spTree>
    <p:extLst>
      <p:ext uri="{BB962C8B-B14F-4D97-AF65-F5344CB8AC3E}">
        <p14:creationId xmlns:p14="http://schemas.microsoft.com/office/powerpoint/2010/main" val="1661452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Объект 15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881539"/>
          </a:xfrm>
        </p:spPr>
        <p:txBody>
          <a:bodyPr>
            <a:normAutofit fontScale="92500" lnSpcReduction="20000"/>
          </a:bodyPr>
          <a:lstStyle/>
          <a:p>
            <a:endParaRPr lang="ru-RU" sz="290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Lato Medium" panose="020F0502020204030203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2300" dirty="0" smtClean="0">
                <a:solidFill>
                  <a:srgbClr val="0070C0"/>
                </a:solidFill>
                <a:latin typeface="Arial" panose="020B0604020202020204" pitchFamily="34" charset="0"/>
                <a:ea typeface="Lato Medium" panose="020F0502020204030203" pitchFamily="34" charset="0"/>
                <a:cs typeface="Arial" panose="020B0604020202020204" pitchFamily="34" charset="0"/>
              </a:rPr>
              <a:t>К </a:t>
            </a:r>
            <a:r>
              <a:rPr lang="ru-RU" sz="2300" dirty="0">
                <a:solidFill>
                  <a:srgbClr val="0070C0"/>
                </a:solidFill>
                <a:latin typeface="Arial" panose="020B0604020202020204" pitchFamily="34" charset="0"/>
                <a:ea typeface="Lato Medium" panose="020F0502020204030203" pitchFamily="34" charset="0"/>
                <a:cs typeface="Arial" panose="020B0604020202020204" pitchFamily="34" charset="0"/>
              </a:rPr>
              <a:t>дисциплинарным взысканиям</a:t>
            </a:r>
            <a:r>
              <a:rPr lang="ru-RU" sz="2300" dirty="0" smtClean="0">
                <a:solidFill>
                  <a:srgbClr val="0070C0"/>
                </a:solidFill>
                <a:latin typeface="Arial" panose="020B0604020202020204" pitchFamily="34" charset="0"/>
                <a:ea typeface="Lato Medium" panose="020F0502020204030203" pitchFamily="34" charset="0"/>
                <a:cs typeface="Arial" panose="020B0604020202020204" pitchFamily="34" charset="0"/>
              </a:rPr>
              <a:t>,</a:t>
            </a:r>
          </a:p>
          <a:p>
            <a:pPr marL="0" indent="0" algn="ctr">
              <a:buNone/>
            </a:pPr>
            <a:r>
              <a:rPr lang="ru-RU" sz="2300" dirty="0" smtClean="0">
                <a:solidFill>
                  <a:srgbClr val="0070C0"/>
                </a:solidFill>
                <a:latin typeface="Arial" panose="020B0604020202020204" pitchFamily="34" charset="0"/>
                <a:ea typeface="Lato Medium" panose="020F0502020204030203" pitchFamily="34" charset="0"/>
                <a:cs typeface="Arial" panose="020B0604020202020204" pitchFamily="34" charset="0"/>
              </a:rPr>
              <a:t>в </a:t>
            </a:r>
            <a:r>
              <a:rPr lang="ru-RU" sz="2300" dirty="0">
                <a:solidFill>
                  <a:srgbClr val="0070C0"/>
                </a:solidFill>
                <a:latin typeface="Arial" panose="020B0604020202020204" pitchFamily="34" charset="0"/>
                <a:ea typeface="Lato Medium" panose="020F0502020204030203" pitchFamily="34" charset="0"/>
                <a:cs typeface="Arial" panose="020B0604020202020204" pitchFamily="34" charset="0"/>
              </a:rPr>
              <a:t>частности, </a:t>
            </a:r>
            <a:r>
              <a:rPr lang="ru-RU" sz="2300" dirty="0" smtClean="0">
                <a:solidFill>
                  <a:srgbClr val="0070C0"/>
                </a:solidFill>
                <a:latin typeface="Arial" panose="020B0604020202020204" pitchFamily="34" charset="0"/>
                <a:ea typeface="Lato Medium" panose="020F0502020204030203" pitchFamily="34" charset="0"/>
                <a:cs typeface="Arial" panose="020B0604020202020204" pitchFamily="34" charset="0"/>
              </a:rPr>
              <a:t>относится</a:t>
            </a:r>
          </a:p>
          <a:p>
            <a:pPr marL="0" indent="0" algn="ctr">
              <a:buNone/>
            </a:pPr>
            <a:r>
              <a:rPr lang="ru-RU" sz="2300" dirty="0" smtClean="0">
                <a:solidFill>
                  <a:srgbClr val="0070C0"/>
                </a:solidFill>
                <a:latin typeface="Arial" panose="020B0604020202020204" pitchFamily="34" charset="0"/>
                <a:ea typeface="Lato Medium" panose="020F0502020204030203" pitchFamily="34" charset="0"/>
                <a:cs typeface="Arial" panose="020B0604020202020204" pitchFamily="34" charset="0"/>
              </a:rPr>
              <a:t> </a:t>
            </a:r>
            <a:r>
              <a:rPr lang="ru-RU" sz="2300" dirty="0">
                <a:solidFill>
                  <a:srgbClr val="0070C0"/>
                </a:solidFill>
                <a:latin typeface="Arial" panose="020B0604020202020204" pitchFamily="34" charset="0"/>
                <a:ea typeface="Lato Medium" panose="020F0502020204030203" pitchFamily="34" charset="0"/>
                <a:cs typeface="Arial" panose="020B0604020202020204" pitchFamily="34" charset="0"/>
              </a:rPr>
              <a:t>увольнение работника по основаниям, </a:t>
            </a:r>
            <a:r>
              <a:rPr lang="ru-RU" sz="2300" dirty="0" smtClean="0">
                <a:solidFill>
                  <a:srgbClr val="0070C0"/>
                </a:solidFill>
                <a:latin typeface="Arial" panose="020B0604020202020204" pitchFamily="34" charset="0"/>
                <a:ea typeface="Lato Medium" panose="020F0502020204030203" pitchFamily="34" charset="0"/>
                <a:cs typeface="Arial" panose="020B0604020202020204" pitchFamily="34" charset="0"/>
              </a:rPr>
              <a:t>  предусмотренным </a:t>
            </a:r>
            <a:r>
              <a:rPr lang="ru-RU" sz="2300" dirty="0">
                <a:solidFill>
                  <a:srgbClr val="0070C0"/>
                </a:solidFill>
                <a:latin typeface="Arial" panose="020B0604020202020204" pitchFamily="34" charset="0"/>
                <a:ea typeface="Lato Medium" panose="020F0502020204030203" pitchFamily="34" charset="0"/>
                <a:cs typeface="Arial" panose="020B0604020202020204" pitchFamily="34" charset="0"/>
              </a:rPr>
              <a:t>пунктами 5, 6, 9 или 10 части первой статьи 81, </a:t>
            </a:r>
            <a:r>
              <a:rPr lang="ru-RU" sz="2300" dirty="0" smtClean="0">
                <a:solidFill>
                  <a:srgbClr val="0070C0"/>
                </a:solidFill>
                <a:latin typeface="Arial" panose="020B0604020202020204" pitchFamily="34" charset="0"/>
                <a:ea typeface="Lato Medium" panose="020F0502020204030203" pitchFamily="34" charset="0"/>
                <a:cs typeface="Arial" panose="020B0604020202020204" pitchFamily="34" charset="0"/>
              </a:rPr>
              <a:t>пунктом </a:t>
            </a:r>
            <a:r>
              <a:rPr lang="ru-RU" sz="2300" dirty="0">
                <a:solidFill>
                  <a:srgbClr val="0070C0"/>
                </a:solidFill>
                <a:latin typeface="Arial" panose="020B0604020202020204" pitchFamily="34" charset="0"/>
                <a:ea typeface="Lato Medium" panose="020F0502020204030203" pitchFamily="34" charset="0"/>
                <a:cs typeface="Arial" panose="020B0604020202020204" pitchFamily="34" charset="0"/>
              </a:rPr>
              <a:t>1 статьи 336 или статьей 348.11 Трудового кодекса, а также пунктом 7, 7.1 или 8 части первой статьи 81 Трудового кодекса в случаях, когда виновные действия, дающие основания для утраты доверия, либо соответственно аморальный проступок совершены работником по месту работы и в связи с исполнением им трудовых обязанностей.</a:t>
            </a:r>
          </a:p>
          <a:p>
            <a:endParaRPr lang="ru-RU" dirty="0"/>
          </a:p>
        </p:txBody>
      </p:sp>
      <p:sp>
        <p:nvSpPr>
          <p:cNvPr id="17" name="Текст 1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8" name="Picture 2" descr="https://avatars.mds.yandex.net/i?id=0d73811977e8bf74608c8c8dc6cf941a05b229cd-8474988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3465514" cy="5061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1746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130517253"/>
              </p:ext>
            </p:extLst>
          </p:nvPr>
        </p:nvGraphicFramePr>
        <p:xfrm>
          <a:off x="457200" y="123478"/>
          <a:ext cx="4834880" cy="44711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Picture background"/>
          <p:cNvPicPr>
            <a:picLocks noGrp="1" noChangeAspect="1" noChangeArrowheads="1"/>
          </p:cNvPicPr>
          <p:nvPr>
            <p:ph sz="half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39502"/>
            <a:ext cx="3394075" cy="4254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6121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Сроки привлечения к дисциплинарной ответственности</a:t>
            </a:r>
            <a:endParaRPr lang="ru-RU" sz="2400" dirty="0">
              <a:solidFill>
                <a:srgbClr val="0070C0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4455494"/>
              </p:ext>
            </p:extLst>
          </p:nvPr>
        </p:nvGraphicFramePr>
        <p:xfrm>
          <a:off x="457200" y="1200151"/>
          <a:ext cx="8229600" cy="33878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02579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Действия </a:t>
            </a:r>
            <a:r>
              <a:rPr lang="ru-RU" sz="27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работодателя до применения дисциплинарного взыскания: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Вариант 1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1444650"/>
          </a:xfrm>
        </p:spPr>
        <p:txBody>
          <a:bodyPr/>
          <a:lstStyle/>
          <a:p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-затребовать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от работника письменное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объяснение;</a:t>
            </a: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аботник предоставляет объяснения в течении двух рабочих дней</a:t>
            </a:r>
          </a:p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Вариант 2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sz="quarter" idx="4"/>
          </p:nvPr>
        </p:nvSpPr>
        <p:spPr>
          <a:xfrm>
            <a:off x="4645026" y="1559149"/>
            <a:ext cx="4041775" cy="1804690"/>
          </a:xfrm>
        </p:spPr>
        <p:txBody>
          <a:bodyPr>
            <a:normAutofit/>
          </a:bodyPr>
          <a:lstStyle/>
          <a:p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-затребовать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от работника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письменное объяснение;</a:t>
            </a: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сли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 истечении двух рабочих дней указанное объяснение работником не предоставлено, то составляется соответствующий акт.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30226" y="4155926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PT Serif"/>
              </a:rPr>
              <a:t>Непредставление </a:t>
            </a:r>
            <a:r>
              <a:rPr lang="ru-RU" dirty="0">
                <a:solidFill>
                  <a:srgbClr val="FF0000"/>
                </a:solidFill>
                <a:latin typeface="PT Serif"/>
              </a:rPr>
              <a:t>работником объяснения не является препятствием для применения дисциплинарного взыскания.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9" name="Freeform: Shape 24">
            <a:extLst>
              <a:ext uri="{FF2B5EF4-FFF2-40B4-BE49-F238E27FC236}">
                <a16:creationId xmlns="" xmlns:a16="http://schemas.microsoft.com/office/drawing/2014/main" id="{AD27E409-6BF1-4C05-9D66-B3DDD70D2E48}"/>
              </a:ext>
            </a:extLst>
          </p:cNvPr>
          <p:cNvSpPr/>
          <p:nvPr/>
        </p:nvSpPr>
        <p:spPr>
          <a:xfrm rot="10800000" flipH="1">
            <a:off x="226472" y="3152375"/>
            <a:ext cx="607507" cy="607507"/>
          </a:xfrm>
          <a:custGeom>
            <a:avLst/>
            <a:gdLst>
              <a:gd name="connsiteX0" fmla="*/ 174030 w 1079502"/>
              <a:gd name="connsiteY0" fmla="*/ 1079501 h 1079501"/>
              <a:gd name="connsiteX1" fmla="*/ 174030 w 1079502"/>
              <a:gd name="connsiteY1" fmla="*/ 1079501 h 1079501"/>
              <a:gd name="connsiteX2" fmla="*/ 174031 w 1079502"/>
              <a:gd name="connsiteY2" fmla="*/ 1079501 h 1079501"/>
              <a:gd name="connsiteX3" fmla="*/ 0 w 1079502"/>
              <a:gd name="connsiteY3" fmla="*/ 905471 h 1079501"/>
              <a:gd name="connsiteX4" fmla="*/ 0 w 1079502"/>
              <a:gd name="connsiteY4" fmla="*/ 174029 h 1079501"/>
              <a:gd name="connsiteX5" fmla="*/ 174031 w 1079502"/>
              <a:gd name="connsiteY5" fmla="*/ 0 h 1079501"/>
              <a:gd name="connsiteX6" fmla="*/ 174031 w 1079502"/>
              <a:gd name="connsiteY6" fmla="*/ 0 h 1079501"/>
              <a:gd name="connsiteX7" fmla="*/ 174031 w 1079502"/>
              <a:gd name="connsiteY7" fmla="*/ 0 h 1079501"/>
              <a:gd name="connsiteX8" fmla="*/ 905472 w 1079502"/>
              <a:gd name="connsiteY8" fmla="*/ 0 h 1079501"/>
              <a:gd name="connsiteX9" fmla="*/ 1079502 w 1079502"/>
              <a:gd name="connsiteY9" fmla="*/ 174031 h 1079501"/>
              <a:gd name="connsiteX10" fmla="*/ 1079501 w 1079502"/>
              <a:gd name="connsiteY10" fmla="*/ 174031 h 1079501"/>
              <a:gd name="connsiteX11" fmla="*/ 905471 w 1079502"/>
              <a:gd name="connsiteY11" fmla="*/ 348061 h 1079501"/>
              <a:gd name="connsiteX12" fmla="*/ 348061 w 1079502"/>
              <a:gd name="connsiteY12" fmla="*/ 348061 h 1079501"/>
              <a:gd name="connsiteX13" fmla="*/ 348060 w 1079502"/>
              <a:gd name="connsiteY13" fmla="*/ 905471 h 1079501"/>
              <a:gd name="connsiteX14" fmla="*/ 241770 w 1079502"/>
              <a:gd name="connsiteY14" fmla="*/ 1065825 h 1079501"/>
              <a:gd name="connsiteX15" fmla="*/ 174030 w 1079502"/>
              <a:gd name="connsiteY15" fmla="*/ 1079501 h 1079501"/>
              <a:gd name="connsiteX16" fmla="*/ 106290 w 1079502"/>
              <a:gd name="connsiteY16" fmla="*/ 1065825 h 1079501"/>
              <a:gd name="connsiteX17" fmla="*/ 0 w 1079502"/>
              <a:gd name="connsiteY17" fmla="*/ 905471 h 1079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79502" h="1079501">
                <a:moveTo>
                  <a:pt x="174030" y="1079501"/>
                </a:moveTo>
                <a:lnTo>
                  <a:pt x="174030" y="1079501"/>
                </a:lnTo>
                <a:lnTo>
                  <a:pt x="174031" y="1079501"/>
                </a:lnTo>
                <a:close/>
                <a:moveTo>
                  <a:pt x="0" y="905471"/>
                </a:moveTo>
                <a:lnTo>
                  <a:pt x="0" y="174029"/>
                </a:lnTo>
                <a:cubicBezTo>
                  <a:pt x="0" y="77917"/>
                  <a:pt x="77917" y="0"/>
                  <a:pt x="174031" y="0"/>
                </a:cubicBezTo>
                <a:lnTo>
                  <a:pt x="174031" y="0"/>
                </a:lnTo>
                <a:lnTo>
                  <a:pt x="174031" y="0"/>
                </a:lnTo>
                <a:lnTo>
                  <a:pt x="905472" y="0"/>
                </a:lnTo>
                <a:cubicBezTo>
                  <a:pt x="1001586" y="0"/>
                  <a:pt x="1079502" y="77917"/>
                  <a:pt x="1079502" y="174031"/>
                </a:cubicBezTo>
                <a:lnTo>
                  <a:pt x="1079501" y="174031"/>
                </a:lnTo>
                <a:cubicBezTo>
                  <a:pt x="1079501" y="270145"/>
                  <a:pt x="1001585" y="348061"/>
                  <a:pt x="905471" y="348061"/>
                </a:cubicBezTo>
                <a:lnTo>
                  <a:pt x="348061" y="348061"/>
                </a:lnTo>
                <a:lnTo>
                  <a:pt x="348060" y="905471"/>
                </a:lnTo>
                <a:cubicBezTo>
                  <a:pt x="348060" y="977557"/>
                  <a:pt x="304232" y="1039405"/>
                  <a:pt x="241770" y="1065825"/>
                </a:cubicBezTo>
                <a:lnTo>
                  <a:pt x="174030" y="1079501"/>
                </a:lnTo>
                <a:lnTo>
                  <a:pt x="106290" y="1065825"/>
                </a:lnTo>
                <a:cubicBezTo>
                  <a:pt x="43829" y="1039405"/>
                  <a:pt x="0" y="977557"/>
                  <a:pt x="0" y="90547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vi-VN" sz="700"/>
          </a:p>
        </p:txBody>
      </p:sp>
      <p:sp>
        <p:nvSpPr>
          <p:cNvPr id="10" name="Freeform: Shape 24">
            <a:extLst>
              <a:ext uri="{FF2B5EF4-FFF2-40B4-BE49-F238E27FC236}">
                <a16:creationId xmlns="" xmlns:a16="http://schemas.microsoft.com/office/drawing/2014/main" id="{AD27E409-6BF1-4C05-9D66-B3DDD70D2E48}"/>
              </a:ext>
            </a:extLst>
          </p:cNvPr>
          <p:cNvSpPr/>
          <p:nvPr/>
        </p:nvSpPr>
        <p:spPr>
          <a:xfrm rot="10800000" flipH="1">
            <a:off x="4645026" y="3152375"/>
            <a:ext cx="607507" cy="607507"/>
          </a:xfrm>
          <a:custGeom>
            <a:avLst/>
            <a:gdLst>
              <a:gd name="connsiteX0" fmla="*/ 174030 w 1079502"/>
              <a:gd name="connsiteY0" fmla="*/ 1079501 h 1079501"/>
              <a:gd name="connsiteX1" fmla="*/ 174030 w 1079502"/>
              <a:gd name="connsiteY1" fmla="*/ 1079501 h 1079501"/>
              <a:gd name="connsiteX2" fmla="*/ 174031 w 1079502"/>
              <a:gd name="connsiteY2" fmla="*/ 1079501 h 1079501"/>
              <a:gd name="connsiteX3" fmla="*/ 0 w 1079502"/>
              <a:gd name="connsiteY3" fmla="*/ 905471 h 1079501"/>
              <a:gd name="connsiteX4" fmla="*/ 0 w 1079502"/>
              <a:gd name="connsiteY4" fmla="*/ 174029 h 1079501"/>
              <a:gd name="connsiteX5" fmla="*/ 174031 w 1079502"/>
              <a:gd name="connsiteY5" fmla="*/ 0 h 1079501"/>
              <a:gd name="connsiteX6" fmla="*/ 174031 w 1079502"/>
              <a:gd name="connsiteY6" fmla="*/ 0 h 1079501"/>
              <a:gd name="connsiteX7" fmla="*/ 174031 w 1079502"/>
              <a:gd name="connsiteY7" fmla="*/ 0 h 1079501"/>
              <a:gd name="connsiteX8" fmla="*/ 905472 w 1079502"/>
              <a:gd name="connsiteY8" fmla="*/ 0 h 1079501"/>
              <a:gd name="connsiteX9" fmla="*/ 1079502 w 1079502"/>
              <a:gd name="connsiteY9" fmla="*/ 174031 h 1079501"/>
              <a:gd name="connsiteX10" fmla="*/ 1079501 w 1079502"/>
              <a:gd name="connsiteY10" fmla="*/ 174031 h 1079501"/>
              <a:gd name="connsiteX11" fmla="*/ 905471 w 1079502"/>
              <a:gd name="connsiteY11" fmla="*/ 348061 h 1079501"/>
              <a:gd name="connsiteX12" fmla="*/ 348061 w 1079502"/>
              <a:gd name="connsiteY12" fmla="*/ 348061 h 1079501"/>
              <a:gd name="connsiteX13" fmla="*/ 348060 w 1079502"/>
              <a:gd name="connsiteY13" fmla="*/ 905471 h 1079501"/>
              <a:gd name="connsiteX14" fmla="*/ 241770 w 1079502"/>
              <a:gd name="connsiteY14" fmla="*/ 1065825 h 1079501"/>
              <a:gd name="connsiteX15" fmla="*/ 174030 w 1079502"/>
              <a:gd name="connsiteY15" fmla="*/ 1079501 h 1079501"/>
              <a:gd name="connsiteX16" fmla="*/ 106290 w 1079502"/>
              <a:gd name="connsiteY16" fmla="*/ 1065825 h 1079501"/>
              <a:gd name="connsiteX17" fmla="*/ 0 w 1079502"/>
              <a:gd name="connsiteY17" fmla="*/ 905471 h 1079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79502" h="1079501">
                <a:moveTo>
                  <a:pt x="174030" y="1079501"/>
                </a:moveTo>
                <a:lnTo>
                  <a:pt x="174030" y="1079501"/>
                </a:lnTo>
                <a:lnTo>
                  <a:pt x="174031" y="1079501"/>
                </a:lnTo>
                <a:close/>
                <a:moveTo>
                  <a:pt x="0" y="905471"/>
                </a:moveTo>
                <a:lnTo>
                  <a:pt x="0" y="174029"/>
                </a:lnTo>
                <a:cubicBezTo>
                  <a:pt x="0" y="77917"/>
                  <a:pt x="77917" y="0"/>
                  <a:pt x="174031" y="0"/>
                </a:cubicBezTo>
                <a:lnTo>
                  <a:pt x="174031" y="0"/>
                </a:lnTo>
                <a:lnTo>
                  <a:pt x="174031" y="0"/>
                </a:lnTo>
                <a:lnTo>
                  <a:pt x="905472" y="0"/>
                </a:lnTo>
                <a:cubicBezTo>
                  <a:pt x="1001586" y="0"/>
                  <a:pt x="1079502" y="77917"/>
                  <a:pt x="1079502" y="174031"/>
                </a:cubicBezTo>
                <a:lnTo>
                  <a:pt x="1079501" y="174031"/>
                </a:lnTo>
                <a:cubicBezTo>
                  <a:pt x="1079501" y="270145"/>
                  <a:pt x="1001585" y="348061"/>
                  <a:pt x="905471" y="348061"/>
                </a:cubicBezTo>
                <a:lnTo>
                  <a:pt x="348061" y="348061"/>
                </a:lnTo>
                <a:lnTo>
                  <a:pt x="348060" y="905471"/>
                </a:lnTo>
                <a:cubicBezTo>
                  <a:pt x="348060" y="977557"/>
                  <a:pt x="304232" y="1039405"/>
                  <a:pt x="241770" y="1065825"/>
                </a:cubicBezTo>
                <a:lnTo>
                  <a:pt x="174030" y="1079501"/>
                </a:lnTo>
                <a:lnTo>
                  <a:pt x="106290" y="1065825"/>
                </a:lnTo>
                <a:cubicBezTo>
                  <a:pt x="43829" y="1039405"/>
                  <a:pt x="0" y="977557"/>
                  <a:pt x="0" y="90547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vi-VN" sz="700"/>
          </a:p>
        </p:txBody>
      </p:sp>
      <p:sp>
        <p:nvSpPr>
          <p:cNvPr id="11" name="Freeform: Shape 24">
            <a:extLst>
              <a:ext uri="{FF2B5EF4-FFF2-40B4-BE49-F238E27FC236}">
                <a16:creationId xmlns="" xmlns:a16="http://schemas.microsoft.com/office/drawing/2014/main" id="{AD27E409-6BF1-4C05-9D66-B3DDD70D2E48}"/>
              </a:ext>
            </a:extLst>
          </p:cNvPr>
          <p:cNvSpPr/>
          <p:nvPr/>
        </p:nvSpPr>
        <p:spPr>
          <a:xfrm flipH="1">
            <a:off x="3851920" y="1115855"/>
            <a:ext cx="607507" cy="607507"/>
          </a:xfrm>
          <a:custGeom>
            <a:avLst/>
            <a:gdLst>
              <a:gd name="connsiteX0" fmla="*/ 174030 w 1079502"/>
              <a:gd name="connsiteY0" fmla="*/ 1079501 h 1079501"/>
              <a:gd name="connsiteX1" fmla="*/ 174030 w 1079502"/>
              <a:gd name="connsiteY1" fmla="*/ 1079501 h 1079501"/>
              <a:gd name="connsiteX2" fmla="*/ 174031 w 1079502"/>
              <a:gd name="connsiteY2" fmla="*/ 1079501 h 1079501"/>
              <a:gd name="connsiteX3" fmla="*/ 0 w 1079502"/>
              <a:gd name="connsiteY3" fmla="*/ 905471 h 1079501"/>
              <a:gd name="connsiteX4" fmla="*/ 0 w 1079502"/>
              <a:gd name="connsiteY4" fmla="*/ 174029 h 1079501"/>
              <a:gd name="connsiteX5" fmla="*/ 174031 w 1079502"/>
              <a:gd name="connsiteY5" fmla="*/ 0 h 1079501"/>
              <a:gd name="connsiteX6" fmla="*/ 174031 w 1079502"/>
              <a:gd name="connsiteY6" fmla="*/ 0 h 1079501"/>
              <a:gd name="connsiteX7" fmla="*/ 174031 w 1079502"/>
              <a:gd name="connsiteY7" fmla="*/ 0 h 1079501"/>
              <a:gd name="connsiteX8" fmla="*/ 905472 w 1079502"/>
              <a:gd name="connsiteY8" fmla="*/ 0 h 1079501"/>
              <a:gd name="connsiteX9" fmla="*/ 1079502 w 1079502"/>
              <a:gd name="connsiteY9" fmla="*/ 174031 h 1079501"/>
              <a:gd name="connsiteX10" fmla="*/ 1079501 w 1079502"/>
              <a:gd name="connsiteY10" fmla="*/ 174031 h 1079501"/>
              <a:gd name="connsiteX11" fmla="*/ 905471 w 1079502"/>
              <a:gd name="connsiteY11" fmla="*/ 348061 h 1079501"/>
              <a:gd name="connsiteX12" fmla="*/ 348061 w 1079502"/>
              <a:gd name="connsiteY12" fmla="*/ 348061 h 1079501"/>
              <a:gd name="connsiteX13" fmla="*/ 348060 w 1079502"/>
              <a:gd name="connsiteY13" fmla="*/ 905471 h 1079501"/>
              <a:gd name="connsiteX14" fmla="*/ 241770 w 1079502"/>
              <a:gd name="connsiteY14" fmla="*/ 1065825 h 1079501"/>
              <a:gd name="connsiteX15" fmla="*/ 174030 w 1079502"/>
              <a:gd name="connsiteY15" fmla="*/ 1079501 h 1079501"/>
              <a:gd name="connsiteX16" fmla="*/ 106290 w 1079502"/>
              <a:gd name="connsiteY16" fmla="*/ 1065825 h 1079501"/>
              <a:gd name="connsiteX17" fmla="*/ 0 w 1079502"/>
              <a:gd name="connsiteY17" fmla="*/ 905471 h 1079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79502" h="1079501">
                <a:moveTo>
                  <a:pt x="174030" y="1079501"/>
                </a:moveTo>
                <a:lnTo>
                  <a:pt x="174030" y="1079501"/>
                </a:lnTo>
                <a:lnTo>
                  <a:pt x="174031" y="1079501"/>
                </a:lnTo>
                <a:close/>
                <a:moveTo>
                  <a:pt x="0" y="905471"/>
                </a:moveTo>
                <a:lnTo>
                  <a:pt x="0" y="174029"/>
                </a:lnTo>
                <a:cubicBezTo>
                  <a:pt x="0" y="77917"/>
                  <a:pt x="77917" y="0"/>
                  <a:pt x="174031" y="0"/>
                </a:cubicBezTo>
                <a:lnTo>
                  <a:pt x="174031" y="0"/>
                </a:lnTo>
                <a:lnTo>
                  <a:pt x="174031" y="0"/>
                </a:lnTo>
                <a:lnTo>
                  <a:pt x="905472" y="0"/>
                </a:lnTo>
                <a:cubicBezTo>
                  <a:pt x="1001586" y="0"/>
                  <a:pt x="1079502" y="77917"/>
                  <a:pt x="1079502" y="174031"/>
                </a:cubicBezTo>
                <a:lnTo>
                  <a:pt x="1079501" y="174031"/>
                </a:lnTo>
                <a:cubicBezTo>
                  <a:pt x="1079501" y="270145"/>
                  <a:pt x="1001585" y="348061"/>
                  <a:pt x="905471" y="348061"/>
                </a:cubicBezTo>
                <a:lnTo>
                  <a:pt x="348061" y="348061"/>
                </a:lnTo>
                <a:lnTo>
                  <a:pt x="348060" y="905471"/>
                </a:lnTo>
                <a:cubicBezTo>
                  <a:pt x="348060" y="977557"/>
                  <a:pt x="304232" y="1039405"/>
                  <a:pt x="241770" y="1065825"/>
                </a:cubicBezTo>
                <a:lnTo>
                  <a:pt x="174030" y="1079501"/>
                </a:lnTo>
                <a:lnTo>
                  <a:pt x="106290" y="1065825"/>
                </a:lnTo>
                <a:cubicBezTo>
                  <a:pt x="43829" y="1039405"/>
                  <a:pt x="0" y="977557"/>
                  <a:pt x="0" y="90547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vi-VN" sz="700"/>
          </a:p>
        </p:txBody>
      </p:sp>
      <p:sp>
        <p:nvSpPr>
          <p:cNvPr id="12" name="Freeform: Shape 24">
            <a:extLst>
              <a:ext uri="{FF2B5EF4-FFF2-40B4-BE49-F238E27FC236}">
                <a16:creationId xmlns="" xmlns:a16="http://schemas.microsoft.com/office/drawing/2014/main" id="{AD27E409-6BF1-4C05-9D66-B3DDD70D2E48}"/>
              </a:ext>
            </a:extLst>
          </p:cNvPr>
          <p:cNvSpPr/>
          <p:nvPr/>
        </p:nvSpPr>
        <p:spPr>
          <a:xfrm flipH="1">
            <a:off x="8148344" y="1007436"/>
            <a:ext cx="607507" cy="607507"/>
          </a:xfrm>
          <a:custGeom>
            <a:avLst/>
            <a:gdLst>
              <a:gd name="connsiteX0" fmla="*/ 174030 w 1079502"/>
              <a:gd name="connsiteY0" fmla="*/ 1079501 h 1079501"/>
              <a:gd name="connsiteX1" fmla="*/ 174030 w 1079502"/>
              <a:gd name="connsiteY1" fmla="*/ 1079501 h 1079501"/>
              <a:gd name="connsiteX2" fmla="*/ 174031 w 1079502"/>
              <a:gd name="connsiteY2" fmla="*/ 1079501 h 1079501"/>
              <a:gd name="connsiteX3" fmla="*/ 0 w 1079502"/>
              <a:gd name="connsiteY3" fmla="*/ 905471 h 1079501"/>
              <a:gd name="connsiteX4" fmla="*/ 0 w 1079502"/>
              <a:gd name="connsiteY4" fmla="*/ 174029 h 1079501"/>
              <a:gd name="connsiteX5" fmla="*/ 174031 w 1079502"/>
              <a:gd name="connsiteY5" fmla="*/ 0 h 1079501"/>
              <a:gd name="connsiteX6" fmla="*/ 174031 w 1079502"/>
              <a:gd name="connsiteY6" fmla="*/ 0 h 1079501"/>
              <a:gd name="connsiteX7" fmla="*/ 174031 w 1079502"/>
              <a:gd name="connsiteY7" fmla="*/ 0 h 1079501"/>
              <a:gd name="connsiteX8" fmla="*/ 905472 w 1079502"/>
              <a:gd name="connsiteY8" fmla="*/ 0 h 1079501"/>
              <a:gd name="connsiteX9" fmla="*/ 1079502 w 1079502"/>
              <a:gd name="connsiteY9" fmla="*/ 174031 h 1079501"/>
              <a:gd name="connsiteX10" fmla="*/ 1079501 w 1079502"/>
              <a:gd name="connsiteY10" fmla="*/ 174031 h 1079501"/>
              <a:gd name="connsiteX11" fmla="*/ 905471 w 1079502"/>
              <a:gd name="connsiteY11" fmla="*/ 348061 h 1079501"/>
              <a:gd name="connsiteX12" fmla="*/ 348061 w 1079502"/>
              <a:gd name="connsiteY12" fmla="*/ 348061 h 1079501"/>
              <a:gd name="connsiteX13" fmla="*/ 348060 w 1079502"/>
              <a:gd name="connsiteY13" fmla="*/ 905471 h 1079501"/>
              <a:gd name="connsiteX14" fmla="*/ 241770 w 1079502"/>
              <a:gd name="connsiteY14" fmla="*/ 1065825 h 1079501"/>
              <a:gd name="connsiteX15" fmla="*/ 174030 w 1079502"/>
              <a:gd name="connsiteY15" fmla="*/ 1079501 h 1079501"/>
              <a:gd name="connsiteX16" fmla="*/ 106290 w 1079502"/>
              <a:gd name="connsiteY16" fmla="*/ 1065825 h 1079501"/>
              <a:gd name="connsiteX17" fmla="*/ 0 w 1079502"/>
              <a:gd name="connsiteY17" fmla="*/ 905471 h 1079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79502" h="1079501">
                <a:moveTo>
                  <a:pt x="174030" y="1079501"/>
                </a:moveTo>
                <a:lnTo>
                  <a:pt x="174030" y="1079501"/>
                </a:lnTo>
                <a:lnTo>
                  <a:pt x="174031" y="1079501"/>
                </a:lnTo>
                <a:close/>
                <a:moveTo>
                  <a:pt x="0" y="905471"/>
                </a:moveTo>
                <a:lnTo>
                  <a:pt x="0" y="174029"/>
                </a:lnTo>
                <a:cubicBezTo>
                  <a:pt x="0" y="77917"/>
                  <a:pt x="77917" y="0"/>
                  <a:pt x="174031" y="0"/>
                </a:cubicBezTo>
                <a:lnTo>
                  <a:pt x="174031" y="0"/>
                </a:lnTo>
                <a:lnTo>
                  <a:pt x="174031" y="0"/>
                </a:lnTo>
                <a:lnTo>
                  <a:pt x="905472" y="0"/>
                </a:lnTo>
                <a:cubicBezTo>
                  <a:pt x="1001586" y="0"/>
                  <a:pt x="1079502" y="77917"/>
                  <a:pt x="1079502" y="174031"/>
                </a:cubicBezTo>
                <a:lnTo>
                  <a:pt x="1079501" y="174031"/>
                </a:lnTo>
                <a:cubicBezTo>
                  <a:pt x="1079501" y="270145"/>
                  <a:pt x="1001585" y="348061"/>
                  <a:pt x="905471" y="348061"/>
                </a:cubicBezTo>
                <a:lnTo>
                  <a:pt x="348061" y="348061"/>
                </a:lnTo>
                <a:lnTo>
                  <a:pt x="348060" y="905471"/>
                </a:lnTo>
                <a:cubicBezTo>
                  <a:pt x="348060" y="977557"/>
                  <a:pt x="304232" y="1039405"/>
                  <a:pt x="241770" y="1065825"/>
                </a:cubicBezTo>
                <a:lnTo>
                  <a:pt x="174030" y="1079501"/>
                </a:lnTo>
                <a:lnTo>
                  <a:pt x="106290" y="1065825"/>
                </a:lnTo>
                <a:cubicBezTo>
                  <a:pt x="43829" y="1039405"/>
                  <a:pt x="0" y="977557"/>
                  <a:pt x="0" y="90547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vi-VN" sz="700"/>
          </a:p>
        </p:txBody>
      </p:sp>
    </p:spTree>
    <p:extLst>
      <p:ext uri="{BB962C8B-B14F-4D97-AF65-F5344CB8AC3E}">
        <p14:creationId xmlns:p14="http://schemas.microsoft.com/office/powerpoint/2010/main" val="4262095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r>
              <a:rPr lang="ru-RU" sz="2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Действия </a:t>
            </a:r>
            <a:r>
              <a:rPr lang="ru-RU" sz="27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работодателя </a:t>
            </a:r>
            <a:r>
              <a:rPr lang="ru-RU" sz="2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</a:t>
            </a:r>
            <a:r>
              <a:rPr lang="ru-RU" sz="27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применения дисциплинарного взыскания: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b="1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6480619"/>
              </p:ext>
            </p:extLst>
          </p:nvPr>
        </p:nvGraphicFramePr>
        <p:xfrm>
          <a:off x="457200" y="1347613"/>
          <a:ext cx="8229600" cy="32470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8693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Снятие дисциплинарного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взыскания </a:t>
            </a:r>
            <a:b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(ст.194 ТК РФ)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Если в течение года со дня применения дисциплинарного взыскания работник не будет подвергнут новому дисциплинарному взысканию, то он считается не имеющим дисциплинарного взыскания.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Работодатель до истечения года со дня применения дисциплинарного взыскания имеет право снять его с работника по собственной инициативе, просьбе самого работника, ходатайству его непосредственного руководителя или представительного органа работников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555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260042573"/>
              </p:ext>
            </p:extLst>
          </p:nvPr>
        </p:nvGraphicFramePr>
        <p:xfrm>
          <a:off x="395536" y="339502"/>
          <a:ext cx="8136904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51185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</TotalTime>
  <Words>455</Words>
  <Application>Microsoft Office PowerPoint</Application>
  <PresentationFormat>Экран (16:9)</PresentationFormat>
  <Paragraphs>38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Порядок служебного расследования</vt:lpstr>
      <vt:lpstr>Презентация PowerPoint</vt:lpstr>
      <vt:lpstr>Презентация PowerPoint</vt:lpstr>
      <vt:lpstr>Сроки привлечения к дисциплинарной ответственности</vt:lpstr>
      <vt:lpstr>   Действия работодателя до применения дисциплинарного взыскания:  </vt:lpstr>
      <vt:lpstr> Действия работодателя при применения дисциплинарного взыскания: </vt:lpstr>
      <vt:lpstr>Снятие дисциплинарного взыскания  (ст.194 ТК РФ)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ВКС-ЗАЛ</dc:creator>
  <cp:lastModifiedBy>ВКС-ЗАЛ</cp:lastModifiedBy>
  <cp:revision>36</cp:revision>
  <dcterms:created xsi:type="dcterms:W3CDTF">2001-12-31T22:41:52Z</dcterms:created>
  <dcterms:modified xsi:type="dcterms:W3CDTF">2024-10-30T08:13:55Z</dcterms:modified>
</cp:coreProperties>
</file>