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8" r:id="rId3"/>
    <p:sldId id="259" r:id="rId4"/>
    <p:sldId id="264" r:id="rId5"/>
    <p:sldId id="269" r:id="rId6"/>
    <p:sldId id="274" r:id="rId7"/>
    <p:sldId id="276" r:id="rId8"/>
    <p:sldId id="277" r:id="rId9"/>
    <p:sldId id="271" r:id="rId10"/>
    <p:sldId id="268" r:id="rId11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66CCFF"/>
    <a:srgbClr val="CDEAFF"/>
    <a:srgbClr val="B2B2B2"/>
    <a:srgbClr val="202020"/>
    <a:srgbClr val="323232"/>
    <a:srgbClr val="CC3300"/>
    <a:srgbClr val="CC0000"/>
    <a:srgbClr val="FF3300"/>
    <a:srgbClr val="FF8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306" y="222"/>
      </p:cViewPr>
      <p:guideLst>
        <p:guide orient="horz" pos="219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A307ED-E28F-4F40-A3C6-5661D23907D4}" type="doc">
      <dgm:prSet loTypeId="urn:microsoft.com/office/officeart/2005/8/layout/hProcess9" loCatId="process" qsTypeId="urn:microsoft.com/office/officeart/2005/8/quickstyle/3d7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95EC390-E04D-4485-92DE-5C084B5675B3}">
      <dgm:prSet/>
      <dgm:spPr/>
      <dgm:t>
        <a:bodyPr/>
        <a:lstStyle/>
        <a:p>
          <a:pPr rtl="0"/>
          <a:r>
            <a:rPr lang="ru-RU" smtClean="0"/>
            <a:t>Издайте приказ о сокращении.</a:t>
          </a:r>
          <a:endParaRPr lang="ru-RU"/>
        </a:p>
      </dgm:t>
    </dgm:pt>
    <dgm:pt modelId="{7610918E-0522-41A9-B5E0-348D71FED741}" type="parTrans" cxnId="{6229A68F-DB51-42D3-8A04-87AE028B834B}">
      <dgm:prSet/>
      <dgm:spPr/>
      <dgm:t>
        <a:bodyPr/>
        <a:lstStyle/>
        <a:p>
          <a:endParaRPr lang="ru-RU"/>
        </a:p>
      </dgm:t>
    </dgm:pt>
    <dgm:pt modelId="{8D7E1C2C-7EAE-4305-80FB-33216E1E95CA}" type="sibTrans" cxnId="{6229A68F-DB51-42D3-8A04-87AE028B834B}">
      <dgm:prSet/>
      <dgm:spPr/>
      <dgm:t>
        <a:bodyPr/>
        <a:lstStyle/>
        <a:p>
          <a:endParaRPr lang="ru-RU"/>
        </a:p>
      </dgm:t>
    </dgm:pt>
    <dgm:pt modelId="{9DFE68EC-7131-40B0-A483-C8282920EEB3}">
      <dgm:prSet/>
      <dgm:spPr/>
      <dgm:t>
        <a:bodyPr/>
        <a:lstStyle/>
        <a:p>
          <a:pPr rtl="0"/>
          <a:r>
            <a:rPr lang="ru-RU" smtClean="0"/>
            <a:t>Определите, кого нельзя сокращать.</a:t>
          </a:r>
          <a:endParaRPr lang="ru-RU"/>
        </a:p>
      </dgm:t>
    </dgm:pt>
    <dgm:pt modelId="{822E1D4B-8EED-43FA-A906-8A2DDBE3B9F0}" type="parTrans" cxnId="{55A0989F-1974-4F04-8C5C-140C645EF95F}">
      <dgm:prSet/>
      <dgm:spPr/>
      <dgm:t>
        <a:bodyPr/>
        <a:lstStyle/>
        <a:p>
          <a:endParaRPr lang="ru-RU"/>
        </a:p>
      </dgm:t>
    </dgm:pt>
    <dgm:pt modelId="{E084B514-76CC-485D-AF86-D6C4EE9D65C4}" type="sibTrans" cxnId="{55A0989F-1974-4F04-8C5C-140C645EF95F}">
      <dgm:prSet/>
      <dgm:spPr/>
      <dgm:t>
        <a:bodyPr/>
        <a:lstStyle/>
        <a:p>
          <a:endParaRPr lang="ru-RU"/>
        </a:p>
      </dgm:t>
    </dgm:pt>
    <dgm:pt modelId="{93D474F0-7E42-44B8-83BD-3B688AA513D9}">
      <dgm:prSet/>
      <dgm:spPr/>
      <dgm:t>
        <a:bodyPr/>
        <a:lstStyle/>
        <a:p>
          <a:pPr rtl="0"/>
          <a:r>
            <a:rPr lang="ru-RU" smtClean="0"/>
            <a:t>Оцените преимущественное право работников остаться на работе.</a:t>
          </a:r>
          <a:endParaRPr lang="ru-RU"/>
        </a:p>
      </dgm:t>
    </dgm:pt>
    <dgm:pt modelId="{57220428-17D2-4527-AB1A-83312BE31069}" type="parTrans" cxnId="{90576F85-C990-4407-AAD9-9D4C16EF1AD2}">
      <dgm:prSet/>
      <dgm:spPr/>
      <dgm:t>
        <a:bodyPr/>
        <a:lstStyle/>
        <a:p>
          <a:endParaRPr lang="ru-RU"/>
        </a:p>
      </dgm:t>
    </dgm:pt>
    <dgm:pt modelId="{7437B90C-F88D-4BA7-A714-C3B27E4EB0F4}" type="sibTrans" cxnId="{90576F85-C990-4407-AAD9-9D4C16EF1AD2}">
      <dgm:prSet/>
      <dgm:spPr/>
      <dgm:t>
        <a:bodyPr/>
        <a:lstStyle/>
        <a:p>
          <a:endParaRPr lang="ru-RU"/>
        </a:p>
      </dgm:t>
    </dgm:pt>
    <dgm:pt modelId="{939DF929-81D6-4934-87B5-9A191657E276}">
      <dgm:prSet/>
      <dgm:spPr/>
      <dgm:t>
        <a:bodyPr/>
        <a:lstStyle/>
        <a:p>
          <a:pPr rtl="0"/>
          <a:r>
            <a:rPr lang="ru-RU" dirty="0" smtClean="0"/>
            <a:t>Уведомите увольняемых работников, государственную службу занятости и профсоюз (если есть).</a:t>
          </a:r>
          <a:endParaRPr lang="ru-RU" dirty="0"/>
        </a:p>
      </dgm:t>
    </dgm:pt>
    <dgm:pt modelId="{5EDF1689-9B4F-4DEA-80C9-ADEFADE44122}" type="parTrans" cxnId="{FE5F3525-E1B0-4DB1-ACC1-0AA21AFF864C}">
      <dgm:prSet/>
      <dgm:spPr/>
      <dgm:t>
        <a:bodyPr/>
        <a:lstStyle/>
        <a:p>
          <a:endParaRPr lang="ru-RU"/>
        </a:p>
      </dgm:t>
    </dgm:pt>
    <dgm:pt modelId="{0C003A23-35DC-40BE-B25C-9A46A3B9912D}" type="sibTrans" cxnId="{FE5F3525-E1B0-4DB1-ACC1-0AA21AFF864C}">
      <dgm:prSet/>
      <dgm:spPr/>
      <dgm:t>
        <a:bodyPr/>
        <a:lstStyle/>
        <a:p>
          <a:endParaRPr lang="ru-RU"/>
        </a:p>
      </dgm:t>
    </dgm:pt>
    <dgm:pt modelId="{F9837A78-43B5-4A40-8CF2-46853E160FDC}">
      <dgm:prSet/>
      <dgm:spPr/>
      <dgm:t>
        <a:bodyPr/>
        <a:lstStyle/>
        <a:p>
          <a:pPr rtl="0"/>
          <a:r>
            <a:rPr lang="ru-RU" dirty="0" smtClean="0"/>
            <a:t>Предложите работникам подходящие вакансии, а если их нет или работник откажется от перевода, увольте его.</a:t>
          </a:r>
          <a:endParaRPr lang="ru-RU" dirty="0"/>
        </a:p>
      </dgm:t>
    </dgm:pt>
    <dgm:pt modelId="{0123AA81-F440-4626-A071-99601EB09E96}" type="parTrans" cxnId="{49737DA4-B106-4487-8890-A3003DDE489C}">
      <dgm:prSet/>
      <dgm:spPr/>
      <dgm:t>
        <a:bodyPr/>
        <a:lstStyle/>
        <a:p>
          <a:endParaRPr lang="ru-RU"/>
        </a:p>
      </dgm:t>
    </dgm:pt>
    <dgm:pt modelId="{7021C219-ABB2-46B7-BDE2-91291ADB54A8}" type="sibTrans" cxnId="{49737DA4-B106-4487-8890-A3003DDE489C}">
      <dgm:prSet/>
      <dgm:spPr/>
      <dgm:t>
        <a:bodyPr/>
        <a:lstStyle/>
        <a:p>
          <a:endParaRPr lang="ru-RU"/>
        </a:p>
      </dgm:t>
    </dgm:pt>
    <dgm:pt modelId="{FDA581C0-018E-4B52-B780-92B2E5C6EAC7}">
      <dgm:prSet/>
      <dgm:spPr/>
      <dgm:t>
        <a:bodyPr/>
        <a:lstStyle/>
        <a:p>
          <a:pPr rtl="0"/>
          <a:r>
            <a:rPr lang="ru-RU" smtClean="0"/>
            <a:t>При увольнении оформите стандартный пакет документов (в частности, приказ об увольнении, трудовую книжку (в случае ее ведения)) и внесите информацию в сведения о трудовой деятельности.</a:t>
          </a:r>
          <a:endParaRPr lang="ru-RU"/>
        </a:p>
      </dgm:t>
    </dgm:pt>
    <dgm:pt modelId="{4346CF81-3659-4F16-88D2-FD3333695327}" type="parTrans" cxnId="{D6C89EFD-17D3-4D53-8864-6657A5840601}">
      <dgm:prSet/>
      <dgm:spPr/>
      <dgm:t>
        <a:bodyPr/>
        <a:lstStyle/>
        <a:p>
          <a:endParaRPr lang="ru-RU"/>
        </a:p>
      </dgm:t>
    </dgm:pt>
    <dgm:pt modelId="{BB1284C2-B97B-4F45-94B2-89F571A7C9E1}" type="sibTrans" cxnId="{D6C89EFD-17D3-4D53-8864-6657A5840601}">
      <dgm:prSet/>
      <dgm:spPr/>
      <dgm:t>
        <a:bodyPr/>
        <a:lstStyle/>
        <a:p>
          <a:endParaRPr lang="ru-RU"/>
        </a:p>
      </dgm:t>
    </dgm:pt>
    <dgm:pt modelId="{6151EA72-041F-4716-A13D-AD8667EE4F76}">
      <dgm:prSet/>
      <dgm:spPr/>
      <dgm:t>
        <a:bodyPr/>
        <a:lstStyle/>
        <a:p>
          <a:pPr rtl="0"/>
          <a:r>
            <a:rPr lang="ru-RU" smtClean="0"/>
            <a:t>Выплатите работнику все положенные суммы: как правило, это заработная плата, компенсация за неиспользованные отпуска, выходное пособие, средний месячный заработок на период трудоустройства.</a:t>
          </a:r>
          <a:endParaRPr lang="ru-RU"/>
        </a:p>
      </dgm:t>
    </dgm:pt>
    <dgm:pt modelId="{2EF754CB-F0B0-41C8-BE95-CD7EF93B0674}" type="parTrans" cxnId="{6863F8EC-1245-478B-B272-DA54D6B5E587}">
      <dgm:prSet/>
      <dgm:spPr/>
      <dgm:t>
        <a:bodyPr/>
        <a:lstStyle/>
        <a:p>
          <a:endParaRPr lang="ru-RU"/>
        </a:p>
      </dgm:t>
    </dgm:pt>
    <dgm:pt modelId="{8D0A7DEC-93B6-4464-A5CC-E9B718D57FFB}" type="sibTrans" cxnId="{6863F8EC-1245-478B-B272-DA54D6B5E587}">
      <dgm:prSet/>
      <dgm:spPr/>
      <dgm:t>
        <a:bodyPr/>
        <a:lstStyle/>
        <a:p>
          <a:endParaRPr lang="ru-RU"/>
        </a:p>
      </dgm:t>
    </dgm:pt>
    <dgm:pt modelId="{73DBD89D-9A67-42F9-8569-4038D76BFCC4}" type="pres">
      <dgm:prSet presAssocID="{C6A307ED-E28F-4F40-A3C6-5661D23907D4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ED19C5-4581-4D1D-BDCC-1D5A1300C49A}" type="pres">
      <dgm:prSet presAssocID="{C6A307ED-E28F-4F40-A3C6-5661D23907D4}" presName="arrow" presStyleLbl="bgShp" presStyleIdx="0" presStyleCnt="1"/>
      <dgm:spPr/>
    </dgm:pt>
    <dgm:pt modelId="{FD32F872-6B3F-4D30-B64A-338F64427F3B}" type="pres">
      <dgm:prSet presAssocID="{C6A307ED-E28F-4F40-A3C6-5661D23907D4}" presName="linearProcess" presStyleCnt="0"/>
      <dgm:spPr/>
    </dgm:pt>
    <dgm:pt modelId="{A9C95ED2-442A-4A13-A5A4-4A08B244FEC9}" type="pres">
      <dgm:prSet presAssocID="{B95EC390-E04D-4485-92DE-5C084B5675B3}" presName="text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0B6353-9C9D-4A81-968A-FB760349FE98}" type="pres">
      <dgm:prSet presAssocID="{8D7E1C2C-7EAE-4305-80FB-33216E1E95CA}" presName="sibTrans" presStyleCnt="0"/>
      <dgm:spPr/>
    </dgm:pt>
    <dgm:pt modelId="{271A0FD2-F049-4513-A088-E5D68A9E45EE}" type="pres">
      <dgm:prSet presAssocID="{9DFE68EC-7131-40B0-A483-C8282920EEB3}" presName="text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8472AD-7333-4DB2-A086-44FE95B8E2D1}" type="pres">
      <dgm:prSet presAssocID="{E084B514-76CC-485D-AF86-D6C4EE9D65C4}" presName="sibTrans" presStyleCnt="0"/>
      <dgm:spPr/>
    </dgm:pt>
    <dgm:pt modelId="{D518689C-310F-413F-AACD-46323A0D578B}" type="pres">
      <dgm:prSet presAssocID="{93D474F0-7E42-44B8-83BD-3B688AA513D9}" presName="text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0FA807-5898-474E-A8FD-0C6AF6E8FE60}" type="pres">
      <dgm:prSet presAssocID="{7437B90C-F88D-4BA7-A714-C3B27E4EB0F4}" presName="sibTrans" presStyleCnt="0"/>
      <dgm:spPr/>
    </dgm:pt>
    <dgm:pt modelId="{A879F28E-5CE8-4BD3-B7D5-2DCED121C163}" type="pres">
      <dgm:prSet presAssocID="{939DF929-81D6-4934-87B5-9A191657E276}" presName="text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62600E-7165-4DA8-9AB5-0199F8645F0B}" type="pres">
      <dgm:prSet presAssocID="{0C003A23-35DC-40BE-B25C-9A46A3B9912D}" presName="sibTrans" presStyleCnt="0"/>
      <dgm:spPr/>
    </dgm:pt>
    <dgm:pt modelId="{AC51C2AD-2C76-4210-A664-55C03167D07F}" type="pres">
      <dgm:prSet presAssocID="{F9837A78-43B5-4A40-8CF2-46853E160FDC}" presName="text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A13835-17B2-44A9-8C67-6FA4FB59A8A1}" type="pres">
      <dgm:prSet presAssocID="{7021C219-ABB2-46B7-BDE2-91291ADB54A8}" presName="sibTrans" presStyleCnt="0"/>
      <dgm:spPr/>
    </dgm:pt>
    <dgm:pt modelId="{FE01D4AB-9E4B-420B-9C07-EF2772F85974}" type="pres">
      <dgm:prSet presAssocID="{FDA581C0-018E-4B52-B780-92B2E5C6EAC7}" presName="text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E1071C-E8F2-4E27-9282-A26AF12DE0C1}" type="pres">
      <dgm:prSet presAssocID="{BB1284C2-B97B-4F45-94B2-89F571A7C9E1}" presName="sibTrans" presStyleCnt="0"/>
      <dgm:spPr/>
    </dgm:pt>
    <dgm:pt modelId="{24D0DE56-E7FC-4B81-A944-756E1032EF70}" type="pres">
      <dgm:prSet presAssocID="{6151EA72-041F-4716-A13D-AD8667EE4F76}" presName="text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686C82-1E69-4AE1-A969-94189C1EB225}" type="presOf" srcId="{93D474F0-7E42-44B8-83BD-3B688AA513D9}" destId="{D518689C-310F-413F-AACD-46323A0D578B}" srcOrd="0" destOrd="0" presId="urn:microsoft.com/office/officeart/2005/8/layout/hProcess9"/>
    <dgm:cxn modelId="{49737DA4-B106-4487-8890-A3003DDE489C}" srcId="{C6A307ED-E28F-4F40-A3C6-5661D23907D4}" destId="{F9837A78-43B5-4A40-8CF2-46853E160FDC}" srcOrd="4" destOrd="0" parTransId="{0123AA81-F440-4626-A071-99601EB09E96}" sibTransId="{7021C219-ABB2-46B7-BDE2-91291ADB54A8}"/>
    <dgm:cxn modelId="{6229A68F-DB51-42D3-8A04-87AE028B834B}" srcId="{C6A307ED-E28F-4F40-A3C6-5661D23907D4}" destId="{B95EC390-E04D-4485-92DE-5C084B5675B3}" srcOrd="0" destOrd="0" parTransId="{7610918E-0522-41A9-B5E0-348D71FED741}" sibTransId="{8D7E1C2C-7EAE-4305-80FB-33216E1E95CA}"/>
    <dgm:cxn modelId="{90576F85-C990-4407-AAD9-9D4C16EF1AD2}" srcId="{C6A307ED-E28F-4F40-A3C6-5661D23907D4}" destId="{93D474F0-7E42-44B8-83BD-3B688AA513D9}" srcOrd="2" destOrd="0" parTransId="{57220428-17D2-4527-AB1A-83312BE31069}" sibTransId="{7437B90C-F88D-4BA7-A714-C3B27E4EB0F4}"/>
    <dgm:cxn modelId="{EAD957C8-D223-4BBA-91F3-66706D4C0970}" type="presOf" srcId="{F9837A78-43B5-4A40-8CF2-46853E160FDC}" destId="{AC51C2AD-2C76-4210-A664-55C03167D07F}" srcOrd="0" destOrd="0" presId="urn:microsoft.com/office/officeart/2005/8/layout/hProcess9"/>
    <dgm:cxn modelId="{D1C07474-D7B3-4EC2-9A6E-F5FF7AE04388}" type="presOf" srcId="{939DF929-81D6-4934-87B5-9A191657E276}" destId="{A879F28E-5CE8-4BD3-B7D5-2DCED121C163}" srcOrd="0" destOrd="0" presId="urn:microsoft.com/office/officeart/2005/8/layout/hProcess9"/>
    <dgm:cxn modelId="{D6C89EFD-17D3-4D53-8864-6657A5840601}" srcId="{C6A307ED-E28F-4F40-A3C6-5661D23907D4}" destId="{FDA581C0-018E-4B52-B780-92B2E5C6EAC7}" srcOrd="5" destOrd="0" parTransId="{4346CF81-3659-4F16-88D2-FD3333695327}" sibTransId="{BB1284C2-B97B-4F45-94B2-89F571A7C9E1}"/>
    <dgm:cxn modelId="{5C5223C2-A3E5-49A8-AB55-F93834B0D25F}" type="presOf" srcId="{6151EA72-041F-4716-A13D-AD8667EE4F76}" destId="{24D0DE56-E7FC-4B81-A944-756E1032EF70}" srcOrd="0" destOrd="0" presId="urn:microsoft.com/office/officeart/2005/8/layout/hProcess9"/>
    <dgm:cxn modelId="{3B48BA93-A611-41B0-9BD8-A0E5960114C3}" type="presOf" srcId="{9DFE68EC-7131-40B0-A483-C8282920EEB3}" destId="{271A0FD2-F049-4513-A088-E5D68A9E45EE}" srcOrd="0" destOrd="0" presId="urn:microsoft.com/office/officeart/2005/8/layout/hProcess9"/>
    <dgm:cxn modelId="{55A0989F-1974-4F04-8C5C-140C645EF95F}" srcId="{C6A307ED-E28F-4F40-A3C6-5661D23907D4}" destId="{9DFE68EC-7131-40B0-A483-C8282920EEB3}" srcOrd="1" destOrd="0" parTransId="{822E1D4B-8EED-43FA-A906-8A2DDBE3B9F0}" sibTransId="{E084B514-76CC-485D-AF86-D6C4EE9D65C4}"/>
    <dgm:cxn modelId="{6863F8EC-1245-478B-B272-DA54D6B5E587}" srcId="{C6A307ED-E28F-4F40-A3C6-5661D23907D4}" destId="{6151EA72-041F-4716-A13D-AD8667EE4F76}" srcOrd="6" destOrd="0" parTransId="{2EF754CB-F0B0-41C8-BE95-CD7EF93B0674}" sibTransId="{8D0A7DEC-93B6-4464-A5CC-E9B718D57FFB}"/>
    <dgm:cxn modelId="{0EF46BF9-2E58-40C9-9C97-490C5B7E51DD}" type="presOf" srcId="{C6A307ED-E28F-4F40-A3C6-5661D23907D4}" destId="{73DBD89D-9A67-42F9-8569-4038D76BFCC4}" srcOrd="0" destOrd="0" presId="urn:microsoft.com/office/officeart/2005/8/layout/hProcess9"/>
    <dgm:cxn modelId="{F86F61E2-B563-4F3B-BC04-A330736F64F2}" type="presOf" srcId="{B95EC390-E04D-4485-92DE-5C084B5675B3}" destId="{A9C95ED2-442A-4A13-A5A4-4A08B244FEC9}" srcOrd="0" destOrd="0" presId="urn:microsoft.com/office/officeart/2005/8/layout/hProcess9"/>
    <dgm:cxn modelId="{D48007CF-B250-4A8C-A1A1-14F215FEF017}" type="presOf" srcId="{FDA581C0-018E-4B52-B780-92B2E5C6EAC7}" destId="{FE01D4AB-9E4B-420B-9C07-EF2772F85974}" srcOrd="0" destOrd="0" presId="urn:microsoft.com/office/officeart/2005/8/layout/hProcess9"/>
    <dgm:cxn modelId="{FE5F3525-E1B0-4DB1-ACC1-0AA21AFF864C}" srcId="{C6A307ED-E28F-4F40-A3C6-5661D23907D4}" destId="{939DF929-81D6-4934-87B5-9A191657E276}" srcOrd="3" destOrd="0" parTransId="{5EDF1689-9B4F-4DEA-80C9-ADEFADE44122}" sibTransId="{0C003A23-35DC-40BE-B25C-9A46A3B9912D}"/>
    <dgm:cxn modelId="{73440DE1-E3F5-495A-A6D9-48A6AC7DAE87}" type="presParOf" srcId="{73DBD89D-9A67-42F9-8569-4038D76BFCC4}" destId="{71ED19C5-4581-4D1D-BDCC-1D5A1300C49A}" srcOrd="0" destOrd="0" presId="urn:microsoft.com/office/officeart/2005/8/layout/hProcess9"/>
    <dgm:cxn modelId="{E6859B60-3541-44BB-8C2B-A3456376CD8C}" type="presParOf" srcId="{73DBD89D-9A67-42F9-8569-4038D76BFCC4}" destId="{FD32F872-6B3F-4D30-B64A-338F64427F3B}" srcOrd="1" destOrd="0" presId="urn:microsoft.com/office/officeart/2005/8/layout/hProcess9"/>
    <dgm:cxn modelId="{5C90362E-85A3-460E-ADF6-A3CC9B400596}" type="presParOf" srcId="{FD32F872-6B3F-4D30-B64A-338F64427F3B}" destId="{A9C95ED2-442A-4A13-A5A4-4A08B244FEC9}" srcOrd="0" destOrd="0" presId="urn:microsoft.com/office/officeart/2005/8/layout/hProcess9"/>
    <dgm:cxn modelId="{6D6DE561-856D-476A-9521-A6321504E3FD}" type="presParOf" srcId="{FD32F872-6B3F-4D30-B64A-338F64427F3B}" destId="{6C0B6353-9C9D-4A81-968A-FB760349FE98}" srcOrd="1" destOrd="0" presId="urn:microsoft.com/office/officeart/2005/8/layout/hProcess9"/>
    <dgm:cxn modelId="{9ADA34F7-496B-4076-8FEE-261178B49E6F}" type="presParOf" srcId="{FD32F872-6B3F-4D30-B64A-338F64427F3B}" destId="{271A0FD2-F049-4513-A088-E5D68A9E45EE}" srcOrd="2" destOrd="0" presId="urn:microsoft.com/office/officeart/2005/8/layout/hProcess9"/>
    <dgm:cxn modelId="{3D83BDDE-C4CF-4A3E-8AE6-90F58625299C}" type="presParOf" srcId="{FD32F872-6B3F-4D30-B64A-338F64427F3B}" destId="{B78472AD-7333-4DB2-A086-44FE95B8E2D1}" srcOrd="3" destOrd="0" presId="urn:microsoft.com/office/officeart/2005/8/layout/hProcess9"/>
    <dgm:cxn modelId="{8E63077D-9DC0-4D19-AFCC-92352CCEAB05}" type="presParOf" srcId="{FD32F872-6B3F-4D30-B64A-338F64427F3B}" destId="{D518689C-310F-413F-AACD-46323A0D578B}" srcOrd="4" destOrd="0" presId="urn:microsoft.com/office/officeart/2005/8/layout/hProcess9"/>
    <dgm:cxn modelId="{85283065-122D-4843-A903-529FD0ED9CD5}" type="presParOf" srcId="{FD32F872-6B3F-4D30-B64A-338F64427F3B}" destId="{8F0FA807-5898-474E-A8FD-0C6AF6E8FE60}" srcOrd="5" destOrd="0" presId="urn:microsoft.com/office/officeart/2005/8/layout/hProcess9"/>
    <dgm:cxn modelId="{254949C2-0AB5-477B-A74E-C20D5DD7036B}" type="presParOf" srcId="{FD32F872-6B3F-4D30-B64A-338F64427F3B}" destId="{A879F28E-5CE8-4BD3-B7D5-2DCED121C163}" srcOrd="6" destOrd="0" presId="urn:microsoft.com/office/officeart/2005/8/layout/hProcess9"/>
    <dgm:cxn modelId="{3DE4E2D6-5D13-4C7F-963A-BB3E71EE7654}" type="presParOf" srcId="{FD32F872-6B3F-4D30-B64A-338F64427F3B}" destId="{F862600E-7165-4DA8-9AB5-0199F8645F0B}" srcOrd="7" destOrd="0" presId="urn:microsoft.com/office/officeart/2005/8/layout/hProcess9"/>
    <dgm:cxn modelId="{24A5E805-7675-4FA0-91CE-F651D41DD0F2}" type="presParOf" srcId="{FD32F872-6B3F-4D30-B64A-338F64427F3B}" destId="{AC51C2AD-2C76-4210-A664-55C03167D07F}" srcOrd="8" destOrd="0" presId="urn:microsoft.com/office/officeart/2005/8/layout/hProcess9"/>
    <dgm:cxn modelId="{55E7B637-8313-4CF3-8520-C7BABBBA6EC3}" type="presParOf" srcId="{FD32F872-6B3F-4D30-B64A-338F64427F3B}" destId="{4BA13835-17B2-44A9-8C67-6FA4FB59A8A1}" srcOrd="9" destOrd="0" presId="urn:microsoft.com/office/officeart/2005/8/layout/hProcess9"/>
    <dgm:cxn modelId="{5A699C03-5C12-4A91-AA2C-9E10B0951B89}" type="presParOf" srcId="{FD32F872-6B3F-4D30-B64A-338F64427F3B}" destId="{FE01D4AB-9E4B-420B-9C07-EF2772F85974}" srcOrd="10" destOrd="0" presId="urn:microsoft.com/office/officeart/2005/8/layout/hProcess9"/>
    <dgm:cxn modelId="{1A656763-6EE9-431D-8017-E47826270B35}" type="presParOf" srcId="{FD32F872-6B3F-4D30-B64A-338F64427F3B}" destId="{44E1071C-E8F2-4E27-9282-A26AF12DE0C1}" srcOrd="11" destOrd="0" presId="urn:microsoft.com/office/officeart/2005/8/layout/hProcess9"/>
    <dgm:cxn modelId="{C1AD1D3D-2066-48F0-BCE3-D78E0730EA09}" type="presParOf" srcId="{FD32F872-6B3F-4D30-B64A-338F64427F3B}" destId="{24D0DE56-E7FC-4B81-A944-756E1032EF70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68A419-A368-4180-92ED-E16BCB65AC5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A819C23-1A04-4106-AED3-2B09489945B3}">
      <dgm:prSet/>
      <dgm:spPr/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</a:rPr>
            <a:t>Трудовой договор между сторонами расторгается досрочно. Инициатива может исходить как от работника, так и от руководства. Работник в этом случае пишет заявление с просьбой уволить его раньше, а работодатель может вручить письменное предложение с аналогичным содержанием.</a:t>
          </a:r>
          <a:endParaRPr lang="ru-RU" dirty="0">
            <a:solidFill>
              <a:schemeClr val="tx1"/>
            </a:solidFill>
          </a:endParaRPr>
        </a:p>
      </dgm:t>
    </dgm:pt>
    <dgm:pt modelId="{6A953AAF-7ABC-41DB-8BC8-92263E8F918B}" type="parTrans" cxnId="{FEA0866D-D881-41F7-BF36-EECDC41AEEF1}">
      <dgm:prSet/>
      <dgm:spPr/>
      <dgm:t>
        <a:bodyPr/>
        <a:lstStyle/>
        <a:p>
          <a:endParaRPr lang="ru-RU"/>
        </a:p>
      </dgm:t>
    </dgm:pt>
    <dgm:pt modelId="{A5020FB1-C122-4D78-8256-A79F8CDC2993}" type="sibTrans" cxnId="{FEA0866D-D881-41F7-BF36-EECDC41AEEF1}">
      <dgm:prSet/>
      <dgm:spPr/>
      <dgm:t>
        <a:bodyPr/>
        <a:lstStyle/>
        <a:p>
          <a:endParaRPr lang="ru-RU"/>
        </a:p>
      </dgm:t>
    </dgm:pt>
    <dgm:pt modelId="{75C2B1F4-BC2A-4886-9369-90754D3DDC27}">
      <dgm:prSet/>
      <dgm:spPr/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</a:rPr>
            <a:t>По воле одной из сторон досрочно уволить (уволиться) нельзя. Необходимо взаимное согласие. В этом случае увольняющийся гражданин может рассчитывать на компенсацию, исчисляемую по среднему заработку. Расчет ведется пропорционально оставшимся до окончания срока предупреждения об увольнении дням.</a:t>
          </a:r>
          <a:endParaRPr lang="ru-RU" dirty="0">
            <a:solidFill>
              <a:schemeClr val="tx1"/>
            </a:solidFill>
          </a:endParaRPr>
        </a:p>
      </dgm:t>
    </dgm:pt>
    <dgm:pt modelId="{D6D0781A-8387-485B-A815-17C2D5A27698}" type="parTrans" cxnId="{72AAAAD8-5BB4-49B3-99AE-82A19B04CF59}">
      <dgm:prSet/>
      <dgm:spPr/>
      <dgm:t>
        <a:bodyPr/>
        <a:lstStyle/>
        <a:p>
          <a:endParaRPr lang="ru-RU"/>
        </a:p>
      </dgm:t>
    </dgm:pt>
    <dgm:pt modelId="{348A5441-B774-491E-9E0E-F449F0B5A055}" type="sibTrans" cxnId="{72AAAAD8-5BB4-49B3-99AE-82A19B04CF59}">
      <dgm:prSet/>
      <dgm:spPr/>
      <dgm:t>
        <a:bodyPr/>
        <a:lstStyle/>
        <a:p>
          <a:endParaRPr lang="ru-RU"/>
        </a:p>
      </dgm:t>
    </dgm:pt>
    <dgm:pt modelId="{451C46A7-D909-48AB-BD52-A6D743AA69F1}" type="pres">
      <dgm:prSet presAssocID="{F368A419-A368-4180-92ED-E16BCB65AC5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601B11-1A51-4825-9732-D2CD12626A73}" type="pres">
      <dgm:prSet presAssocID="{F368A419-A368-4180-92ED-E16BCB65AC50}" presName="arrow" presStyleLbl="bgShp" presStyleIdx="0" presStyleCnt="1"/>
      <dgm:spPr/>
    </dgm:pt>
    <dgm:pt modelId="{EA1110D3-F2CC-4702-A46E-BCDC6558E505}" type="pres">
      <dgm:prSet presAssocID="{F368A419-A368-4180-92ED-E16BCB65AC50}" presName="linearProcess" presStyleCnt="0"/>
      <dgm:spPr/>
    </dgm:pt>
    <dgm:pt modelId="{8BA39CC2-5C37-4F16-87C2-43ECDF55F148}" type="pres">
      <dgm:prSet presAssocID="{1A819C23-1A04-4106-AED3-2B09489945B3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CF8728-75CD-4415-B80F-63DE15B9679C}" type="pres">
      <dgm:prSet presAssocID="{A5020FB1-C122-4D78-8256-A79F8CDC2993}" presName="sibTrans" presStyleCnt="0"/>
      <dgm:spPr/>
    </dgm:pt>
    <dgm:pt modelId="{BBF120E6-C5EB-421B-800F-148F8885850A}" type="pres">
      <dgm:prSet presAssocID="{75C2B1F4-BC2A-4886-9369-90754D3DDC27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A0866D-D881-41F7-BF36-EECDC41AEEF1}" srcId="{F368A419-A368-4180-92ED-E16BCB65AC50}" destId="{1A819C23-1A04-4106-AED3-2B09489945B3}" srcOrd="0" destOrd="0" parTransId="{6A953AAF-7ABC-41DB-8BC8-92263E8F918B}" sibTransId="{A5020FB1-C122-4D78-8256-A79F8CDC2993}"/>
    <dgm:cxn modelId="{E014838A-FDCF-49B5-AC4C-8F31DEC78F2D}" type="presOf" srcId="{F368A419-A368-4180-92ED-E16BCB65AC50}" destId="{451C46A7-D909-48AB-BD52-A6D743AA69F1}" srcOrd="0" destOrd="0" presId="urn:microsoft.com/office/officeart/2005/8/layout/hProcess9"/>
    <dgm:cxn modelId="{72AAAAD8-5BB4-49B3-99AE-82A19B04CF59}" srcId="{F368A419-A368-4180-92ED-E16BCB65AC50}" destId="{75C2B1F4-BC2A-4886-9369-90754D3DDC27}" srcOrd="1" destOrd="0" parTransId="{D6D0781A-8387-485B-A815-17C2D5A27698}" sibTransId="{348A5441-B774-491E-9E0E-F449F0B5A055}"/>
    <dgm:cxn modelId="{3B404AC3-25E9-49FD-9AE4-802BB4A45DB2}" type="presOf" srcId="{1A819C23-1A04-4106-AED3-2B09489945B3}" destId="{8BA39CC2-5C37-4F16-87C2-43ECDF55F148}" srcOrd="0" destOrd="0" presId="urn:microsoft.com/office/officeart/2005/8/layout/hProcess9"/>
    <dgm:cxn modelId="{4786A0C4-B235-4214-B28D-D1DC3F8AD6DB}" type="presOf" srcId="{75C2B1F4-BC2A-4886-9369-90754D3DDC27}" destId="{BBF120E6-C5EB-421B-800F-148F8885850A}" srcOrd="0" destOrd="0" presId="urn:microsoft.com/office/officeart/2005/8/layout/hProcess9"/>
    <dgm:cxn modelId="{2A8F1082-6646-44D9-8DE2-E49E36760BAF}" type="presParOf" srcId="{451C46A7-D909-48AB-BD52-A6D743AA69F1}" destId="{F7601B11-1A51-4825-9732-D2CD12626A73}" srcOrd="0" destOrd="0" presId="urn:microsoft.com/office/officeart/2005/8/layout/hProcess9"/>
    <dgm:cxn modelId="{6DB7F722-377D-45B6-9FBB-41E538E16C17}" type="presParOf" srcId="{451C46A7-D909-48AB-BD52-A6D743AA69F1}" destId="{EA1110D3-F2CC-4702-A46E-BCDC6558E505}" srcOrd="1" destOrd="0" presId="urn:microsoft.com/office/officeart/2005/8/layout/hProcess9"/>
    <dgm:cxn modelId="{0D22BB58-D772-477C-9877-B48787C954B9}" type="presParOf" srcId="{EA1110D3-F2CC-4702-A46E-BCDC6558E505}" destId="{8BA39CC2-5C37-4F16-87C2-43ECDF55F148}" srcOrd="0" destOrd="0" presId="urn:microsoft.com/office/officeart/2005/8/layout/hProcess9"/>
    <dgm:cxn modelId="{200B4A39-D16F-48AA-B4CF-F48C6A0A447B}" type="presParOf" srcId="{EA1110D3-F2CC-4702-A46E-BCDC6558E505}" destId="{45CF8728-75CD-4415-B80F-63DE15B9679C}" srcOrd="1" destOrd="0" presId="urn:microsoft.com/office/officeart/2005/8/layout/hProcess9"/>
    <dgm:cxn modelId="{9D8262AF-09B6-4025-9991-2FA3C58C7E96}" type="presParOf" srcId="{EA1110D3-F2CC-4702-A46E-BCDC6558E505}" destId="{BBF120E6-C5EB-421B-800F-148F8885850A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19C5-4581-4D1D-BDCC-1D5A1300C49A}">
      <dsp:nvSpPr>
        <dsp:cNvPr id="0" name=""/>
        <dsp:cNvSpPr/>
      </dsp:nvSpPr>
      <dsp:spPr>
        <a:xfrm>
          <a:off x="862965" y="0"/>
          <a:ext cx="9780270" cy="50593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C95ED2-442A-4A13-A5A4-4A08B244FEC9}">
      <dsp:nvSpPr>
        <dsp:cNvPr id="0" name=""/>
        <dsp:cNvSpPr/>
      </dsp:nvSpPr>
      <dsp:spPr>
        <a:xfrm>
          <a:off x="983" y="1517808"/>
          <a:ext cx="1575922" cy="2023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Издайте приказ о сокращении.</a:t>
          </a:r>
          <a:endParaRPr lang="ru-RU" sz="1000" kern="1200"/>
        </a:p>
      </dsp:txBody>
      <dsp:txXfrm>
        <a:off x="77913" y="1594738"/>
        <a:ext cx="1422062" cy="1869885"/>
      </dsp:txXfrm>
    </dsp:sp>
    <dsp:sp modelId="{271A0FD2-F049-4513-A088-E5D68A9E45EE}">
      <dsp:nvSpPr>
        <dsp:cNvPr id="0" name=""/>
        <dsp:cNvSpPr/>
      </dsp:nvSpPr>
      <dsp:spPr>
        <a:xfrm>
          <a:off x="1655701" y="1517808"/>
          <a:ext cx="1575922" cy="2023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Определите, кого нельзя сокращать.</a:t>
          </a:r>
          <a:endParaRPr lang="ru-RU" sz="1000" kern="1200"/>
        </a:p>
      </dsp:txBody>
      <dsp:txXfrm>
        <a:off x="1732631" y="1594738"/>
        <a:ext cx="1422062" cy="1869885"/>
      </dsp:txXfrm>
    </dsp:sp>
    <dsp:sp modelId="{D518689C-310F-413F-AACD-46323A0D578B}">
      <dsp:nvSpPr>
        <dsp:cNvPr id="0" name=""/>
        <dsp:cNvSpPr/>
      </dsp:nvSpPr>
      <dsp:spPr>
        <a:xfrm>
          <a:off x="3310420" y="1517808"/>
          <a:ext cx="1575922" cy="2023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Оцените преимущественное право работников остаться на работе.</a:t>
          </a:r>
          <a:endParaRPr lang="ru-RU" sz="1000" kern="1200"/>
        </a:p>
      </dsp:txBody>
      <dsp:txXfrm>
        <a:off x="3387350" y="1594738"/>
        <a:ext cx="1422062" cy="1869885"/>
      </dsp:txXfrm>
    </dsp:sp>
    <dsp:sp modelId="{A879F28E-5CE8-4BD3-B7D5-2DCED121C163}">
      <dsp:nvSpPr>
        <dsp:cNvPr id="0" name=""/>
        <dsp:cNvSpPr/>
      </dsp:nvSpPr>
      <dsp:spPr>
        <a:xfrm>
          <a:off x="4965138" y="1517808"/>
          <a:ext cx="1575922" cy="2023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Уведомите увольняемых работников, государственную службу занятости и профсоюз (если есть).</a:t>
          </a:r>
          <a:endParaRPr lang="ru-RU" sz="1000" kern="1200" dirty="0"/>
        </a:p>
      </dsp:txBody>
      <dsp:txXfrm>
        <a:off x="5042068" y="1594738"/>
        <a:ext cx="1422062" cy="1869885"/>
      </dsp:txXfrm>
    </dsp:sp>
    <dsp:sp modelId="{AC51C2AD-2C76-4210-A664-55C03167D07F}">
      <dsp:nvSpPr>
        <dsp:cNvPr id="0" name=""/>
        <dsp:cNvSpPr/>
      </dsp:nvSpPr>
      <dsp:spPr>
        <a:xfrm>
          <a:off x="6619857" y="1517808"/>
          <a:ext cx="1575922" cy="2023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Предложите работникам подходящие вакансии, а если их нет или работник откажется от перевода, увольте его.</a:t>
          </a:r>
          <a:endParaRPr lang="ru-RU" sz="1000" kern="1200" dirty="0"/>
        </a:p>
      </dsp:txBody>
      <dsp:txXfrm>
        <a:off x="6696787" y="1594738"/>
        <a:ext cx="1422062" cy="1869885"/>
      </dsp:txXfrm>
    </dsp:sp>
    <dsp:sp modelId="{FE01D4AB-9E4B-420B-9C07-EF2772F85974}">
      <dsp:nvSpPr>
        <dsp:cNvPr id="0" name=""/>
        <dsp:cNvSpPr/>
      </dsp:nvSpPr>
      <dsp:spPr>
        <a:xfrm>
          <a:off x="8274575" y="1517808"/>
          <a:ext cx="1575922" cy="2023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При увольнении оформите стандартный пакет документов (в частности, приказ об увольнении, трудовую книжку (в случае ее ведения)) и внесите информацию в сведения о трудовой деятельности.</a:t>
          </a:r>
          <a:endParaRPr lang="ru-RU" sz="1000" kern="1200"/>
        </a:p>
      </dsp:txBody>
      <dsp:txXfrm>
        <a:off x="8351505" y="1594738"/>
        <a:ext cx="1422062" cy="1869885"/>
      </dsp:txXfrm>
    </dsp:sp>
    <dsp:sp modelId="{24D0DE56-E7FC-4B81-A944-756E1032EF70}">
      <dsp:nvSpPr>
        <dsp:cNvPr id="0" name=""/>
        <dsp:cNvSpPr/>
      </dsp:nvSpPr>
      <dsp:spPr>
        <a:xfrm>
          <a:off x="9929294" y="1517808"/>
          <a:ext cx="1575922" cy="2023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Выплатите работнику все положенные суммы: как правило, это заработная плата, компенсация за неиспользованные отпуска, выходное пособие, средний месячный заработок на период трудоустройства.</a:t>
          </a:r>
          <a:endParaRPr lang="ru-RU" sz="1000" kern="1200"/>
        </a:p>
      </dsp:txBody>
      <dsp:txXfrm>
        <a:off x="10006224" y="1594738"/>
        <a:ext cx="1422062" cy="18698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601B11-1A51-4825-9732-D2CD12626A73}">
      <dsp:nvSpPr>
        <dsp:cNvPr id="0" name=""/>
        <dsp:cNvSpPr/>
      </dsp:nvSpPr>
      <dsp:spPr>
        <a:xfrm>
          <a:off x="822959" y="0"/>
          <a:ext cx="932688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A39CC2-5C37-4F16-87C2-43ECDF55F148}">
      <dsp:nvSpPr>
        <dsp:cNvPr id="0" name=""/>
        <dsp:cNvSpPr/>
      </dsp:nvSpPr>
      <dsp:spPr>
        <a:xfrm>
          <a:off x="50497" y="1357788"/>
          <a:ext cx="530209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</a:rPr>
            <a:t>Трудовой договор между сторонами расторгается досрочно. Инициатива может исходить как от работника, так и от руководства. Работник в этом случае пишет заявление с просьбой уволить его раньше, а работодатель может вручить письменное предложение с аналогичным содержанием.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138873" y="1446164"/>
        <a:ext cx="5125339" cy="1633633"/>
      </dsp:txXfrm>
    </dsp:sp>
    <dsp:sp modelId="{BBF120E6-C5EB-421B-800F-148F8885850A}">
      <dsp:nvSpPr>
        <dsp:cNvPr id="0" name=""/>
        <dsp:cNvSpPr/>
      </dsp:nvSpPr>
      <dsp:spPr>
        <a:xfrm>
          <a:off x="5620211" y="1357788"/>
          <a:ext cx="530209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</a:rPr>
            <a:t>По воле одной из сторон досрочно уволить (уволиться) нельзя. Необходимо взаимное согласие. В этом случае увольняющийся гражданин может рассчитывать на компенсацию, исчисляемую по среднему заработку. Расчет ведется пропорционально оставшимся до окончания срока предупреждения об увольнении дням.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5708587" y="1446164"/>
        <a:ext cx="5125339" cy="1633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42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433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关系图"/>
          <p:cNvPicPr>
            <a:picLocks noChangeAspect="1"/>
          </p:cNvPicPr>
          <p:nvPr/>
        </p:nvPicPr>
        <p:blipFill>
          <a:blip r:embed="rId2"/>
          <a:srcRect r="2528" b="10909"/>
          <a:stretch>
            <a:fillRect/>
          </a:stretch>
        </p:blipFill>
        <p:spPr>
          <a:xfrm>
            <a:off x="239184" y="692150"/>
            <a:ext cx="11885083" cy="6110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17" y="549275"/>
            <a:ext cx="12192000" cy="151130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44233" y="2492375"/>
            <a:ext cx="7393517" cy="12223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1007533" y="620713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60FBDFE-C587-4B4C-A407-44438C67B59E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117" y="333375"/>
            <a:ext cx="12192000" cy="100965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1027" name="Picture 3" descr="关系图"/>
          <p:cNvPicPr>
            <a:picLocks noChangeAspect="1"/>
          </p:cNvPicPr>
          <p:nvPr/>
        </p:nvPicPr>
        <p:blipFill>
          <a:blip r:embed="rId14"/>
          <a:srcRect t="1094" r="8122" b="13318"/>
          <a:stretch>
            <a:fillRect/>
          </a:stretch>
        </p:blipFill>
        <p:spPr>
          <a:xfrm>
            <a:off x="7730067" y="4438650"/>
            <a:ext cx="4453467" cy="2333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9" name="Rectangle 5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760FBDFE-C587-4B4C-A407-44438C67B59E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ldLvl="0" animBg="1"/>
      <p:bldP spid="1028" grpId="0" bldLvl="0"/>
    </p:bld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370386&amp;date=21.10.2024&amp;dst=100080&amp;field=134" TargetMode="External"/><Relationship Id="rId2" Type="http://schemas.openxmlformats.org/officeDocument/2006/relationships/hyperlink" Target="https://login.consultant.ru/link/?req=doc&amp;base=LAW&amp;n=475114&amp;date=21.10.2024&amp;dst=507&amp;field=134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475114&amp;date=21.10.2024&amp;dst=507&amp;field=13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hyperlink" Target="#Par249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76350" y="1649095"/>
            <a:ext cx="10363200" cy="2698750"/>
          </a:xfrm>
        </p:spPr>
        <p:txBody>
          <a:bodyPr/>
          <a:lstStyle/>
          <a:p>
            <a:r>
              <a:rPr lang="ru-RU" altLang="en-US" b="1" dirty="0"/>
              <a:t>Сокращение численности (штата) работников организации в 2024 году</a:t>
            </a:r>
          </a:p>
        </p:txBody>
      </p:sp>
      <p:pic>
        <p:nvPicPr>
          <p:cNvPr id="5" name="Picture 2" descr="C:\Users\МАУ ИМЦ\Desktop\Новости (3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71" y="485616"/>
            <a:ext cx="1288620" cy="31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24050" y="6210300"/>
            <a:ext cx="882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Отдел правового сопровождения и развития кадров МКУ «ИМЦ»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t="5067" b="37439"/>
          <a:stretch>
            <a:fillRect/>
          </a:stretch>
        </p:blipFill>
        <p:spPr>
          <a:xfrm>
            <a:off x="1" y="487044"/>
            <a:ext cx="12192000" cy="63709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е поле 6"/>
          <p:cNvSpPr txBox="1"/>
          <p:nvPr/>
        </p:nvSpPr>
        <p:spPr>
          <a:xfrm>
            <a:off x="1006475" y="347980"/>
            <a:ext cx="11017885" cy="1055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Процедура увольнения по сокращению </a:t>
            </a: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7030A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(четко регламентирована)</a:t>
            </a:r>
            <a:r>
              <a:rPr lang="ru-RU" sz="2400" dirty="0">
                <a:solidFill>
                  <a:srgbClr val="7030A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altLang="en-US" sz="4000" b="1" dirty="0">
              <a:solidFill>
                <a:srgbClr val="990000"/>
              </a:solidFill>
              <a:cs typeface="Times New Roman" panose="02020603050405020304" charset="0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802163"/>
              </p:ext>
            </p:extLst>
          </p:nvPr>
        </p:nvGraphicFramePr>
        <p:xfrm>
          <a:off x="76200" y="1066800"/>
          <a:ext cx="115062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62163" b="18996"/>
          <a:stretch>
            <a:fillRect/>
          </a:stretch>
        </p:blipFill>
        <p:spPr>
          <a:xfrm>
            <a:off x="1048385" y="285750"/>
            <a:ext cx="10110470" cy="1618615"/>
          </a:xfrm>
          <a:prstGeom prst="rect">
            <a:avLst/>
          </a:prstGeom>
        </p:spPr>
      </p:pic>
      <p:pic>
        <p:nvPicPr>
          <p:cNvPr id="5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6952" t="45075" r="11479"/>
          <a:stretch>
            <a:fillRect/>
          </a:stretch>
        </p:blipFill>
        <p:spPr>
          <a:xfrm>
            <a:off x="1581785" y="2022475"/>
            <a:ext cx="9589770" cy="42424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sz="40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Кого нельзя сокращать</a:t>
            </a:r>
            <a:r>
              <a:rPr lang="ru-RU" sz="18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ru-RU" sz="18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835650" y="1381125"/>
            <a:ext cx="5384800" cy="5353050"/>
          </a:xfrm>
        </p:spPr>
        <p:txBody>
          <a:bodyPr/>
          <a:lstStyle/>
          <a:p>
            <a:pPr marL="171450" lvl="0" indent="-1714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беременных женщин;</a:t>
            </a:r>
          </a:p>
          <a:p>
            <a:pPr marL="171450" lvl="0" indent="-1714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женщин, имеющих ребенка в возрасте до трех лет;</a:t>
            </a:r>
          </a:p>
          <a:p>
            <a:pPr marL="171450" lvl="0" indent="-1714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одиноких матерей, воспитывающих ребенка-инвалида в возрасте до 18 лет или ребенка в возрасте до 16 лет;</a:t>
            </a:r>
          </a:p>
          <a:p>
            <a:pPr marL="171450" lvl="0" indent="-1714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лиц, воспитывающих без матери ребенка в возрасте до 16 лет (ребенка-инвалида в возрасте до 18 лет);</a:t>
            </a:r>
          </a:p>
          <a:p>
            <a:pPr marL="171450" lvl="0" indent="-1714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единственных кормильцев ребенка-инвалида в возрасте до 18 лет или ребенка в возрасте до трех лет в семье, где трое и более детей в возрасте до 14 лет, если второй родитель (законный представитель) не работает;</a:t>
            </a:r>
          </a:p>
          <a:p>
            <a:pPr marL="171450" lvl="0" indent="-1714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работников, которых нельзя увольнять по итогам оценки преимущественного права;</a:t>
            </a:r>
            <a:endParaRPr lang="ru-RU" sz="1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находящихся на больничном или в отпуске на день увольнения (дату увольнения в таком случае необходимо перенести);</a:t>
            </a:r>
          </a:p>
          <a:p>
            <a:pPr marL="171450" lvl="0" indent="-1714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работника в период приостановления действия трудового договора;</a:t>
            </a:r>
          </a:p>
          <a:p>
            <a:pPr marL="171450" lvl="0" indent="-1714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течение года с момента гибели (смерти) ветерана боевых действий его супругу (супруга). Запрет на сокращение действует в отношении тех, кто не вступил в повторный брак.</a:t>
            </a:r>
          </a:p>
          <a:p>
            <a:endParaRPr lang="ru-RU" dirty="0"/>
          </a:p>
        </p:txBody>
      </p:sp>
      <p:pic>
        <p:nvPicPr>
          <p:cNvPr id="16" name="Picture 2" descr="Picture background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419226"/>
            <a:ext cx="4515312" cy="513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3600" b="1" dirty="0" smtClean="0">
                <a:solidFill>
                  <a:srgbClr val="990000"/>
                </a:solidFill>
                <a:cs typeface="Times New Roman" panose="02020603050405020304" charset="0"/>
              </a:rPr>
              <a:t>Образец приказа о создании комиссии</a:t>
            </a:r>
            <a:endParaRPr lang="ru-RU" sz="3600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194" y="1276350"/>
            <a:ext cx="5567212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1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85774" y="723900"/>
            <a:ext cx="11477625" cy="4067175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Какие вакансии и в каком порядке нужно предложить при сокращении </a:t>
            </a: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работника</a:t>
            </a:r>
          </a:p>
          <a:p>
            <a:pPr marL="0" indent="0" algn="just">
              <a:spcBef>
                <a:spcPts val="1200"/>
              </a:spcBef>
              <a:spcAft>
                <a:spcPts val="0"/>
              </a:spcAft>
              <a:buNone/>
            </a:pPr>
            <a:endParaRPr lang="ru-RU" sz="1600" dirty="0" smtClean="0">
              <a:ea typeface="Times New Roman"/>
            </a:endParaRPr>
          </a:p>
          <a:p>
            <a:pPr marL="0" indent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ea typeface="Times New Roman"/>
              </a:rPr>
              <a:t>	</a:t>
            </a:r>
            <a:r>
              <a:rPr lang="ru-RU" sz="1600" dirty="0" smtClean="0">
                <a:ea typeface="Times New Roman"/>
              </a:rPr>
              <a:t>Вакантные </a:t>
            </a:r>
            <a:r>
              <a:rPr lang="ru-RU" sz="1600" dirty="0">
                <a:ea typeface="Times New Roman"/>
              </a:rPr>
              <a:t>должности, предлагаемые сокращаемым работникам, должны соответствовать установленным законом требованиям.</a:t>
            </a:r>
          </a:p>
          <a:p>
            <a:pPr marL="0" indent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 smtClean="0">
                <a:ea typeface="Times New Roman"/>
              </a:rPr>
              <a:t>	Предлагаемые </a:t>
            </a:r>
            <a:r>
              <a:rPr lang="ru-RU" sz="1600" dirty="0">
                <a:ea typeface="Times New Roman"/>
              </a:rPr>
              <a:t>вакансии должны одновременно отвечать следующим условиям:</a:t>
            </a:r>
          </a:p>
          <a:p>
            <a:pPr lvl="0" algn="just">
              <a:spcBef>
                <a:spcPts val="1200"/>
              </a:spcBef>
              <a:spcAft>
                <a:spcPts val="0"/>
              </a:spcAft>
              <a:buFont typeface="+mj-lt"/>
              <a:buAutoNum type="arabicParenR"/>
              <a:tabLst>
                <a:tab pos="342900" algn="l"/>
              </a:tabLst>
            </a:pPr>
            <a:r>
              <a:rPr lang="ru-RU" sz="1600" dirty="0">
                <a:ea typeface="Times New Roman"/>
                <a:cs typeface="Times New Roman"/>
              </a:rPr>
              <a:t>работник сможет выполнять работу с учетом его состояния здоровья;</a:t>
            </a:r>
          </a:p>
          <a:p>
            <a:pPr lvl="0" algn="just">
              <a:spcBef>
                <a:spcPts val="1200"/>
              </a:spcBef>
              <a:spcAft>
                <a:spcPts val="0"/>
              </a:spcAft>
              <a:buFont typeface="+mj-lt"/>
              <a:buAutoNum type="arabicParenR"/>
              <a:tabLst>
                <a:tab pos="342900" algn="l"/>
              </a:tabLst>
            </a:pPr>
            <a:r>
              <a:rPr lang="ru-RU" sz="1600" dirty="0">
                <a:ea typeface="Times New Roman"/>
                <a:cs typeface="Times New Roman"/>
              </a:rPr>
              <a:t>это может быть как вакантная должность или работа, соответствующая квалификации работника, так и вакантная нижестоящая должность или нижеоплачиваемая работа;</a:t>
            </a:r>
          </a:p>
          <a:p>
            <a:pPr lvl="0" algn="just">
              <a:spcBef>
                <a:spcPts val="1200"/>
              </a:spcBef>
              <a:spcAft>
                <a:spcPts val="0"/>
              </a:spcAft>
              <a:buFont typeface="+mj-lt"/>
              <a:buAutoNum type="arabicParenR"/>
              <a:tabLst>
                <a:tab pos="342900" algn="l"/>
              </a:tabLst>
            </a:pPr>
            <a:r>
              <a:rPr lang="ru-RU" sz="1600" dirty="0">
                <a:ea typeface="Times New Roman"/>
                <a:cs typeface="Times New Roman"/>
              </a:rPr>
              <a:t>вакансии должны быть в данной местности. Вакансии в другой местности предлагаются, только если это предусмотрено коллективным договором, соглашениями, трудовым договором.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2450" y="4835545"/>
            <a:ext cx="114204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	Все 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имеющиеся вакансии, отвечающие требованиям 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  <a:hlinkClick r:id="rId2"/>
              </a:rPr>
              <a:t>ч. 3 ст. 81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 ТК РФ, следует предложить всем сокращаемым работникам (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  <a:hlinkClick r:id="rId3"/>
              </a:rPr>
              <a:t>п. 4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 Обзора практики рассмотрения судами дел по спорам, связанным с прекращением трудового договора по инициативе работодателя (утв. Президиумом Верховного Суда РФ 09.12.2020)).</a:t>
            </a:r>
          </a:p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	Рекомендуем 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предлагать их в течение всего периода мероприятий по сокращению (до дня увольнения включительно). Это подтвердит исполнение установленных 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  <a:hlinkClick r:id="rId2"/>
              </a:rPr>
              <a:t>ч. 3 ст. 81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 ТК РФ требований.</a:t>
            </a:r>
            <a:endParaRPr lang="ru-RU" sz="1400" dirty="0">
              <a:solidFill>
                <a:srgbClr val="C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03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9575" y="558790"/>
            <a:ext cx="11125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C00000"/>
                </a:solidFill>
              </a:rPr>
              <a:t>Согласие работника на перевод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4" y="1431484"/>
            <a:ext cx="5384800" cy="4569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71499" y="1754565"/>
            <a:ext cx="559117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Если работник согласен на перевод при сокращении, то такое согласие</a:t>
            </a:r>
            <a:r>
              <a:rPr lang="ru-RU" dirty="0">
                <a:latin typeface="Times New Roman"/>
                <a:ea typeface="Times New Roman"/>
              </a:rPr>
              <a:t> он должен оформить письменно (</a:t>
            </a:r>
            <a:r>
              <a:rPr lang="ru-RU" dirty="0">
                <a:solidFill>
                  <a:srgbClr val="0000FF"/>
                </a:solidFill>
                <a:latin typeface="Times New Roman"/>
                <a:ea typeface="Times New Roman"/>
                <a:hlinkClick r:id="rId3"/>
              </a:rPr>
              <a:t>ч. 3 ст. 81</a:t>
            </a:r>
            <a:r>
              <a:rPr lang="ru-RU" dirty="0">
                <a:latin typeface="Times New Roman"/>
                <a:ea typeface="Times New Roman"/>
              </a:rPr>
              <a:t> ТК РФ). На практике работник оформляет его, например, в виде отдельного заявления или отметки о согласии на перевод на </a:t>
            </a:r>
            <a:r>
              <a:rPr lang="ru-RU" dirty="0">
                <a:solidFill>
                  <a:srgbClr val="0000FF"/>
                </a:solidFill>
                <a:latin typeface="Times New Roman"/>
                <a:ea typeface="Times New Roman"/>
                <a:hlinkClick r:id="rId4" action="ppaction://hlinkfile" tooltip="3.6.1. Как уведомить сокращаемого работника о наличии вакантных должностей"/>
              </a:rPr>
              <a:t>уведомлении</a:t>
            </a:r>
            <a:r>
              <a:rPr lang="ru-RU" dirty="0">
                <a:latin typeface="Times New Roman"/>
                <a:ea typeface="Times New Roman"/>
              </a:rPr>
              <a:t> о наличии вакантных должностей. Проверьте, чтобы работник в документе четко выразил свое согласие на перевод на предлагаемую должность, поставил подпись и дату оформления согласия. Желательно, чтобы он указал также условия, при которых согласен работать на новой должности, в том числе режим работы, условия оплаты труда.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7812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solidFill>
                  <a:srgbClr val="990000"/>
                </a:solidFill>
                <a:cs typeface="Times New Roman" panose="02020603050405020304" charset="0"/>
              </a:rPr>
              <a:t>ДЛЯ ПОДАЧИ УВЕДОМЛЕНИЯ ИСПОЛЬЗУЙТЕ ПОРТАЛ РАБОТА В РОССИИ (</a:t>
            </a:r>
            <a:r>
              <a:rPr lang="en-US" sz="2400" b="1" dirty="0" smtClean="0">
                <a:solidFill>
                  <a:srgbClr val="990000"/>
                </a:solidFill>
                <a:cs typeface="Times New Roman" panose="02020603050405020304" charset="0"/>
              </a:rPr>
              <a:t>https</a:t>
            </a:r>
            <a:r>
              <a:rPr lang="en-US" sz="2400" b="1" dirty="0">
                <a:solidFill>
                  <a:srgbClr val="990000"/>
                </a:solidFill>
                <a:cs typeface="Times New Roman" panose="02020603050405020304" charset="0"/>
              </a:rPr>
              <a:t>://trudvsem.ru</a:t>
            </a:r>
            <a:r>
              <a:rPr lang="en-US" sz="2400" b="1" dirty="0" smtClean="0">
                <a:solidFill>
                  <a:srgbClr val="990000"/>
                </a:solidFill>
                <a:cs typeface="Times New Roman" panose="02020603050405020304" charset="0"/>
              </a:rPr>
              <a:t>/</a:t>
            </a:r>
            <a:r>
              <a:rPr lang="ru-RU" sz="2400" b="1" dirty="0" smtClean="0">
                <a:solidFill>
                  <a:srgbClr val="990000"/>
                </a:solidFill>
                <a:cs typeface="Times New Roman" panose="02020603050405020304" charset="0"/>
              </a:rPr>
              <a:t>)</a:t>
            </a:r>
            <a:endParaRPr lang="ru-RU" sz="2400" b="1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505075"/>
            <a:ext cx="12115800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130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 dirty="0">
                <a:solidFill>
                  <a:srgbClr val="990000"/>
                </a:solidFill>
                <a:latin typeface="Times New Roman" panose="02020603050405020304" charset="0"/>
                <a:cs typeface="Times New Roman" panose="02020603050405020304" charset="0"/>
              </a:rPr>
              <a:t>Увольнение до истечения срока предупреждения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2613881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Cooperate">
  <a:themeElements>
    <a:clrScheme name="Business Coope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siness Cooperat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usiness Coope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524</Words>
  <Application>Microsoft Office PowerPoint</Application>
  <PresentationFormat>Произвольный</PresentationFormat>
  <Paragraphs>36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Business Cooperate</vt:lpstr>
      <vt:lpstr>Сокращение численности (штата) работников организации в 2024 году</vt:lpstr>
      <vt:lpstr>Презентация PowerPoint</vt:lpstr>
      <vt:lpstr>Презентация PowerPoint</vt:lpstr>
      <vt:lpstr>Презентация PowerPoint</vt:lpstr>
      <vt:lpstr>Кого нельзя сокращать </vt:lpstr>
      <vt:lpstr>Образец приказа о создании комиссии</vt:lpstr>
      <vt:lpstr>Презентация PowerPoint</vt:lpstr>
      <vt:lpstr>Согласие работника на перевод</vt:lpstr>
      <vt:lpstr>ДЛЯ ПОДАЧИ УВЕДОМЛЕНИЯ ИСПОЛЬЗУЙТЕ ПОРТАЛ РАБОТА В РОССИИ (https://trudvsem.ru/)</vt:lpstr>
      <vt:lpstr>Увольнение до истечения срока предупреждения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ВКС-ЗАЛ</dc:creator>
  <cp:lastModifiedBy>ВКС-ЗАЛ</cp:lastModifiedBy>
  <cp:revision>33</cp:revision>
  <dcterms:created xsi:type="dcterms:W3CDTF">2024-10-27T07:22:00Z</dcterms:created>
  <dcterms:modified xsi:type="dcterms:W3CDTF">2024-10-30T07:51:52Z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1049-12.2.0.13472</vt:lpwstr>
  </property>
  <property fmtid="{D5CDD505-2E9C-101B-9397-08002B2CF9AE}" pid="3" name="ICV">
    <vt:lpwstr>553E6D9C9AFC4868B85F845A4D85B3B6_13</vt:lpwstr>
  </property>
</Properties>
</file>