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70" r:id="rId4"/>
    <p:sldId id="262" r:id="rId5"/>
    <p:sldId id="263" r:id="rId6"/>
    <p:sldId id="261" r:id="rId7"/>
    <p:sldId id="259" r:id="rId8"/>
    <p:sldId id="260" r:id="rId9"/>
    <p:sldId id="264" r:id="rId10"/>
    <p:sldId id="268" r:id="rId11"/>
    <p:sldId id="271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AA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Памятка для родителей по профилактике ранних сексуальных связей – ГБПОУ  &quot;ПСХТ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829919"/>
            <a:ext cx="2699792" cy="269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032" y="915656"/>
            <a:ext cx="8712968" cy="2225312"/>
          </a:xfrm>
        </p:spPr>
        <p:txBody>
          <a:bodyPr>
            <a:noAutofit/>
          </a:bodyPr>
          <a:lstStyle/>
          <a:p>
            <a:r>
              <a:rPr lang="ru-RU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ru-RU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Профилактика половой неприкосновенности. Пути решения»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941168"/>
            <a:ext cx="6920581" cy="1553767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Подготовила: Алексеева И. В.  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психолог БУ ХМАО-Югры «Центр общественного здоровья и 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медицинской профилактики», филиал в г. Сургуте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9672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3976D-4DE4-485C-A801-889A917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507288" cy="615280"/>
          </a:xfrm>
        </p:spPr>
        <p:txBody>
          <a:bodyPr>
            <a:noAutofit/>
          </a:bodyPr>
          <a:lstStyle/>
          <a:p>
            <a:r>
              <a:rPr lang="ru-RU" sz="3200" b="1" dirty="0"/>
              <a:t>Профилактика преступлений в сфере половой неприкосновенности и половой свободы несовершеннолетних: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B42D95C-FFF4-40C9-B986-4CBD4252AA22}"/>
              </a:ext>
            </a:extLst>
          </p:cNvPr>
          <p:cNvSpPr/>
          <p:nvPr/>
        </p:nvSpPr>
        <p:spPr>
          <a:xfrm>
            <a:off x="251520" y="2564904"/>
            <a:ext cx="2664296" cy="2708440"/>
          </a:xfrm>
          <a:prstGeom prst="ellipse">
            <a:avLst/>
          </a:prstGeom>
          <a:solidFill>
            <a:srgbClr val="4AAA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Своевременное оказание помощи семьям группы риска</a:t>
            </a:r>
          </a:p>
          <a:p>
            <a:pPr algn="ctr"/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D5432B-A91A-4761-9672-D44F903CC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844" y="2592768"/>
            <a:ext cx="2736304" cy="2736304"/>
          </a:xfrm>
          <a:prstGeom prst="ellipse">
            <a:avLst/>
          </a:prstGeom>
          <a:solidFill>
            <a:srgbClr val="4AAA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9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 алкоголизма и наркомании у лиц из ближайшего окружения несовершеннолетних</a:t>
            </a:r>
          </a:p>
          <a:p>
            <a:pPr algn="ctr"/>
            <a:endParaRPr lang="ru-RU" dirty="0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26B011A0-65EC-401B-B2A6-0AFD530F2722}"/>
              </a:ext>
            </a:extLst>
          </p:cNvPr>
          <p:cNvSpPr txBox="1">
            <a:spLocks/>
          </p:cNvSpPr>
          <p:nvPr/>
        </p:nvSpPr>
        <p:spPr>
          <a:xfrm>
            <a:off x="6156176" y="2564904"/>
            <a:ext cx="2736304" cy="2736304"/>
          </a:xfrm>
          <a:prstGeom prst="ellipse">
            <a:avLst/>
          </a:prstGeom>
          <a:solidFill>
            <a:srgbClr val="4AAA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4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Правильное половое и сексуальное воспитание детей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0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7E2096-E425-41FE-B41D-05559376C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56828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chemeClr val="tx2"/>
                </a:solidFill>
                <a:effectLst/>
                <a:ea typeface="Calibri" panose="020F0502020204030204" pitchFamily="34" charset="0"/>
              </a:rPr>
              <a:t>Нравственно-половое воспитание</a:t>
            </a:r>
            <a:r>
              <a:rPr lang="ru-RU" sz="2800" dirty="0">
                <a:solidFill>
                  <a:schemeClr val="tx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2800" dirty="0">
                <a:effectLst/>
                <a:ea typeface="Calibri" panose="020F0502020204030204" pitchFamily="34" charset="0"/>
              </a:rPr>
              <a:t>- процесс выработки качеств, черт, свойств и установок личности, определяющих необходимое обществу отношение человека к представителям другого пола.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b="1" dirty="0">
                <a:solidFill>
                  <a:schemeClr val="tx2"/>
                </a:solidFill>
                <a:effectLst/>
                <a:ea typeface="Calibri" panose="020F0502020204030204" pitchFamily="34" charset="0"/>
              </a:rPr>
              <a:t>Сексуальное воспитание</a:t>
            </a:r>
            <a:r>
              <a:rPr lang="ru-RU" sz="2800" dirty="0">
                <a:solidFill>
                  <a:schemeClr val="tx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2800" dirty="0">
                <a:effectLst/>
                <a:ea typeface="Calibri" panose="020F0502020204030204" pitchFamily="34" charset="0"/>
              </a:rPr>
              <a:t>- это собственно отношение к своему телу, сексуальности и сексуальным отношениям.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ru-RU" dirty="0"/>
          </a:p>
        </p:txBody>
      </p:sp>
      <p:pic>
        <p:nvPicPr>
          <p:cNvPr id="4" name="Picture 6" descr="Памятка для родителей по профилактике ранних сексуальных связей – ГБПОУ  &quot;ПСХТ&quot;">
            <a:extLst>
              <a:ext uri="{FF2B5EF4-FFF2-40B4-BE49-F238E27FC236}">
                <a16:creationId xmlns:a16="http://schemas.microsoft.com/office/drawing/2014/main" id="{5D7BC40C-6E3D-4164-B192-A501E1729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088" y="4725144"/>
            <a:ext cx="1979712" cy="19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89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Цель полового воспитания: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воспитать целостную личность женщины и мужчины, способных адекватно осознавать и переживать свои физиологические и психологические особенности, устанавливать оптимальные отношения с людьми своего и противоположного пола во всех сферах жизни.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5C8075-9B0C-4103-B1B1-DCAEB6A17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551031"/>
            <a:ext cx="2794576" cy="198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1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Задачи полового воспитания: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ru-RU" sz="2800" dirty="0"/>
          </a:p>
          <a:p>
            <a:pPr lvl="0"/>
            <a:r>
              <a:rPr lang="ru-RU" sz="2800" dirty="0"/>
              <a:t>Способствовать гармоничному развитию подрастающего поколения;</a:t>
            </a:r>
          </a:p>
          <a:p>
            <a:r>
              <a:rPr lang="ru-RU" sz="2800" dirty="0"/>
              <a:t>Содействовать укреплению брака и семьи;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75C08B-D35B-4488-AE4F-8BD3063F7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551031"/>
            <a:ext cx="2794576" cy="198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13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Половое воспитание включает в себя: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876800"/>
          </a:xfrm>
        </p:spPr>
        <p:txBody>
          <a:bodyPr/>
          <a:lstStyle/>
          <a:p>
            <a:pPr lvl="0"/>
            <a:endParaRPr lang="ru-RU" dirty="0"/>
          </a:p>
          <a:p>
            <a:pPr lvl="0"/>
            <a:r>
              <a:rPr lang="ru-RU" dirty="0"/>
              <a:t>Анатомо-физиологическую часть (половое созревание, личная гигиена, информация о ЗППП);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Социально-психологическую часть (понятия «мужественность», «женственность», нравственные основы и культура межличностных отношений, брак и семья);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598664-3AD9-4D0A-889F-DDC4FCE69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551031"/>
            <a:ext cx="2794576" cy="198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9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764704"/>
            <a:ext cx="7632848" cy="59046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50898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д ведущей деятельностью понимают: Это полезно знать… Ведущая деятельность  — Общие дети, г. Вороне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517408" cy="563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36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Правила обсуждения половых вопросов: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876800"/>
          </a:xfrm>
        </p:spPr>
        <p:txBody>
          <a:bodyPr/>
          <a:lstStyle/>
          <a:p>
            <a:r>
              <a:rPr lang="ru-RU" dirty="0"/>
              <a:t>Уважать чувства и решения ребенка;</a:t>
            </a:r>
          </a:p>
          <a:p>
            <a:r>
              <a:rPr lang="ru-RU" dirty="0"/>
              <a:t>Вести беседу в естественной форме, искренне и доброжелательно;</a:t>
            </a:r>
          </a:p>
          <a:p>
            <a:r>
              <a:rPr lang="ru-RU" dirty="0"/>
              <a:t>Избегайте длинных лекций;</a:t>
            </a:r>
          </a:p>
          <a:p>
            <a:r>
              <a:rPr lang="ru-RU" dirty="0"/>
              <a:t>Объяснить значимость согласия и уважения друг к другу;</a:t>
            </a:r>
          </a:p>
          <a:p>
            <a:r>
              <a:rPr lang="ru-RU" dirty="0"/>
              <a:t>Говорить честно про себя;</a:t>
            </a:r>
          </a:p>
          <a:p>
            <a:r>
              <a:rPr lang="ru-RU" dirty="0"/>
              <a:t>Честно обозначить свой страх;</a:t>
            </a:r>
          </a:p>
          <a:p>
            <a:r>
              <a:rPr lang="ru-RU" dirty="0"/>
              <a:t>Рассказать про контрацептивы;</a:t>
            </a:r>
          </a:p>
          <a:p>
            <a:r>
              <a:rPr lang="ru-RU" dirty="0"/>
              <a:t>Сохранить конфиденциальность </a:t>
            </a:r>
          </a:p>
          <a:p>
            <a:pPr marL="0" indent="0">
              <a:buNone/>
            </a:pPr>
            <a:r>
              <a:rPr lang="ru-RU" dirty="0"/>
              <a:t>  разговора;</a:t>
            </a:r>
          </a:p>
        </p:txBody>
      </p:sp>
      <p:pic>
        <p:nvPicPr>
          <p:cNvPr id="5122" name="Picture 2" descr="Половое воспитание: как говорить с ребенком на деликатную тему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49080"/>
            <a:ext cx="2880320" cy="239594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01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74526-E05E-44B0-9D38-470B8529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Правила обсуждения половых вопросов: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0CCA9-9AFE-47EF-955B-404C84A97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b="0" i="0" u="none" strike="noStrike" baseline="0" dirty="0">
                <a:solidFill>
                  <a:srgbClr val="000000"/>
                </a:solidFill>
              </a:rPr>
              <a:t>объяснить ребенку правила поведения, когда он остается один на улице либо дома. </a:t>
            </a: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</a:rPr>
              <a:t>стать для ребенка другом, с которым он может поделиться своими переживаниями; </a:t>
            </a: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</a:rPr>
              <a:t>серьезно воспринять рассказ о совершенном в отношении него насилии со стороны знакомых, родственников; </a:t>
            </a: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</a:rPr>
              <a:t>поддерживать отношения с друзьями детей и их родителями; </a:t>
            </a: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</a:rPr>
              <a:t>не отпускать ребенка на улицу одного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</a:rPr>
              <a:t>  </a:t>
            </a:r>
            <a:r>
              <a:rPr lang="ru-RU" sz="2000" b="0" i="0" u="none" strike="noStrike" baseline="0" dirty="0">
                <a:solidFill>
                  <a:srgbClr val="000000"/>
                </a:solidFill>
              </a:rPr>
              <a:t>(когда ребенок гуляет с друзьями, возможность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</a:rPr>
              <a:t>  </a:t>
            </a:r>
            <a:r>
              <a:rPr lang="ru-RU" sz="2000" b="0" i="0" u="none" strike="noStrike" baseline="0" dirty="0">
                <a:solidFill>
                  <a:srgbClr val="000000"/>
                </a:solidFill>
              </a:rPr>
              <a:t>совершения преступления снижается); </a:t>
            </a: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</a:rPr>
              <a:t>знать, что ребенок смотрит (исключить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</a:rPr>
              <a:t>   </a:t>
            </a:r>
            <a:r>
              <a:rPr lang="ru-RU" sz="2000" b="0" i="0" u="none" strike="noStrike" baseline="0" dirty="0">
                <a:solidFill>
                  <a:srgbClr val="000000"/>
                </a:solidFill>
              </a:rPr>
              <a:t>просмотр фильмов с сексуальными сценами и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</a:rPr>
              <a:t>   </a:t>
            </a:r>
            <a:r>
              <a:rPr lang="ru-RU" sz="2000" b="0" i="0" u="none" strike="noStrike" baseline="0" dirty="0">
                <a:solidFill>
                  <a:srgbClr val="000000"/>
                </a:solidFill>
              </a:rPr>
              <a:t>сценами насилия). </a:t>
            </a:r>
          </a:p>
          <a:p>
            <a:endParaRPr lang="ru-RU" dirty="0"/>
          </a:p>
        </p:txBody>
      </p:sp>
      <p:pic>
        <p:nvPicPr>
          <p:cNvPr id="5" name="Picture 2" descr="Половое воспитание: как говорить с ребенком на деликатную тему?">
            <a:extLst>
              <a:ext uri="{FF2B5EF4-FFF2-40B4-BE49-F238E27FC236}">
                <a16:creationId xmlns:a16="http://schemas.microsoft.com/office/drawing/2014/main" id="{FE6315B4-CACB-4670-976F-00DB8269C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3700"/>
            <a:ext cx="2880320" cy="239594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126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1D5130-B98D-439C-937D-E0156CD51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435441"/>
            <a:ext cx="8208912" cy="3780420"/>
          </a:xfrm>
        </p:spPr>
        <p:txBody>
          <a:bodyPr/>
          <a:lstStyle/>
          <a:p>
            <a:r>
              <a:rPr lang="ru-RU" b="0" i="0" u="none" strike="noStrike" baseline="0" dirty="0">
                <a:solidFill>
                  <a:srgbClr val="000000"/>
                </a:solidFill>
              </a:rPr>
              <a:t>Нельзя разговаривать с незнакомцами на улице и впускать их в дом. </a:t>
            </a:r>
          </a:p>
          <a:p>
            <a:r>
              <a:rPr lang="ru-RU" b="0" i="0" u="none" strike="noStrike" baseline="0" dirty="0">
                <a:solidFill>
                  <a:srgbClr val="000000"/>
                </a:solidFill>
              </a:rPr>
              <a:t>Нельзя заходить с ними вместе в подъезд и лифт. </a:t>
            </a:r>
          </a:p>
          <a:p>
            <a:r>
              <a:rPr lang="ru-RU" b="0" i="0" u="none" strike="noStrike" baseline="0" dirty="0">
                <a:solidFill>
                  <a:srgbClr val="000000"/>
                </a:solidFill>
              </a:rPr>
              <a:t>Нельзя садиться в чужую машину. </a:t>
            </a:r>
          </a:p>
          <a:p>
            <a:r>
              <a:rPr lang="ru-RU" b="0" i="0" u="none" strike="noStrike" baseline="0" dirty="0">
                <a:solidFill>
                  <a:srgbClr val="000000"/>
                </a:solidFill>
              </a:rPr>
              <a:t>Нельзя принимать от незнакомых людей подарки и соглашаться на их предложение пойти к ним домой или еще куда-либо. </a:t>
            </a:r>
          </a:p>
          <a:p>
            <a:r>
              <a:rPr lang="ru-RU" b="0" i="0" u="none" strike="noStrike" baseline="0" dirty="0">
                <a:solidFill>
                  <a:srgbClr val="000000"/>
                </a:solidFill>
              </a:rPr>
              <a:t>Нельзя задерживаться на улице одному, особенно с наступлением темноты. </a:t>
            </a:r>
          </a:p>
          <a:p>
            <a:endParaRPr lang="ru-RU" dirty="0"/>
          </a:p>
        </p:txBody>
      </p:sp>
      <p:pic>
        <p:nvPicPr>
          <p:cNvPr id="1028" name="Picture 4" descr="Новости">
            <a:extLst>
              <a:ext uri="{FF2B5EF4-FFF2-40B4-BE49-F238E27FC236}">
                <a16:creationId xmlns:a16="http://schemas.microsoft.com/office/drawing/2014/main" id="{A95BC1A1-A823-4E92-97A4-5ADE98BCD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1000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40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Деятельность Центра по профилактике ранних половых связей и сохранению репродуктивного здоровья в 2024г.: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60848"/>
            <a:ext cx="8424936" cy="4580178"/>
          </a:xfrm>
        </p:spPr>
        <p:txBody>
          <a:bodyPr/>
          <a:lstStyle/>
          <a:p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11</a:t>
            </a:r>
            <a:r>
              <a:rPr lang="ru-RU" sz="2000" dirty="0">
                <a:latin typeface="+mj-lt"/>
              </a:rPr>
              <a:t> профилактических лекций (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225</a:t>
            </a:r>
            <a:r>
              <a:rPr lang="ru-RU" sz="2000" dirty="0">
                <a:latin typeface="+mj-lt"/>
              </a:rPr>
              <a:t> учащихся);</a:t>
            </a:r>
          </a:p>
          <a:p>
            <a:r>
              <a:rPr lang="ru-RU" sz="2000" dirty="0">
                <a:latin typeface="+mj-lt"/>
              </a:rPr>
              <a:t> 25 публикаций в социальных сетях;</a:t>
            </a:r>
          </a:p>
          <a:p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58</a:t>
            </a:r>
            <a:r>
              <a:rPr lang="ru-RU" sz="2000" dirty="0">
                <a:latin typeface="+mj-lt"/>
              </a:rPr>
              <a:t> экземпляров печатной продукции;</a:t>
            </a:r>
          </a:p>
          <a:p>
            <a:r>
              <a:rPr lang="ru-RU" sz="2000" dirty="0">
                <a:latin typeface="+mj-lt"/>
              </a:rPr>
              <a:t>17 </a:t>
            </a:r>
            <a:r>
              <a:rPr lang="ru-RU" sz="2000" dirty="0" err="1">
                <a:latin typeface="+mj-lt"/>
              </a:rPr>
              <a:t>кинодемонстрации</a:t>
            </a:r>
            <a:r>
              <a:rPr lang="ru-RU" sz="2000" dirty="0">
                <a:latin typeface="+mj-lt"/>
              </a:rPr>
              <a:t>;</a:t>
            </a:r>
            <a:endParaRPr lang="ru-RU" dirty="0">
              <a:latin typeface="+mj-lt"/>
            </a:endParaRPr>
          </a:p>
        </p:txBody>
      </p:sp>
      <p:pic>
        <p:nvPicPr>
          <p:cNvPr id="6148" name="Picture 4" descr="https://sun9-38.userapi.com/impf/fwDGYf4720_eOuxWqaGFNRk6GM2EuE5a6WpNDw/EYNQFuvcIY4.jpg?size=1280x960&amp;quality=95&amp;sign=5932c6cc8636db384bf58e64e2b401b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542" y="5018743"/>
            <a:ext cx="2379350" cy="17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un9-14.userapi.com/impg/mXCYu_OyQE6ksF92IXmtofOFw7PGC_eBpJr9uA/nVLM0-dRVn0.jpg?size=854x640&amp;quality=95&amp;sign=3f83f0e05a15844af96f6ed04432cef5&amp;c_uniq_tag=by6Xkp3qTuuOKt2I3yK1fqp_xEkAy0ABi0Nxvtl-vuw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05105"/>
            <a:ext cx="2794758" cy="209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8-zdrOg1mW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49829"/>
            <a:ext cx="2964755" cy="129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8.userapi.com/impg/Ml2MF5-r9cym0TlvQ8Fi73uPfnnpS-4_yOLp8Q/8GXYZkm4Nvg.jpg?size=1280x960&amp;quality=95&amp;sign=23023108af9763a842c1a789ea755115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05105"/>
            <a:ext cx="2627250" cy="197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92CDA7-3698-44FE-9C32-329CF1964A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69" y="1772816"/>
            <a:ext cx="2079062" cy="207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24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C6F18-14E4-473D-9364-7A2A556D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Рекомендации: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4025AB0-113A-4C32-8A47-F0D81F4561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2088232" cy="281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6BFCD61-5A83-4959-8CCF-20E78DC15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1375911"/>
            <a:ext cx="1953607" cy="262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1577D6-1113-465C-B9F1-3012F9A956F6}"/>
              </a:ext>
            </a:extLst>
          </p:cNvPr>
          <p:cNvSpPr txBox="1"/>
          <p:nvPr/>
        </p:nvSpPr>
        <p:spPr>
          <a:xfrm>
            <a:off x="4788024" y="1876396"/>
            <a:ext cx="35185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 latinLnBrk="0"/>
            <a:r>
              <a:rPr lang="ru-RU" sz="1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Автор: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6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Фил </a:t>
            </a:r>
            <a:r>
              <a:rPr lang="ru-RU" sz="1600" b="0" i="0" u="none" strike="noStrike" dirty="0" err="1">
                <a:solidFill>
                  <a:schemeClr val="accent4">
                    <a:lumMod val="50000"/>
                  </a:schemeClr>
                </a:solidFill>
                <a:effectLst/>
              </a:rPr>
              <a:t>Уилкинсон</a:t>
            </a:r>
            <a:r>
              <a:rPr lang="ru-RU" sz="16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/Анита Найк</a:t>
            </a:r>
          </a:p>
          <a:p>
            <a:pPr algn="l" fontAlgn="base" latinLnBrk="0"/>
            <a:r>
              <a:rPr lang="ru-RU" sz="1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Издательство:</a:t>
            </a:r>
            <a:endParaRPr lang="ru-RU" sz="1600" b="0" i="0" u="none" strike="noStrike" dirty="0">
              <a:solidFill>
                <a:schemeClr val="accent4">
                  <a:lumMod val="50000"/>
                </a:schemeClr>
              </a:solidFill>
              <a:effectLst/>
            </a:endParaRPr>
          </a:p>
          <a:p>
            <a:pPr algn="l" fontAlgn="base" latinLnBrk="0"/>
            <a:r>
              <a:rPr lang="ru-RU" sz="16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«Манн, Иванов и Фербер»</a:t>
            </a:r>
          </a:p>
          <a:p>
            <a:pPr algn="l" fontAlgn="base" latinLnBrk="0"/>
            <a:r>
              <a:rPr lang="ru-RU" sz="1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Возраст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ru-RU" sz="16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</a:rPr>
              <a:t>10–13 лет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43C03370-4980-49EA-97F2-A63B0435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26" y="4079462"/>
            <a:ext cx="2235628" cy="257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2FF9AD-3E72-4FC5-87E3-EB2EA74B219E}"/>
              </a:ext>
            </a:extLst>
          </p:cNvPr>
          <p:cNvSpPr txBox="1"/>
          <p:nvPr/>
        </p:nvSpPr>
        <p:spPr>
          <a:xfrm>
            <a:off x="2699793" y="4615185"/>
            <a:ext cx="2088231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ru-RU" sz="1600" b="1" dirty="0"/>
              <a:t>Автор: </a:t>
            </a:r>
            <a:r>
              <a:rPr lang="ru-RU" sz="1600" dirty="0"/>
              <a:t>Юлия Ярмоленко</a:t>
            </a:r>
          </a:p>
          <a:p>
            <a:pPr fontAlgn="base">
              <a:spcAft>
                <a:spcPts val="1000"/>
              </a:spcAft>
            </a:pPr>
            <a:r>
              <a:rPr lang="ru-RU" sz="1600" b="1" dirty="0"/>
              <a:t>Издательство: </a:t>
            </a:r>
            <a:r>
              <a:rPr lang="ru-RU" sz="1600" dirty="0"/>
              <a:t>«</a:t>
            </a:r>
            <a:r>
              <a:rPr lang="ru-RU" sz="1600" dirty="0" err="1"/>
              <a:t>Юнисофт</a:t>
            </a:r>
            <a:r>
              <a:rPr lang="ru-RU" sz="1600" dirty="0"/>
              <a:t>»</a:t>
            </a:r>
          </a:p>
          <a:p>
            <a:pPr fontAlgn="base">
              <a:spcAft>
                <a:spcPts val="1000"/>
              </a:spcAft>
            </a:pPr>
            <a:r>
              <a:rPr lang="ru-RU" sz="1600" b="1" dirty="0"/>
              <a:t>Возраст: </a:t>
            </a:r>
            <a:r>
              <a:rPr lang="ru-RU" sz="1600" dirty="0"/>
              <a:t>8–12 лет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2A3929C8-5E55-4146-88CF-92C965B82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680" y="4079462"/>
            <a:ext cx="1880245" cy="248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BAA163-043C-4AD2-BB5D-81778DA3AC3F}"/>
              </a:ext>
            </a:extLst>
          </p:cNvPr>
          <p:cNvSpPr txBox="1"/>
          <p:nvPr/>
        </p:nvSpPr>
        <p:spPr>
          <a:xfrm>
            <a:off x="6988925" y="4030965"/>
            <a:ext cx="21808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effectLst/>
                <a:ea typeface="Calibri" panose="020F0502020204030204" pitchFamily="34" charset="0"/>
              </a:rPr>
              <a:t>  </a:t>
            </a:r>
          </a:p>
          <a:p>
            <a:pPr algn="just"/>
            <a:r>
              <a:rPr lang="ru-RU" sz="1600" b="1" dirty="0">
                <a:effectLst/>
                <a:ea typeface="Calibri" panose="020F0502020204030204" pitchFamily="34" charset="0"/>
              </a:rPr>
              <a:t>Автор:</a:t>
            </a:r>
            <a:r>
              <a:rPr lang="ru-RU" sz="1600" dirty="0">
                <a:effectLst/>
                <a:ea typeface="Calibri" panose="020F0502020204030204" pitchFamily="34" charset="0"/>
              </a:rPr>
              <a:t> Джерри Бэйли </a:t>
            </a:r>
            <a:r>
              <a:rPr lang="ru-RU" sz="1600" b="1" dirty="0">
                <a:effectLst/>
                <a:ea typeface="Calibri" panose="020F0502020204030204" pitchFamily="34" charset="0"/>
              </a:rPr>
              <a:t>Издательство</a:t>
            </a:r>
            <a:r>
              <a:rPr lang="ru-RU" sz="1600" dirty="0">
                <a:effectLst/>
                <a:ea typeface="Calibri" panose="020F0502020204030204" pitchFamily="34" charset="0"/>
              </a:rPr>
              <a:t>: </a:t>
            </a:r>
            <a:r>
              <a:rPr lang="ru-RU" sz="1600" dirty="0" err="1">
                <a:effectLst/>
                <a:ea typeface="Calibri" panose="020F0502020204030204" pitchFamily="34" charset="0"/>
              </a:rPr>
              <a:t>Clever</a:t>
            </a:r>
            <a:endParaRPr lang="ru-RU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ru-RU" sz="1600" b="1" dirty="0">
                <a:effectLst/>
                <a:ea typeface="Calibri" panose="020F0502020204030204" pitchFamily="34" charset="0"/>
              </a:rPr>
              <a:t>Возраст: </a:t>
            </a:r>
            <a:r>
              <a:rPr lang="ru-RU" sz="1600" dirty="0">
                <a:effectLst/>
                <a:ea typeface="Calibri" panose="020F0502020204030204" pitchFamily="34" charset="0"/>
              </a:rPr>
              <a:t>12–14 лет 	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1931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E70F84D-EFA0-48F4-B5F8-467B506F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36712"/>
            <a:ext cx="4896544" cy="561662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«Воспитывая в ребенке честность, искренность, работоспособность, привычку к чистоте, прямоту, привычку говорить правду, уважение к другому человеку, к его переживаниям и интересам, любовь к своей родине, мы тем самым воспитываем его и в нравственно-половом отношении.» </a:t>
            </a:r>
          </a:p>
          <a:p>
            <a:endParaRPr lang="ru-RU" sz="2800" i="1" dirty="0"/>
          </a:p>
          <a:p>
            <a:pPr marL="0" indent="0" algn="r">
              <a:buNone/>
            </a:pP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А.С. Макаренко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4A4301-CD82-4492-9222-9E05BC3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96752"/>
            <a:ext cx="3312368" cy="458195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5944183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1377</TotalTime>
  <Words>540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Ясность</vt:lpstr>
      <vt:lpstr>«Профилактика половой неприкосновенности. Пути решения»</vt:lpstr>
      <vt:lpstr>Профилактика преступлений в сфере половой неприкосновенности и половой свободы несовершеннолетних:</vt:lpstr>
      <vt:lpstr>Презентация PowerPoint</vt:lpstr>
      <vt:lpstr>Цель полового воспитания:</vt:lpstr>
      <vt:lpstr>Задачи полового воспитания:</vt:lpstr>
      <vt:lpstr>Половое воспитание включает в себя: </vt:lpstr>
      <vt:lpstr>Презентация PowerPoint</vt:lpstr>
      <vt:lpstr>Презентация PowerPoint</vt:lpstr>
      <vt:lpstr>Правила обсуждения половых вопросов:</vt:lpstr>
      <vt:lpstr>Правила обсуждения половых вопросов:</vt:lpstr>
      <vt:lpstr>Презентация PowerPoint</vt:lpstr>
      <vt:lpstr>Деятельность Центра по профилактике ранних половых связей и сохранению репродуктивного здоровья в 2024г.: </vt:lpstr>
      <vt:lpstr>Рекомендации: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Нравственно-психологические аспекты полового просвещения подростков</dc:title>
  <dc:creator>user</dc:creator>
  <cp:lastModifiedBy>sgt01</cp:lastModifiedBy>
  <cp:revision>31</cp:revision>
  <dcterms:created xsi:type="dcterms:W3CDTF">2024-01-30T08:16:28Z</dcterms:created>
  <dcterms:modified xsi:type="dcterms:W3CDTF">2024-11-19T10:04:28Z</dcterms:modified>
</cp:coreProperties>
</file>