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7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5" r:id="rId6"/>
    <p:sldId id="261" r:id="rId7"/>
    <p:sldId id="266" r:id="rId8"/>
    <p:sldId id="264" r:id="rId9"/>
    <p:sldId id="262" r:id="rId10"/>
    <p:sldId id="263" r:id="rId11"/>
  </p:sldIdLst>
  <p:sldSz cx="14630400" cy="8229600"/>
  <p:notesSz cx="8229600" cy="14630400"/>
  <p:embeddedFontLst>
    <p:embeddedFont>
      <p:font typeface="DM Sans Medium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Book Antiqua" panose="02040602050305030304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Inter" panose="020B0604020202020204" charset="0"/>
      <p:regular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3" d="100"/>
          <a:sy n="83" d="100"/>
        </p:scale>
        <p:origin x="-144" y="22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9AF93-4721-4204-89E3-E437AE49CF64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A25CF-5C1D-4318-BA9F-E070C1BCF98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52705" y="3531122"/>
            <a:ext cx="11436690" cy="295656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116243" y="3533561"/>
            <a:ext cx="1904557" cy="2951683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340343" y="3763989"/>
            <a:ext cx="1456358" cy="249082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12774" y="3666746"/>
            <a:ext cx="11116552" cy="2694431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458922" y="5550322"/>
            <a:ext cx="1219200" cy="548640"/>
          </a:xfrm>
        </p:spPr>
        <p:txBody>
          <a:bodyPr/>
          <a:lstStyle>
            <a:lvl1pPr algn="ctr"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66915" y="5471132"/>
            <a:ext cx="10808266" cy="79724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62354" y="3767328"/>
            <a:ext cx="10817389" cy="2493264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88" y="5577840"/>
            <a:ext cx="10485120" cy="548640"/>
          </a:xfrm>
        </p:spPr>
        <p:txBody>
          <a:bodyPr>
            <a:normAutofit/>
          </a:bodyPr>
          <a:lstStyle>
            <a:lvl1pPr marL="0" indent="0" algn="ctr">
              <a:buNone/>
              <a:defRPr sz="2600" cap="all" spc="429" baseline="0">
                <a:solidFill>
                  <a:srgbClr val="FFFFFF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7528" y="3872440"/>
            <a:ext cx="10607040" cy="1463041"/>
          </a:xfrm>
        </p:spPr>
        <p:txBody>
          <a:bodyPr anchor="b" anchorCtr="0">
            <a:noAutofit/>
          </a:bodyPr>
          <a:lstStyle>
            <a:lvl1pPr>
              <a:defRPr sz="57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23162" y="3535680"/>
            <a:ext cx="13224256" cy="295656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08250" y="3657601"/>
            <a:ext cx="12854080" cy="2694431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330" y="3840480"/>
            <a:ext cx="12313920" cy="1554481"/>
          </a:xfrm>
        </p:spPr>
        <p:txBody>
          <a:bodyPr anchor="b" anchorCtr="0">
            <a:noAutofit/>
          </a:bodyPr>
          <a:lstStyle>
            <a:lvl1pPr algn="ctr" defTabSz="1306220" rtl="0" eaLnBrk="1" latinLnBrk="0" hangingPunct="1">
              <a:spcBef>
                <a:spcPct val="0"/>
              </a:spcBef>
              <a:buNone/>
              <a:defRPr lang="en-US" sz="57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80794" y="5449825"/>
            <a:ext cx="12508992" cy="79724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8330" y="5529012"/>
            <a:ext cx="12313920" cy="6285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cap="all" spc="357" baseline="0">
                <a:solidFill>
                  <a:srgbClr val="FFFFFF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81212" y="3749040"/>
            <a:ext cx="12508158" cy="2493264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805" y="490047"/>
            <a:ext cx="13217075" cy="12473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805" y="2062885"/>
            <a:ext cx="6461760" cy="528889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062885"/>
            <a:ext cx="6461760" cy="528889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805" y="490047"/>
            <a:ext cx="13217075" cy="1247312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805" y="2066926"/>
            <a:ext cx="6464301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sz="31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1805" y="2926080"/>
            <a:ext cx="6464301" cy="442531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2066926"/>
            <a:ext cx="6466840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sz="31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926080"/>
            <a:ext cx="6466840" cy="442531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0" y="822960"/>
            <a:ext cx="7315200" cy="6309362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896054" y="1806854"/>
            <a:ext cx="4346506" cy="422818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82704" y="1970966"/>
            <a:ext cx="3973206" cy="3881194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0400" y="3566160"/>
            <a:ext cx="3677814" cy="2103120"/>
          </a:xfrm>
        </p:spPr>
        <p:txBody>
          <a:bodyPr/>
          <a:lstStyle>
            <a:lvl1pPr marL="0" indent="0">
              <a:spcBef>
                <a:spcPts val="571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400" y="2081174"/>
            <a:ext cx="3677814" cy="1429944"/>
          </a:xfrm>
        </p:spPr>
        <p:txBody>
          <a:bodyPr anchor="b">
            <a:normAutofit/>
          </a:bodyPr>
          <a:lstStyle>
            <a:lvl1pPr algn="l">
              <a:defRPr sz="29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97280" y="745724"/>
            <a:ext cx="12435840" cy="5197877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97280" y="5943600"/>
            <a:ext cx="12435840" cy="164592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19199" y="6035040"/>
            <a:ext cx="12161224" cy="144350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463040" y="6766560"/>
            <a:ext cx="11725622" cy="542035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68942" y="6089904"/>
            <a:ext cx="12713818" cy="1316736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0062" y="6787868"/>
            <a:ext cx="11591578" cy="48205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 cap="all" spc="357" baseline="0">
                <a:solidFill>
                  <a:srgbClr val="FFFFFF"/>
                </a:solidFill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6126480"/>
            <a:ext cx="11725622" cy="627652"/>
          </a:xfrm>
        </p:spPr>
        <p:txBody>
          <a:bodyPr anchor="ctr" anchorCtr="0"/>
          <a:lstStyle>
            <a:lvl1pPr algn="ctr">
              <a:defRPr sz="29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78723" y="274320"/>
            <a:ext cx="2974848" cy="7347161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marL="0" algn="ctr" defTabSz="1306220" rtl="0" eaLnBrk="1" latinLnBrk="0" hangingPunct="1"/>
            <a:endParaRPr lang="en-US" sz="26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28361" y="421692"/>
            <a:ext cx="2675576" cy="705242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77724" y="474513"/>
            <a:ext cx="2376850" cy="69467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457200"/>
            <a:ext cx="9875520" cy="694944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13167360" cy="524827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2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438912" y="333799"/>
            <a:ext cx="13752576" cy="159105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marL="0" algn="ctr" defTabSz="1306220" rtl="0" eaLnBrk="1" latinLnBrk="0" hangingPunct="1"/>
            <a:endParaRPr lang="en-US" sz="26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6581" y="447435"/>
            <a:ext cx="13408832" cy="1342304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805" y="490047"/>
            <a:ext cx="13217075" cy="1247312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</p:sldLayoutIdLst>
  <p:hf sldNum="0" hdr="0" ftr="0" dt="0"/>
  <p:txStyles>
    <p:titleStyle>
      <a:lvl1pPr algn="ctr" defTabSz="1306220" rtl="0" eaLnBrk="1" latinLnBrk="0" hangingPunct="1">
        <a:spcBef>
          <a:spcPct val="0"/>
        </a:spcBef>
        <a:buNone/>
        <a:defRPr sz="50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489833" indent="-326555" algn="l" defTabSz="130622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354" indent="-326555" algn="l" defTabSz="130622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900" kern="1200">
          <a:solidFill>
            <a:schemeClr val="tx2"/>
          </a:solidFill>
          <a:latin typeface="+mn-lt"/>
          <a:ea typeface="+mn-ea"/>
          <a:cs typeface="+mn-cs"/>
        </a:defRPr>
      </a:lvl2pPr>
      <a:lvl3pPr marL="1306220" indent="-326555" algn="l" defTabSz="130622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709" indent="-326555" algn="l" defTabSz="130622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4pPr>
      <a:lvl5pPr marL="2220575" indent="-326555" algn="l" defTabSz="130622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481819" indent="-261244" algn="l" defTabSz="130622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873685" indent="-261244" algn="l" defTabSz="130622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3134929" indent="-261244" algn="l" defTabSz="130622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396173" indent="-261244" algn="l" defTabSz="130622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79569" y="510261"/>
            <a:ext cx="7556421" cy="1462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Требования к оформлению трудовых договоров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00443" y="6152555"/>
            <a:ext cx="122277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ВТ</a:t>
            </a:r>
            <a:endParaRPr lang="en-US" sz="750" dirty="0"/>
          </a:p>
        </p:txBody>
      </p:sp>
      <p:pic>
        <p:nvPicPr>
          <p:cNvPr id="8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" y="70947"/>
            <a:ext cx="2169517" cy="44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70081" y="7451936"/>
            <a:ext cx="6257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правового сопровождения и развития кадров МКУ «ИМЦ»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"/>
          <p:cNvSpPr/>
          <p:nvPr/>
        </p:nvSpPr>
        <p:spPr>
          <a:xfrm>
            <a:off x="5812720" y="2198133"/>
            <a:ext cx="3726002" cy="67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u="sng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Законодательная </a:t>
            </a:r>
            <a:r>
              <a:rPr lang="en-US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основа</a:t>
            </a:r>
            <a:r>
              <a:rPr lang="ru-RU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2750"/>
              </a:lnSpc>
              <a:buNone/>
            </a:pPr>
            <a:r>
              <a:rPr lang="ru-RU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Трудового договора</a:t>
            </a:r>
          </a:p>
          <a:p>
            <a:pPr marL="0" indent="0" algn="ctr">
              <a:lnSpc>
                <a:spcPts val="2750"/>
              </a:lnSpc>
              <a:buNone/>
            </a:pPr>
            <a:endParaRPr lang="en-US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2"/>
          <p:cNvSpPr/>
          <p:nvPr/>
        </p:nvSpPr>
        <p:spPr>
          <a:xfrm>
            <a:off x="5686663" y="3168491"/>
            <a:ext cx="4385360" cy="1467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Федерации; 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Трудов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ой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кодекс Р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оссийской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едерации;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законы, содержащие нормы трудового права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3"/>
          <p:cNvSpPr/>
          <p:nvPr/>
        </p:nvSpPr>
        <p:spPr>
          <a:xfrm>
            <a:off x="10800755" y="21981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u="sng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Стороны </a:t>
            </a:r>
            <a:r>
              <a:rPr lang="ru-RU" sz="2200" b="1" u="sng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Т</a:t>
            </a:r>
            <a:r>
              <a:rPr lang="ru-RU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рудового </a:t>
            </a:r>
          </a:p>
          <a:p>
            <a:pPr marL="0" indent="0" algn="ctr">
              <a:lnSpc>
                <a:spcPts val="2750"/>
              </a:lnSpc>
              <a:buNone/>
            </a:pPr>
            <a:r>
              <a:rPr lang="en-US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договора</a:t>
            </a:r>
            <a:endParaRPr lang="en-US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4"/>
          <p:cNvSpPr/>
          <p:nvPr/>
        </p:nvSpPr>
        <p:spPr>
          <a:xfrm>
            <a:off x="10698480" y="3180876"/>
            <a:ext cx="33516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аботодатель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;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161613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аботник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5"/>
          <p:cNvSpPr/>
          <p:nvPr/>
        </p:nvSpPr>
        <p:spPr>
          <a:xfrm>
            <a:off x="8270081" y="4903290"/>
            <a:ext cx="3242905" cy="637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u="sng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Существенные </a:t>
            </a:r>
            <a:r>
              <a:rPr lang="en-US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условия</a:t>
            </a:r>
            <a:r>
              <a:rPr lang="ru-RU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2750"/>
              </a:lnSpc>
              <a:buNone/>
            </a:pPr>
            <a:r>
              <a:rPr lang="ru-RU" sz="2200" b="1" u="sng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Трудового договора</a:t>
            </a:r>
            <a:endParaRPr lang="en-US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6"/>
          <p:cNvSpPr/>
          <p:nvPr/>
        </p:nvSpPr>
        <p:spPr>
          <a:xfrm>
            <a:off x="6663690" y="5769560"/>
            <a:ext cx="6846570" cy="150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ctr">
              <a:lnSpc>
                <a:spcPts val="285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ид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трудовой деятельности, место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работы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дата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его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заключения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режим работы, условия оплаты труда  т.д </a:t>
            </a:r>
          </a:p>
          <a:p>
            <a:pPr algn="ctr">
              <a:lnSpc>
                <a:spcPts val="2850"/>
              </a:lnSpc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57 ТК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1600" y="7772400"/>
            <a:ext cx="1725930" cy="331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9241" y="380762"/>
            <a:ext cx="7556421" cy="834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Обязательные </a:t>
            </a:r>
            <a:r>
              <a:rPr lang="ru-RU" sz="28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условия заключения</a:t>
            </a:r>
            <a:r>
              <a:rPr lang="en-US" sz="28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трудового </a:t>
            </a:r>
            <a:r>
              <a:rPr lang="en-US" sz="28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договора</a:t>
            </a:r>
            <a:endParaRPr lang="ru-RU" sz="2800" b="1" dirty="0" smtClean="0">
              <a:solidFill>
                <a:srgbClr val="161613"/>
              </a:solidFill>
              <a:latin typeface="Times New Roman" panose="02020603050405020304" pitchFamily="18" charset="0"/>
              <a:ea typeface="DM Sans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2801600" y="7772400"/>
            <a:ext cx="1725930" cy="331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749289" y="1414343"/>
            <a:ext cx="82638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работы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наименование, адрес организации, или иное структурное подразделение организации, если принимаете в филиал и т.д.;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функция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штатным расписанием, по профессии, специальности с указанием квалификации (с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профстандарта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ЕКС; конкретный вид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87389" y="3081635"/>
            <a:ext cx="82638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начала работы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срок его действия если заключаете срочный трудовой договор;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49290" y="6284448"/>
            <a:ext cx="82638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 и компенсации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вредными и (или) опасными условиями труда, с указанием характеристик условий труда на рабочем месте;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35506" y="4634931"/>
            <a:ext cx="82914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рабочего времени и времени отдыха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родолжительность </a:t>
            </a:r>
            <a:r>
              <a:rPr lang="ru-RU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</a:t>
            </a:r>
            <a:r>
              <a:rPr lang="en-US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абоч</a:t>
            </a:r>
            <a:r>
              <a:rPr lang="ru-RU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его времени</a:t>
            </a:r>
            <a:r>
              <a:rPr lang="en-US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объём учебной нагрузки, </a:t>
            </a:r>
            <a:r>
              <a:rPr lang="en-US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режим работы</a:t>
            </a:r>
            <a:r>
              <a:rPr lang="ru-RU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(время начала, окончания работы, перерывы)</a:t>
            </a:r>
            <a:r>
              <a:rPr lang="en-US" sz="1600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отпуска и пр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35506" y="5735136"/>
            <a:ext cx="8138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труда на рабочем месте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нормальные, вредные, тяжелые, опасные;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49289" y="3807023"/>
            <a:ext cx="8603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оплаты труда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тарифной ставки или оклада (должностного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оклада), доплаты, надбавки и поощрительные выплаты;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87389" y="7147084"/>
            <a:ext cx="81300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об обязательном социальном страховании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Трудовым кодексом и иными федеральными законами.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5116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85449" y="3108543"/>
            <a:ext cx="11236404" cy="66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28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Оформление срочных трудовых договоров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53546" y="4416505"/>
            <a:ext cx="13145929" cy="22860"/>
          </a:xfrm>
          <a:prstGeom prst="roundRect">
            <a:avLst>
              <a:gd name="adj" fmla="val 139172"/>
            </a:avLst>
          </a:prstGeom>
          <a:solidFill>
            <a:srgbClr val="D3D1C9"/>
          </a:solidFill>
          <a:ln/>
        </p:spPr>
      </p:sp>
      <p:sp>
        <p:nvSpPr>
          <p:cNvPr id="5" name="Shape 2"/>
          <p:cNvSpPr/>
          <p:nvPr/>
        </p:nvSpPr>
        <p:spPr>
          <a:xfrm>
            <a:off x="2851071" y="4704993"/>
            <a:ext cx="22860" cy="742236"/>
          </a:xfrm>
          <a:prstGeom prst="roundRect">
            <a:avLst>
              <a:gd name="adj" fmla="val 139172"/>
            </a:avLst>
          </a:prstGeom>
          <a:solidFill>
            <a:srgbClr val="D3D1C9"/>
          </a:solidFill>
          <a:ln/>
        </p:spPr>
      </p:sp>
      <p:sp>
        <p:nvSpPr>
          <p:cNvPr id="6" name="Shape 3"/>
          <p:cNvSpPr/>
          <p:nvPr/>
        </p:nvSpPr>
        <p:spPr>
          <a:xfrm>
            <a:off x="2623899" y="4466392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DEBE3"/>
          </a:solidFill>
          <a:ln/>
        </p:spPr>
      </p:sp>
      <p:sp>
        <p:nvSpPr>
          <p:cNvPr id="7" name="Text 4"/>
          <p:cNvSpPr/>
          <p:nvPr/>
        </p:nvSpPr>
        <p:spPr>
          <a:xfrm>
            <a:off x="2810232" y="4545925"/>
            <a:ext cx="104418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1603891" y="5493722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Сроки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954286" y="6117908"/>
            <a:ext cx="3816429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Указывается конкретный срок трудового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договора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303651" y="4704993"/>
            <a:ext cx="22860" cy="742236"/>
          </a:xfrm>
          <a:prstGeom prst="roundRect">
            <a:avLst>
              <a:gd name="adj" fmla="val 139172"/>
            </a:avLst>
          </a:prstGeom>
          <a:solidFill>
            <a:srgbClr val="D3D1C9"/>
          </a:solidFill>
          <a:ln/>
        </p:spPr>
      </p:sp>
      <p:sp>
        <p:nvSpPr>
          <p:cNvPr id="11" name="Shape 8"/>
          <p:cNvSpPr/>
          <p:nvPr/>
        </p:nvSpPr>
        <p:spPr>
          <a:xfrm>
            <a:off x="7076480" y="4466392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DEBE3"/>
          </a:solidFill>
          <a:ln/>
        </p:spPr>
      </p:sp>
      <p:sp>
        <p:nvSpPr>
          <p:cNvPr id="12" name="Text 9"/>
          <p:cNvSpPr/>
          <p:nvPr/>
        </p:nvSpPr>
        <p:spPr>
          <a:xfrm>
            <a:off x="7223284" y="4545925"/>
            <a:ext cx="183594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5989558" y="5493722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Основание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395376" y="5990749"/>
            <a:ext cx="3954363" cy="1356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З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аконное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основание для заключения срочного договора (например, сезонные работы, временное замещение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1756350" y="4704993"/>
            <a:ext cx="22860" cy="742236"/>
          </a:xfrm>
          <a:prstGeom prst="roundRect">
            <a:avLst>
              <a:gd name="adj" fmla="val 139172"/>
            </a:avLst>
          </a:prstGeom>
          <a:solidFill>
            <a:srgbClr val="D3D1C9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9179" y="4466392"/>
            <a:ext cx="477203" cy="477202"/>
          </a:xfrm>
          <a:prstGeom prst="roundRect">
            <a:avLst>
              <a:gd name="adj" fmla="val 6667"/>
            </a:avLst>
          </a:prstGeom>
          <a:solidFill>
            <a:srgbClr val="EDEBE3"/>
          </a:solidFill>
          <a:ln/>
        </p:spPr>
      </p:sp>
      <p:sp>
        <p:nvSpPr>
          <p:cNvPr id="17" name="Text 14"/>
          <p:cNvSpPr/>
          <p:nvPr/>
        </p:nvSpPr>
        <p:spPr>
          <a:xfrm>
            <a:off x="11673245" y="4545925"/>
            <a:ext cx="189071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10430767" y="5518129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Срок действия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9870936" y="6117908"/>
            <a:ext cx="3816548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Обязательно нужно указать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дату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окончания действия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договора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801600" y="7772400"/>
            <a:ext cx="1725930" cy="331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118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5023" y="307182"/>
            <a:ext cx="7658100" cy="869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28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Изменение условий трудового договора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9" y="1305281"/>
            <a:ext cx="530662" cy="53066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36452" y="1380766"/>
            <a:ext cx="265342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b="1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Согласие</a:t>
            </a:r>
            <a:endParaRPr lang="en-US" b="1" dirty="0"/>
          </a:p>
        </p:txBody>
      </p:sp>
      <p:sp>
        <p:nvSpPr>
          <p:cNvPr id="6" name="Text 2"/>
          <p:cNvSpPr/>
          <p:nvPr/>
        </p:nvSpPr>
        <p:spPr>
          <a:xfrm>
            <a:off x="502503" y="1835943"/>
            <a:ext cx="3966627" cy="62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Изменения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вносятся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только с письменного согласия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работника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742" y="1305281"/>
            <a:ext cx="530662" cy="53066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39404" y="1404758"/>
            <a:ext cx="265342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Документация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4974073" y="1835943"/>
            <a:ext cx="4021337" cy="7312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формл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яется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дополнительным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соглашением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 трудовому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договору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738" y="2757130"/>
            <a:ext cx="530662" cy="53066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25830" y="2763025"/>
            <a:ext cx="265342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Сроки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634907" y="2707363"/>
            <a:ext cx="4560153" cy="630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ведом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ление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работника о предстоящих изменениях за два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месяца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611641"/>
              </p:ext>
            </p:extLst>
          </p:nvPr>
        </p:nvGraphicFramePr>
        <p:xfrm>
          <a:off x="188179" y="3367802"/>
          <a:ext cx="9207281" cy="4716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23851"/>
                <a:gridCol w="4583430"/>
              </a:tblGrid>
              <a:tr h="6261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условий трудового договора по соглашению сторон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трудового договора по инициативе работодателя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627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Постоянный перевод на другую работу возможен (ст. 72.1. ТК РФ)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Постоянный перевод на другую работу запрещен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20862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125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Временный перевод на другую работу по соглашению сторон возможен (ч. 1 ст. 72.2 ТК РФ):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чем на 1 год на период вакансии;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весь срок отсутствия основного работника, если перевод осуществляется для его замещения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Временный перевод на другую работу возможен в случае чрезвычайных обстоятельств (ч. 2-4 ст. 72.2 ТК РФ):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не более чем на 1 месяц;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 оплатой не ниже, чем на прежней работе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1107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любых условий договора по соглашению сторон возможно (ст. 72 ТК РФ)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любых условий договора (кроме трудовой функции) возможно только по причинам, связанным с изменением организационных или технологических условий труда (ст. 74 ТК РФ)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ВКС-ЗАЛ\Downloads\2025-01-30_16-25-5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690" y="1908810"/>
            <a:ext cx="9521190" cy="61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/>
          <p:nvPr/>
        </p:nvSpPr>
        <p:spPr>
          <a:xfrm>
            <a:off x="3143250" y="613291"/>
            <a:ext cx="7556421" cy="834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Образец дополнительного соглашения к</a:t>
            </a:r>
            <a:r>
              <a:rPr lang="en-US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трудово</a:t>
            </a:r>
            <a:r>
              <a:rPr lang="ru-RU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му</a:t>
            </a:r>
            <a:r>
              <a:rPr lang="en-US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договор</a:t>
            </a:r>
            <a:r>
              <a:rPr lang="ru-RU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у</a:t>
            </a:r>
          </a:p>
          <a:p>
            <a:pPr marL="0" indent="0" algn="ctr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981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364" y="546735"/>
            <a:ext cx="7597854" cy="87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28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Расторжение трудового договора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971550" y="1985486"/>
            <a:ext cx="7150656" cy="1019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ctr">
              <a:lnSpc>
                <a:spcPts val="27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По соглашению </a:t>
            </a:r>
            <a:r>
              <a:rPr lang="en-US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сторон</a:t>
            </a:r>
            <a:r>
              <a:rPr lang="ru-RU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: </a:t>
            </a:r>
          </a:p>
          <a:p>
            <a:pPr algn="ctr">
              <a:lnSpc>
                <a:spcPts val="2700"/>
              </a:lnSpc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Договор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может быть расторгнут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 обоюдному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согласию</a:t>
            </a:r>
            <a:r>
              <a:rPr lang="ru-RU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(ст. 78 ТК РФ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2700"/>
              </a:lnSpc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208728" y="3018353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1700" dirty="0"/>
          </a:p>
        </p:txBody>
      </p:sp>
      <p:sp>
        <p:nvSpPr>
          <p:cNvPr id="8" name="Text 3"/>
          <p:cNvSpPr/>
          <p:nvPr/>
        </p:nvSpPr>
        <p:spPr>
          <a:xfrm>
            <a:off x="1108710" y="3018353"/>
            <a:ext cx="7013496" cy="972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ctr">
              <a:lnSpc>
                <a:spcPts val="27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По инициативе </a:t>
            </a:r>
            <a:r>
              <a:rPr lang="en-US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работника</a:t>
            </a:r>
            <a:r>
              <a:rPr lang="ru-RU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ts val="2700"/>
              </a:lnSpc>
            </a:pPr>
            <a:r>
              <a:rPr lang="ru-RU" sz="20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Работник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имеет право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уволиться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собственному </a:t>
            </a:r>
            <a:endParaRPr lang="ru-RU" dirty="0" smtClean="0">
              <a:solidFill>
                <a:srgbClr val="161613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2700"/>
              </a:lnSpc>
            </a:pP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желанию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(ст. 80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 РФ)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ru-RU" sz="2150" dirty="0" smtClean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048708" y="3761422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50"/>
              </a:lnSpc>
            </a:pPr>
            <a:endParaRPr lang="en-US" sz="1700" dirty="0"/>
          </a:p>
        </p:txBody>
      </p:sp>
      <p:sp>
        <p:nvSpPr>
          <p:cNvPr id="11" name="Text 5"/>
          <p:cNvSpPr/>
          <p:nvPr/>
        </p:nvSpPr>
        <p:spPr>
          <a:xfrm>
            <a:off x="1108709" y="4387687"/>
            <a:ext cx="7013497" cy="112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ctr">
              <a:lnSpc>
                <a:spcPts val="27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По инициативе </a:t>
            </a:r>
            <a:r>
              <a:rPr lang="en-US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работодателя</a:t>
            </a:r>
            <a:r>
              <a:rPr lang="ru-RU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ts val="2700"/>
              </a:lnSpc>
            </a:pPr>
            <a:r>
              <a:rPr lang="ru-RU" sz="2000" b="1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Работодатель может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уволить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работника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законным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161613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2700"/>
              </a:lnSpc>
            </a:pP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основаниям</a:t>
            </a:r>
            <a:r>
              <a:rPr lang="ru-RU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татьи 71,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 ТК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14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07364" y="5659635"/>
            <a:ext cx="7403543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Увольнение </a:t>
            </a:r>
            <a:r>
              <a:rPr lang="ru-RU" sz="20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</a:t>
            </a: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дополнительным основаниям:   </a:t>
            </a:r>
          </a:p>
          <a:p>
            <a:pPr algn="ctr">
              <a:spcAft>
                <a:spcPts val="200"/>
              </a:spcAft>
            </a:pP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грубое нарушение устава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 или детского сада второй раз за год (ч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336 ТК РФ);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применение методов воспитания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связаны с физическим или психическим насилием (ч. 2 ст. 336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 РФ);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совершение аморального поступка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8 ч. 1 ст. 81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 РФ).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ВКС-ЗАЛ\Downloads\2025-02-05_15-43-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0" y="1864995"/>
            <a:ext cx="8995410" cy="626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06140" y="558284"/>
            <a:ext cx="7566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Образец </a:t>
            </a:r>
            <a:r>
              <a:rPr lang="ru-RU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соглашения о расторжении </a:t>
            </a:r>
            <a:r>
              <a:rPr lang="en-US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трудово</a:t>
            </a:r>
            <a:r>
              <a:rPr lang="ru-RU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го</a:t>
            </a:r>
            <a:r>
              <a:rPr lang="en-US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 договор</a:t>
            </a:r>
            <a:r>
              <a:rPr lang="ru-RU" sz="28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а</a:t>
            </a:r>
            <a:endParaRPr lang="ru-RU" sz="2800" dirty="0">
              <a:solidFill>
                <a:srgbClr val="161613"/>
              </a:solidFill>
              <a:latin typeface="Times New Roman" panose="02020603050405020304" pitchFamily="18" charset="0"/>
              <a:ea typeface="DM Sans Medium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794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299082"/>
              </p:ext>
            </p:extLst>
          </p:nvPr>
        </p:nvGraphicFramePr>
        <p:xfrm>
          <a:off x="491490" y="1637059"/>
          <a:ext cx="13670282" cy="5706399"/>
        </p:xfrm>
        <a:graphic>
          <a:graphicData uri="http://schemas.openxmlformats.org/drawingml/2006/table">
            <a:tbl>
              <a:tblPr/>
              <a:tblGrid>
                <a:gridCol w="8721090"/>
                <a:gridCol w="4949192"/>
              </a:tblGrid>
              <a:tr h="3400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увольнения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</a:t>
                      </a:r>
                      <a:r>
                        <a:rPr lang="ru-RU" sz="2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Трудового кодекса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85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сторон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85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Истечение срока трудового договора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759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Увольнение по инициативе работника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85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Увольнение по инициативе работодателя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85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 на работу в другую в организацию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519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сотрудника от продолжения работы в связи со сменой собственника имущества, с изменением подведомственности организации, ее реорганизацией либо изменением типа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r>
                        <a:rPr lang="ru-RU" sz="18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519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сотрудника от продолжения работы в связи с изменением определенных сторонами условий трудового договора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часть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519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сотрудника от перевода на другую работу, необходимого ему в соответствии с медзаключением, либо отсутствие у работодателя соответствующей работы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часть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519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сотрудника от перевода на работу в другую местность вместе с работодателем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ч. 1 ст. 77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ч. 1 ст.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85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Обстоятельства, не зависящие от воли сторон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024">
                <a:tc>
                  <a:txBody>
                    <a:bodyPr/>
                    <a:lstStyle/>
                    <a:p>
                      <a:pPr marL="285750" indent="-2857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правил заключения трудового договора, которое исключает возможность продолжения работы</a:t>
                      </a:r>
                    </a:p>
                  </a:txBody>
                  <a:tcPr marL="43825" marR="43825" marT="43825" marB="43825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84</a:t>
                      </a:r>
                      <a:endParaRPr lang="ru-RU" sz="1800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145" marR="84145" marT="42072" marB="42072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793553" y="682496"/>
            <a:ext cx="7649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прекращения трудового договора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675" y="7789228"/>
            <a:ext cx="1736725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52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6487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28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Ответственность за нарушение порядка оформления трудовых договоров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288" y="2781297"/>
            <a:ext cx="2152055" cy="1306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27407" y="3434771"/>
            <a:ext cx="92988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130403" y="32104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Административная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406270" y="3845359"/>
            <a:ext cx="69562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 виде ш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траф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ов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для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работодателя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 ст. 5.27 КоАП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Федерации)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187077" y="4353282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D3D1C9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4208262"/>
            <a:ext cx="4304109" cy="1306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027406" y="4743451"/>
            <a:ext cx="108705" cy="533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6206490" y="4469249"/>
            <a:ext cx="31321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Гражданск</a:t>
            </a:r>
            <a:r>
              <a:rPr lang="ru-RU" sz="2200" dirty="0" smtClean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о - правовая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433304" y="5095636"/>
            <a:ext cx="503098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озмещение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ущерба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работнику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 РФ)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6263164" y="5716905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D3D1C9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760482"/>
            <a:ext cx="6456164" cy="13069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70139" y="6187202"/>
            <a:ext cx="16835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315200" y="5847874"/>
            <a:ext cx="20234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Times New Roman" panose="02020603050405020304" pitchFamily="18" charset="0"/>
                <a:ea typeface="DM Sans Medium" pitchFamily="34" charset="-122"/>
                <a:cs typeface="Times New Roman" panose="02020603050405020304" pitchFamily="18" charset="0"/>
              </a:rPr>
              <a:t>Уголовная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7509272" y="6306710"/>
            <a:ext cx="5738098" cy="668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редких </a:t>
            </a:r>
            <a:r>
              <a:rPr lang="en-US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случаях</a:t>
            </a:r>
            <a:r>
              <a:rPr lang="ru-RU" dirty="0" smtClean="0">
                <a:solidFill>
                  <a:srgbClr val="16161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(ст. 144,1; 145; 145.1 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РФ </a:t>
            </a:r>
          </a:p>
          <a:p>
            <a:pPr>
              <a:lnSpc>
                <a:spcPts val="285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13.06.1996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63-ФЗ)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801600" y="7772400"/>
            <a:ext cx="1725930" cy="331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562689"/>
            <a:ext cx="5102900" cy="637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0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Вопросы и ответы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4375" y="1608653"/>
            <a:ext cx="3704511" cy="673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endParaRPr lang="en-US" sz="5300" dirty="0"/>
          </a:p>
        </p:txBody>
      </p:sp>
      <p:sp>
        <p:nvSpPr>
          <p:cNvPr id="7" name="Text 4"/>
          <p:cNvSpPr/>
          <p:nvPr/>
        </p:nvSpPr>
        <p:spPr>
          <a:xfrm>
            <a:off x="4724995" y="1608653"/>
            <a:ext cx="3704630" cy="673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endParaRPr lang="en-US" sz="5300" dirty="0"/>
          </a:p>
        </p:txBody>
      </p:sp>
      <p:sp>
        <p:nvSpPr>
          <p:cNvPr id="10" name="Text 7"/>
          <p:cNvSpPr/>
          <p:nvPr/>
        </p:nvSpPr>
        <p:spPr>
          <a:xfrm>
            <a:off x="2719626" y="4991100"/>
            <a:ext cx="3704630" cy="673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endParaRPr lang="en-US" sz="5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1219</TotalTime>
  <Words>703</Words>
  <Application>Microsoft Office PowerPoint</Application>
  <PresentationFormat>Произвольный</PresentationFormat>
  <Paragraphs>116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Times New Roman</vt:lpstr>
      <vt:lpstr>DM Sans Medium</vt:lpstr>
      <vt:lpstr>Calibri</vt:lpstr>
      <vt:lpstr>Symbol</vt:lpstr>
      <vt:lpstr>Book Antiqua</vt:lpstr>
      <vt:lpstr>Century Gothic</vt:lpstr>
      <vt:lpstr>Wingdings</vt:lpstr>
      <vt:lpstr>Inter Medium</vt:lpstr>
      <vt:lpstr>Inter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ВКС-ЗАЛ</cp:lastModifiedBy>
  <cp:revision>51</cp:revision>
  <dcterms:created xsi:type="dcterms:W3CDTF">2025-01-29T09:24:41Z</dcterms:created>
  <dcterms:modified xsi:type="dcterms:W3CDTF">2025-02-24T11:34:44Z</dcterms:modified>
</cp:coreProperties>
</file>