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6"/>
  </p:notesMasterIdLst>
  <p:sldIdLst>
    <p:sldId id="256" r:id="rId2"/>
    <p:sldId id="297" r:id="rId3"/>
    <p:sldId id="325" r:id="rId4"/>
    <p:sldId id="326" r:id="rId5"/>
    <p:sldId id="324" r:id="rId6"/>
    <p:sldId id="327" r:id="rId7"/>
    <p:sldId id="330" r:id="rId8"/>
    <p:sldId id="259" r:id="rId9"/>
    <p:sldId id="296" r:id="rId10"/>
    <p:sldId id="298" r:id="rId11"/>
    <p:sldId id="299" r:id="rId12"/>
    <p:sldId id="310" r:id="rId13"/>
    <p:sldId id="300" r:id="rId14"/>
    <p:sldId id="329" r:id="rId15"/>
    <p:sldId id="304" r:id="rId16"/>
    <p:sldId id="290" r:id="rId17"/>
    <p:sldId id="331" r:id="rId18"/>
    <p:sldId id="333" r:id="rId19"/>
    <p:sldId id="337" r:id="rId20"/>
    <p:sldId id="335" r:id="rId21"/>
    <p:sldId id="338" r:id="rId22"/>
    <p:sldId id="336" r:id="rId23"/>
    <p:sldId id="313" r:id="rId24"/>
    <p:sldId id="334" r:id="rId25"/>
    <p:sldId id="339" r:id="rId26"/>
    <p:sldId id="340" r:id="rId27"/>
    <p:sldId id="343" r:id="rId28"/>
    <p:sldId id="344" r:id="rId29"/>
    <p:sldId id="342" r:id="rId30"/>
    <p:sldId id="305" r:id="rId31"/>
    <p:sldId id="332" r:id="rId32"/>
    <p:sldId id="317" r:id="rId33"/>
    <p:sldId id="285" r:id="rId34"/>
    <p:sldId id="345" r:id="rId35"/>
  </p:sldIdLst>
  <p:sldSz cx="6858000" cy="51435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212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291" autoAdjust="0"/>
  </p:normalViewPr>
  <p:slideViewPr>
    <p:cSldViewPr>
      <p:cViewPr varScale="1">
        <p:scale>
          <a:sx n="107" d="100"/>
          <a:sy n="107" d="100"/>
        </p:scale>
        <p:origin x="1526" y="7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C49AA-114A-4BEC-BC4D-EEEE886AF728}" type="datetimeFigureOut">
              <a:rPr lang="ru-RU" smtClean="0"/>
              <a:pPr/>
              <a:t>08.11.2021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3CBB5-0F3A-42B8-959A-186FDE167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104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83D3C-2C9C-4E8A-990C-3D983821A82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968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83D3C-2C9C-4E8A-990C-3D983821A82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0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333926-F0DE-41A3-A9C6-754616702866}" type="slidenum">
              <a:rPr lang="ru-RU" altLang="ru-RU" smtClean="0">
                <a:solidFill>
                  <a:srgbClr val="000000"/>
                </a:solidFill>
                <a:cs typeface="Arial" pitchFamily="34" charset="0"/>
              </a:rPr>
              <a:pPr/>
              <a:t>9</a:t>
            </a:fld>
            <a:endParaRPr lang="ru-RU" altLang="ru-RU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3CBB5-0F3A-42B8-959A-186FDE1675FB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33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3CBB5-0F3A-42B8-959A-186FDE1675FB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229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3CBB5-0F3A-42B8-959A-186FDE1675F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67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83D3C-2C9C-4E8A-990C-3D983821A82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306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3CBB5-0F3A-42B8-959A-186FDE1675FB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84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1597821"/>
            <a:ext cx="58293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80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662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0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9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2" y="1151335"/>
            <a:ext cx="30313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2" y="1631156"/>
            <a:ext cx="30313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60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0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80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204790"/>
            <a:ext cx="383381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10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4025505"/>
            <a:ext cx="41148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37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84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3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3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2900" y="2032263"/>
            <a:ext cx="6172200" cy="107897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школьников: актуальные проблемы и пути их решения</a:t>
            </a:r>
            <a:r>
              <a:rPr lang="ru-RU" sz="2200" b="1" dirty="0">
                <a:solidFill>
                  <a:srgbClr val="333333"/>
                </a:solidFill>
                <a:latin typeface="Times New Roman" panose="02020603050405020304" pitchFamily="18" charset="0"/>
                <a:ea typeface="Palatino Linotype"/>
                <a:cs typeface="Times New Roman" panose="02020603050405020304" pitchFamily="18" charset="0"/>
              </a:rPr>
              <a:t> </a:t>
            </a:r>
            <a:endParaRPr lang="ru-RU" sz="2200" b="1" spc="-150" dirty="0">
              <a:solidFill>
                <a:srgbClr val="FF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24744" y="3567388"/>
            <a:ext cx="4608512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Ниязова Амина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Абтрахмановна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к.п.н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доцент, </a:t>
            </a:r>
          </a:p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Подковко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Николаевна,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к.п.н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педагогического и специального образования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СурГПУ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Google Shape;91;p16"/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 l="13944" t="21092" r="16227" b="32814"/>
          <a:stretch/>
        </p:blipFill>
        <p:spPr>
          <a:xfrm>
            <a:off x="596603" y="239810"/>
            <a:ext cx="1152128" cy="10789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276872" y="327244"/>
            <a:ext cx="422183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«Функциональная грамотность?»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концептуальные подходы и принципы учитываем?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лежит в основе формирования ФГ?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должно отразиться на учебном процессе?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 ли учитель к формированию ФГ?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отношение учителя и учащихся основной школы?</a:t>
            </a:r>
          </a:p>
        </p:txBody>
      </p:sp>
    </p:spTree>
    <p:extLst>
      <p:ext uri="{BB962C8B-B14F-4D97-AF65-F5344CB8AC3E}">
        <p14:creationId xmlns:p14="http://schemas.microsoft.com/office/powerpoint/2010/main" val="3071488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05978"/>
            <a:ext cx="6172200" cy="63662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и локальные вызовы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275606"/>
            <a:ext cx="1213892" cy="123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658814"/>
              </p:ext>
            </p:extLst>
          </p:nvPr>
        </p:nvGraphicFramePr>
        <p:xfrm>
          <a:off x="1700808" y="1211594"/>
          <a:ext cx="4680520" cy="139492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1700072423"/>
                    </a:ext>
                  </a:extLst>
                </a:gridCol>
              </a:tblGrid>
              <a:tr h="1011071">
                <a:tc>
                  <a:txBody>
                    <a:bodyPr/>
                    <a:lstStyle/>
                    <a:p>
                      <a:pPr mar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«О национальных целях развития РФ на период до 2030г.» «… вхождение России в число десяти ведущих стран мира по качеству образования»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427" marR="59427" marT="0" marB="0"/>
                </a:tc>
                <a:extLst>
                  <a:ext uri="{0D108BD9-81ED-4DB2-BD59-A6C34878D82A}">
                    <a16:rowId xmlns:a16="http://schemas.microsoft.com/office/drawing/2014/main" val="1245086105"/>
                  </a:ext>
                </a:extLst>
              </a:tr>
              <a:tr h="383851">
                <a:tc>
                  <a:txBody>
                    <a:bodyPr/>
                    <a:lstStyle/>
                    <a:p>
                      <a:pPr mar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лидирующих позиций</a:t>
                      </a:r>
                      <a:r>
                        <a:rPr lang="ru-RU" sz="1600" b="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РФ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427" marR="59427" marT="0" marB="0"/>
                </a:tc>
                <a:extLst>
                  <a:ext uri="{0D108BD9-81ED-4DB2-BD59-A6C34878D82A}">
                    <a16:rowId xmlns:a16="http://schemas.microsoft.com/office/drawing/2014/main" val="377512764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019717"/>
              </p:ext>
            </p:extLst>
          </p:nvPr>
        </p:nvGraphicFramePr>
        <p:xfrm>
          <a:off x="342900" y="2975504"/>
          <a:ext cx="6172200" cy="1628181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273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запроса на качество общего образования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427" marR="594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154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поддерживающей позитивной образовательной среды школы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427" marR="5942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71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содержания образовательных программ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427" marR="5942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194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Полный учет интересов обучающихся и требований ХХ</a:t>
                      </a: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века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427" marR="5942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75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2696" y="349731"/>
            <a:ext cx="5550496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«функциональная грамотность» - ЮНЕСКО в 1957 г.</a:t>
            </a:r>
          </a:p>
        </p:txBody>
      </p:sp>
      <p:sp>
        <p:nvSpPr>
          <p:cNvPr id="6" name="AutoShape 2" descr="https://theslide.ru/img/thumbs/dc02898b4824d5c40091c1f16015cadb-800x.jpg"/>
          <p:cNvSpPr>
            <a:spLocks noChangeAspect="1" noChangeArrowheads="1"/>
          </p:cNvSpPr>
          <p:nvPr/>
        </p:nvSpPr>
        <p:spPr bwMode="auto">
          <a:xfrm>
            <a:off x="-9874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41" y="843558"/>
            <a:ext cx="3839833" cy="288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17" b="9229"/>
          <a:stretch/>
        </p:blipFill>
        <p:spPr bwMode="auto">
          <a:xfrm>
            <a:off x="2708920" y="2483024"/>
            <a:ext cx="3839833" cy="231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636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11510"/>
            <a:ext cx="6172200" cy="85725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Авторские понятия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0642" t="40082" r="16987" b="14767"/>
          <a:stretch/>
        </p:blipFill>
        <p:spPr bwMode="auto">
          <a:xfrm>
            <a:off x="265770" y="1268760"/>
            <a:ext cx="6326460" cy="3175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8999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79941" y="1979445"/>
            <a:ext cx="2987824" cy="242773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95621" y="2393093"/>
            <a:ext cx="287214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Конвергенция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Цифровизация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Практикоориентированность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(навыки, грамотности, компетенции ХХ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века)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Экологизация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Социализация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71051" y="796356"/>
            <a:ext cx="3232768" cy="769441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Концептуальные подходы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26235FD-ACAF-4E7D-AE9F-4126CCF8C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586217"/>
              </p:ext>
            </p:extLst>
          </p:nvPr>
        </p:nvGraphicFramePr>
        <p:xfrm>
          <a:off x="3599125" y="337616"/>
          <a:ext cx="2987824" cy="4450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87824">
                  <a:extLst>
                    <a:ext uri="{9D8B030D-6E8A-4147-A177-3AD203B41FA5}">
                      <a16:colId xmlns:a16="http://schemas.microsoft.com/office/drawing/2014/main" val="15596167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4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Взаимопроникновение на основе фундаментальных закономерностей наук и NBIC-технологий (нанотехнологий, биотехнологии, информационных и когнитивных технологий)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48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Смена моделей создания, сохранения и трансляции знаний, оценки и фиксации достижений. Новый смысл ИКТ технологий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42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CDIO -  практико-ориентированное обучение «Планировать – Проектировать – Производить – Применять» 4К (критичность, кооперация, креативность, коммуникативность) 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38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 и результатов образования как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экоориентированной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системы, построенной на принципах устойчивости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1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жизнедеятельности, 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здоровьесбережение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  будущей профессии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96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19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525999" y="473199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737828" y="771550"/>
            <a:ext cx="1890464" cy="10081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подходы ФГ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5152" y="2211710"/>
            <a:ext cx="2915816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Принципы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itchFamily="18" charset="0"/>
              </a:rPr>
              <a:t>Конвергениции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itchFamily="18" charset="0"/>
              </a:rPr>
              <a:t>Региональности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itchFamily="18" charset="0"/>
              </a:rPr>
              <a:t>Дифференции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itchFamily="18" charset="0"/>
              </a:rPr>
              <a:t>Практикоориентированности</a:t>
            </a:r>
            <a:endParaRPr lang="ru-RU" sz="14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itchFamily="18" charset="0"/>
              </a:rPr>
              <a:t>Здоровьесбережения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Нравственности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Гуманности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2979731-93AC-4FC2-A29B-E48AD3B5A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670023"/>
              </p:ext>
            </p:extLst>
          </p:nvPr>
        </p:nvGraphicFramePr>
        <p:xfrm>
          <a:off x="3284984" y="328930"/>
          <a:ext cx="3347864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7864">
                  <a:extLst>
                    <a:ext uri="{9D8B030D-6E8A-4147-A177-3AD203B41FA5}">
                      <a16:colId xmlns:a16="http://schemas.microsoft.com/office/drawing/2014/main" val="38795878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9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Средовой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объемность видения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образовательного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процесса; основа для единства обучения и воспитания; средство консолидации педагогов осуществлении </a:t>
                      </a:r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средообразовательных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 и воспитательных целей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образования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2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Конвергентный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построение целостных учебных дисциплин с учетом  научных знаний и технологий естественных наук и NBIC-технологий (нанотехнологий, биотехнологии, информационных и когнитивных технологий)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9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Коэволюционный</a:t>
                      </a:r>
                      <a:r>
                        <a:rPr lang="ru-RU" sz="1100" b="0" kern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экологизация </a:t>
                      </a:r>
                      <a:r>
                        <a:rPr lang="ru-RU" sz="1100" b="0" kern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образования как </a:t>
                      </a:r>
                      <a:r>
                        <a:rPr lang="ru-RU" sz="1100" b="0" kern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процесса рационального взаимодействия в  системе «человек – природа – общество», формирование гуманно-нравственных качеств, </a:t>
                      </a:r>
                      <a:r>
                        <a:rPr lang="ru-RU" sz="1100" b="0" kern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здоровьесбережения</a:t>
                      </a:r>
                      <a:endParaRPr lang="ru-RU" sz="1100" b="0" kern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Амбивалентный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рассмотрение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образования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через «</a:t>
                      </a:r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дуальность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 двусторонность), с двух противоположных сторон (коллектив и индивидуальность, свобода и ответственность, дифференциация и интеграция, школа – семья …) </a:t>
                      </a:r>
                      <a:endParaRPr lang="ru-RU" sz="1100" b="0" kern="0" dirty="0">
                        <a:solidFill>
                          <a:srgbClr val="22222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06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Событийный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(со-бытие) рассматривается как образовательная ситуация, импульс для глубинных изменений в ценностно-смысловой сфере участника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образовательного процесса,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 выходом на рефлексию и личный опыт 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11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32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18356"/>
            <a:ext cx="6172200" cy="85725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 – базовое образование личности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9" t="46842" r="17147" b="19924"/>
          <a:stretch/>
        </p:blipFill>
        <p:spPr bwMode="auto">
          <a:xfrm>
            <a:off x="281211" y="1419622"/>
            <a:ext cx="6295578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778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7" t="50000"/>
          <a:stretch/>
        </p:blipFill>
        <p:spPr>
          <a:xfrm>
            <a:off x="118657" y="1636431"/>
            <a:ext cx="3259106" cy="2359779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 rot="19764648">
            <a:off x="1706415" y="1409998"/>
            <a:ext cx="1853471" cy="151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543952">
            <a:off x="1717028" y="4166657"/>
            <a:ext cx="1758059" cy="173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863" y="3234833"/>
            <a:ext cx="1266969" cy="244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25" y="2665645"/>
            <a:ext cx="1253427" cy="244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864" y="2099288"/>
            <a:ext cx="1200547" cy="22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6" y="2292529"/>
            <a:ext cx="2534636" cy="990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63FE28D-C71C-4BAC-B8EE-15F86B3B6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124838"/>
              </p:ext>
            </p:extLst>
          </p:nvPr>
        </p:nvGraphicFramePr>
        <p:xfrm>
          <a:off x="3566614" y="316686"/>
          <a:ext cx="3117050" cy="460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17050">
                  <a:extLst>
                    <a:ext uri="{9D8B030D-6E8A-4147-A177-3AD203B41FA5}">
                      <a16:colId xmlns:a16="http://schemas.microsoft.com/office/drawing/2014/main" val="725478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Международное</a:t>
                      </a:r>
                      <a:r>
                        <a:rPr lang="ru-RU" sz="1600" b="0" spc="5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мониторинговое</a:t>
                      </a:r>
                      <a:r>
                        <a:rPr lang="ru-RU" sz="1600" b="0" spc="5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исследование</a:t>
                      </a:r>
                      <a:r>
                        <a:rPr lang="ru-RU" sz="1600" b="0" spc="5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качества</a:t>
                      </a:r>
                      <a:r>
                        <a:rPr lang="ru-RU" sz="1600" b="0" spc="21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школьного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математического</a:t>
                      </a:r>
                      <a:r>
                        <a:rPr lang="ru-RU" sz="1600" b="0" spc="-4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и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 ЕНО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(TIMSS)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Palatino Linotype"/>
                        <a:ea typeface="Palatino Linotype"/>
                        <a:cs typeface="Palatino Linotyp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Международное</a:t>
                      </a:r>
                      <a:r>
                        <a:rPr lang="ru-RU" sz="1600" b="0" spc="105" dirty="0">
                          <a:latin typeface="Times New Roman"/>
                          <a:ea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исследование</a:t>
                      </a:r>
                      <a:r>
                        <a:rPr lang="ru-RU" sz="1600" b="0" spc="105" dirty="0">
                          <a:latin typeface="Times New Roman"/>
                          <a:ea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по</a:t>
                      </a:r>
                      <a:r>
                        <a:rPr lang="ru-RU" sz="1600" b="0" spc="105" dirty="0">
                          <a:latin typeface="Times New Roman"/>
                          <a:ea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вопросам</a:t>
                      </a:r>
                      <a:r>
                        <a:rPr lang="ru-RU" sz="1600" b="0" spc="105" dirty="0">
                          <a:latin typeface="Times New Roman"/>
                          <a:ea typeface="Palatino Linotype"/>
                        </a:rPr>
                        <a:t> качества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преподавания</a:t>
                      </a:r>
                      <a:r>
                        <a:rPr lang="ru-RU" sz="1600" b="0" spc="105" dirty="0">
                          <a:latin typeface="Times New Roman"/>
                          <a:ea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и</a:t>
                      </a:r>
                      <a:r>
                        <a:rPr lang="ru-RU" sz="1600" b="0" spc="105" dirty="0">
                          <a:latin typeface="Times New Roman"/>
                          <a:ea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обучения</a:t>
                      </a:r>
                      <a:r>
                        <a:rPr lang="ru-RU" sz="1600" b="0" spc="-20" dirty="0">
                          <a:latin typeface="Times New Roman"/>
                          <a:ea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</a:rPr>
                        <a:t>(TALIS)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8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Международная</a:t>
                      </a:r>
                      <a:r>
                        <a:rPr lang="ru-RU" sz="1600" b="0" spc="14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программа</a:t>
                      </a:r>
                      <a:r>
                        <a:rPr lang="ru-RU" sz="1600" b="0" spc="14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по</a:t>
                      </a:r>
                      <a:r>
                        <a:rPr lang="ru-RU" sz="1600" b="0" spc="14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оценке</a:t>
                      </a:r>
                      <a:r>
                        <a:rPr lang="ru-RU" sz="1600" b="0" spc="140" dirty="0">
                          <a:latin typeface="Times New Roman"/>
                          <a:ea typeface="Palatino Linotype"/>
                          <a:cs typeface="Palatino Linotype"/>
                        </a:rPr>
                        <a:t> качества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компетенций</a:t>
                      </a:r>
                      <a:r>
                        <a:rPr lang="ru-RU" sz="1600" b="0" spc="145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взрослого</a:t>
                      </a:r>
                      <a:r>
                        <a:rPr lang="ru-RU" sz="1600" b="0" spc="14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населения</a:t>
                      </a:r>
                      <a:r>
                        <a:rPr lang="ru-RU" sz="1600" b="0" spc="-25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(PIAAS)</a:t>
                      </a:r>
                      <a:endParaRPr lang="ru-RU" sz="1600" b="0" dirty="0">
                        <a:latin typeface="Palatino Linotype"/>
                        <a:ea typeface="Palatino Linotype"/>
                        <a:cs typeface="Palatino Linotyp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1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Международная</a:t>
                      </a:r>
                      <a:r>
                        <a:rPr lang="ru-RU" sz="1600" b="0" spc="5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программа</a:t>
                      </a:r>
                      <a:r>
                        <a:rPr lang="ru-RU" sz="1600" b="0" spc="5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по</a:t>
                      </a:r>
                      <a:r>
                        <a:rPr lang="ru-RU" sz="1600" b="0" spc="5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оценке</a:t>
                      </a:r>
                      <a:r>
                        <a:rPr lang="ru-RU" sz="1600" b="0" spc="5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качества ФГ </a:t>
                      </a:r>
                      <a:r>
                        <a:rPr lang="ru-RU" sz="1600" b="0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учащихся</a:t>
                      </a:r>
                      <a:r>
                        <a:rPr lang="ru-RU" sz="1600" b="0" spc="-25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solidFill>
                            <a:prstClr val="black"/>
                          </a:solidFill>
                          <a:latin typeface="Times New Roman"/>
                          <a:ea typeface="Palatino Linotype"/>
                          <a:cs typeface="Palatino Linotype"/>
                        </a:rPr>
                        <a:t>(PISA)</a:t>
                      </a:r>
                      <a:endParaRPr lang="ru-RU" sz="1600" b="0" dirty="0">
                        <a:solidFill>
                          <a:prstClr val="black"/>
                        </a:solidFill>
                        <a:latin typeface="Palatino Linotype"/>
                        <a:ea typeface="Palatino Linotype"/>
                        <a:cs typeface="Palatino Linotyp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63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Международное</a:t>
                      </a:r>
                      <a:r>
                        <a:rPr lang="ru-RU" sz="1600" b="0" spc="95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исследование</a:t>
                      </a:r>
                      <a:r>
                        <a:rPr lang="ru-RU" sz="1600" b="0" spc="10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качества</a:t>
                      </a:r>
                      <a:r>
                        <a:rPr lang="ru-RU" sz="1600" b="0" spc="95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чтения</a:t>
                      </a:r>
                      <a:r>
                        <a:rPr lang="ru-RU" sz="1600" b="0" spc="10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и</a:t>
                      </a:r>
                      <a:r>
                        <a:rPr lang="ru-RU" sz="1600" b="0" spc="95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понимания</a:t>
                      </a:r>
                      <a:r>
                        <a:rPr lang="ru-RU" sz="1600" b="0" spc="10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текста</a:t>
                      </a:r>
                      <a:r>
                        <a:rPr lang="ru-RU" sz="1600" b="0" spc="-220" dirty="0">
                          <a:latin typeface="Times New Roman"/>
                          <a:ea typeface="Palatino Linotype"/>
                          <a:cs typeface="Palatino Linotype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Palatino Linotype"/>
                          <a:cs typeface="Palatino Linotype"/>
                        </a:rPr>
                        <a:t>(PIRLS)</a:t>
                      </a:r>
                      <a:endParaRPr lang="ru-RU" sz="1600" b="0" dirty="0">
                        <a:solidFill>
                          <a:srgbClr val="003300"/>
                        </a:solidFill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269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74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>
            <a:extLst/>
          </p:cNvPr>
          <p:cNvSpPr/>
          <p:nvPr/>
        </p:nvSpPr>
        <p:spPr>
          <a:xfrm>
            <a:off x="2452996" y="1628990"/>
            <a:ext cx="2048452" cy="2077773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ctr">
              <a:lnSpc>
                <a:spcPct val="80000"/>
              </a:lnSpc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Арт-оценщик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экотуризма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тьютер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эстетике и культуре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био-ре-медиатор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, архитектор реконструкции экосистемы,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ветеринар-реа-билитолог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endParaRPr lang="ru-RU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9" name="Скругленный прямоугольник 28">
            <a:extLst/>
          </p:cNvPr>
          <p:cNvSpPr/>
          <p:nvPr/>
        </p:nvSpPr>
        <p:spPr>
          <a:xfrm>
            <a:off x="4818574" y="1628991"/>
            <a:ext cx="1817363" cy="2077772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ctr">
              <a:lnSpc>
                <a:spcPct val="80000"/>
              </a:lnSpc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Экоаналитик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специалист уменьшения экологического следа, менеджер «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zero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waste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менеджер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энергонулевых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домов, специалист «эколог-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логистки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эколог-рециклинга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Скругленный прямоугольник 87">
            <a:extLst/>
          </p:cNvPr>
          <p:cNvSpPr/>
          <p:nvPr/>
        </p:nvSpPr>
        <p:spPr>
          <a:xfrm>
            <a:off x="222061" y="205723"/>
            <a:ext cx="1967497" cy="108021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профессии в педагогическом образовании</a:t>
            </a:r>
          </a:p>
        </p:txBody>
      </p:sp>
      <p:sp>
        <p:nvSpPr>
          <p:cNvPr id="89" name="Скругленный прямоугольник 88">
            <a:extLst/>
          </p:cNvPr>
          <p:cNvSpPr/>
          <p:nvPr/>
        </p:nvSpPr>
        <p:spPr>
          <a:xfrm>
            <a:off x="4818574" y="205723"/>
            <a:ext cx="1817363" cy="106656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профессии в технике и технологии</a:t>
            </a:r>
          </a:p>
        </p:txBody>
      </p:sp>
      <p:sp>
        <p:nvSpPr>
          <p:cNvPr id="90" name="Скругленный прямоугольник 89">
            <a:extLst/>
          </p:cNvPr>
          <p:cNvSpPr/>
          <p:nvPr/>
        </p:nvSpPr>
        <p:spPr>
          <a:xfrm>
            <a:off x="2452996" y="208101"/>
            <a:ext cx="2048452" cy="106656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профессии в социуме, культуре</a:t>
            </a:r>
          </a:p>
        </p:txBody>
      </p:sp>
      <p:sp>
        <p:nvSpPr>
          <p:cNvPr id="92" name="Стрелка вниз 91">
            <a:extLst/>
          </p:cNvPr>
          <p:cNvSpPr/>
          <p:nvPr/>
        </p:nvSpPr>
        <p:spPr>
          <a:xfrm>
            <a:off x="5656670" y="3728486"/>
            <a:ext cx="213660" cy="381581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endParaRPr lang="ru-RU" sz="1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трелка вниз 92">
            <a:extLst/>
          </p:cNvPr>
          <p:cNvSpPr/>
          <p:nvPr/>
        </p:nvSpPr>
        <p:spPr>
          <a:xfrm>
            <a:off x="5648553" y="1272285"/>
            <a:ext cx="221776" cy="3317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endParaRPr lang="ru-RU" sz="1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трелка вниз 93">
            <a:extLst/>
          </p:cNvPr>
          <p:cNvSpPr/>
          <p:nvPr/>
        </p:nvSpPr>
        <p:spPr>
          <a:xfrm>
            <a:off x="3357564" y="3714617"/>
            <a:ext cx="264972" cy="41561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endParaRPr lang="ru-RU" sz="1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6" name="Стрелка вниз 95">
            <a:extLst/>
          </p:cNvPr>
          <p:cNvSpPr/>
          <p:nvPr/>
        </p:nvSpPr>
        <p:spPr>
          <a:xfrm>
            <a:off x="1084114" y="3751027"/>
            <a:ext cx="239316" cy="359041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endParaRPr lang="ru-RU" sz="1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Стрелка вниз 96">
            <a:extLst/>
          </p:cNvPr>
          <p:cNvSpPr/>
          <p:nvPr/>
        </p:nvSpPr>
        <p:spPr>
          <a:xfrm>
            <a:off x="3384410" y="1285933"/>
            <a:ext cx="238126" cy="3317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endParaRPr lang="ru-RU" sz="1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трелка вниз 97">
            <a:extLst/>
          </p:cNvPr>
          <p:cNvSpPr/>
          <p:nvPr/>
        </p:nvSpPr>
        <p:spPr>
          <a:xfrm>
            <a:off x="1084114" y="1269830"/>
            <a:ext cx="238125" cy="32450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ct val="80000"/>
              </a:lnSpc>
              <a:defRPr/>
            </a:pPr>
            <a:endParaRPr lang="ru-RU" sz="1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>
            <a:extLst/>
          </p:cNvPr>
          <p:cNvSpPr/>
          <p:nvPr/>
        </p:nvSpPr>
        <p:spPr>
          <a:xfrm>
            <a:off x="222062" y="1616878"/>
            <a:ext cx="1967497" cy="2111609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ctr">
              <a:lnSpc>
                <a:spcPct val="80000"/>
              </a:lnSpc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Куратор коллективного творчества, тренер творческих состояний,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игропедагог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педагог продюсер,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эковожатый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, проповедник ЗОЖ,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тьютор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, ментор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стартапов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Скругленный прямоугольник 102">
            <a:extLst/>
          </p:cNvPr>
          <p:cNvSpPr/>
          <p:nvPr/>
        </p:nvSpPr>
        <p:spPr>
          <a:xfrm>
            <a:off x="229309" y="4132608"/>
            <a:ext cx="6406628" cy="802791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ctr">
              <a:lnSpc>
                <a:spcPct val="80000"/>
              </a:lnSpc>
              <a:defRPr/>
            </a:pPr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Компоненты функциональной грамотности:</a:t>
            </a:r>
          </a:p>
          <a:p>
            <a:pPr algn="ctr">
              <a:lnSpc>
                <a:spcPct val="80000"/>
              </a:lnSpc>
              <a:defRPr/>
            </a:pPr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коммуникации, креативность, управление проектами, поликультурность, </a:t>
            </a:r>
            <a:r>
              <a:rPr lang="ru-RU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экосистемное</a:t>
            </a:r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мышление, навыки</a:t>
            </a:r>
            <a:endParaRPr lang="ru-RU" b="1" dirty="0">
              <a:solidFill>
                <a:srgbClr val="4472C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7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11510"/>
            <a:ext cx="6172200" cy="65171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программа Р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3301" t="41019" r="13141" b="10491"/>
          <a:stretch/>
        </p:blipFill>
        <p:spPr bwMode="auto">
          <a:xfrm>
            <a:off x="152636" y="1563638"/>
            <a:ext cx="6552728" cy="2664296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16063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6601" t="25561" r="15409" b="27765"/>
          <a:stretch/>
        </p:blipFill>
        <p:spPr bwMode="auto">
          <a:xfrm>
            <a:off x="620688" y="1419622"/>
            <a:ext cx="5832648" cy="28803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0648" y="555526"/>
            <a:ext cx="633670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цикл исследований МП Р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ISA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8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196" y="342925"/>
            <a:ext cx="6376156" cy="85725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внедрения ФГ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3"/>
          <a:srcRect l="33520" t="33315" r="38178" b="41087"/>
          <a:stretch/>
        </p:blipFill>
        <p:spPr bwMode="auto">
          <a:xfrm>
            <a:off x="570992" y="1419622"/>
            <a:ext cx="5716016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444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480" y="460357"/>
            <a:ext cx="6275040" cy="478370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ИЗМЕРИТЕЛЬНЫХ МАТЕРИАЛОВ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3"/>
          <a:srcRect l="26144" t="25560" r="32108" b="38373"/>
          <a:stretch/>
        </p:blipFill>
        <p:spPr bwMode="auto">
          <a:xfrm>
            <a:off x="476672" y="1347614"/>
            <a:ext cx="5976664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0735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11510"/>
            <a:ext cx="6172200" cy="504056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ФУНКЦИОНАЛЬНОЙ ГРАМОТНОСТИ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0350" t="45816" r="31890" b="27880"/>
          <a:stretch/>
        </p:blipFill>
        <p:spPr bwMode="auto">
          <a:xfrm>
            <a:off x="512676" y="1491630"/>
            <a:ext cx="5832648" cy="25922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3347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83518"/>
            <a:ext cx="6172200" cy="57971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функциональной грамотности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0186" t="37682" r="18304" b="9921"/>
          <a:stretch/>
        </p:blipFill>
        <p:spPr bwMode="auto">
          <a:xfrm>
            <a:off x="342900" y="1203598"/>
            <a:ext cx="6172200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0117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548680" y="411509"/>
            <a:ext cx="5832648" cy="36565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компоненты функциональной грамотности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AF3555-E6A6-4A59-9BDF-67534D520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29" y="1059582"/>
            <a:ext cx="63055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36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C9D7D-89A5-4374-80F2-3CC5DBD0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88681"/>
            <a:ext cx="6172200" cy="42155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A5577B-D150-4D35-8691-ACD87DE1EFD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1236" t="52032" r="19771" b="17893"/>
          <a:stretch/>
        </p:blipFill>
        <p:spPr bwMode="auto">
          <a:xfrm>
            <a:off x="476672" y="994880"/>
            <a:ext cx="4598268" cy="13681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D86866-C7DE-4B32-B362-8690EFACD6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51" t="40662" r="22700" b="18251"/>
          <a:stretch/>
        </p:blipFill>
        <p:spPr>
          <a:xfrm>
            <a:off x="980728" y="2533063"/>
            <a:ext cx="5352409" cy="222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764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B6B056F-4268-4D5B-8F63-05D4AC5A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88680"/>
            <a:ext cx="6172200" cy="67090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81FEB0-4338-499F-BFBC-C752452F0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" y="1419622"/>
            <a:ext cx="5734050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43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544EEFA-8C91-4119-BA93-ED86187C0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6" t="23634" r="26564" b="22878"/>
          <a:stretch/>
        </p:blipFill>
        <p:spPr bwMode="auto">
          <a:xfrm>
            <a:off x="836712" y="1419622"/>
            <a:ext cx="5477751" cy="324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E41DB6D-F136-47CA-83F2-768C9BCA5649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764411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B6B056F-4268-4D5B-8F63-05D4AC5A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88681"/>
            <a:ext cx="6172200" cy="42155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BD2A67-B86D-4520-837C-8D0A5EF9FECE}"/>
              </a:ext>
            </a:extLst>
          </p:cNvPr>
          <p:cNvSpPr/>
          <p:nvPr/>
        </p:nvSpPr>
        <p:spPr>
          <a:xfrm>
            <a:off x="553802" y="1419622"/>
            <a:ext cx="5827526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Задача, поставленная вне предметной области и решаемая с помощью предметных знаний, например, по математике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из заданий описываются жизненная ситуация, как правило, близкая понятная обучающемуся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 заданий близок к проблемным ситуациям, возникающим в повседневной жизни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требует осознанного выбора модели поведения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изложены простым, ясным языком и, как правило, немногословны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 перевода с обыденного языка на язык предметной области (математики, физики и др.)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иллюстрации: рисунки, таблицы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1072BE1-4C8D-43BC-887F-25C641D45341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заданий</a:t>
            </a:r>
          </a:p>
        </p:txBody>
      </p:sp>
    </p:spTree>
    <p:extLst>
      <p:ext uri="{BB962C8B-B14F-4D97-AF65-F5344CB8AC3E}">
        <p14:creationId xmlns:p14="http://schemas.microsoft.com/office/powerpoint/2010/main" val="4211144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443516-9C07-4533-9C4B-870E2B2B3EE7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формирования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DEE961-9A12-4A4F-BC9E-8522D35E6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8" t="28338" r="28123" b="23671"/>
          <a:stretch/>
        </p:blipFill>
        <p:spPr bwMode="auto">
          <a:xfrm>
            <a:off x="522920" y="1300278"/>
            <a:ext cx="5812160" cy="3454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04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C9D7D-89A5-4374-80F2-3CC5DBD0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88681"/>
            <a:ext cx="6172200" cy="42155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F8CD625-AD4E-4F5D-99D0-787FC80D5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85"/>
          <a:stretch/>
        </p:blipFill>
        <p:spPr bwMode="auto">
          <a:xfrm>
            <a:off x="558924" y="1108383"/>
            <a:ext cx="3446140" cy="85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B0EEE94-9560-4041-A112-3204A7E8F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" t="14372" b="19612"/>
          <a:stretch/>
        </p:blipFill>
        <p:spPr bwMode="auto">
          <a:xfrm>
            <a:off x="942622" y="2157438"/>
            <a:ext cx="5222682" cy="259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46BE54C8-9637-4B3B-9990-7B95C7EB9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4"/>
          <a:stretch/>
        </p:blipFill>
        <p:spPr bwMode="auto">
          <a:xfrm>
            <a:off x="4005064" y="958446"/>
            <a:ext cx="2038182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60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1347614"/>
            <a:ext cx="5832648" cy="3097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754081E-0C39-4BAB-9B8B-D9A3F401E7C6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заданий</a:t>
            </a:r>
          </a:p>
        </p:txBody>
      </p:sp>
    </p:spTree>
    <p:extLst>
      <p:ext uri="{BB962C8B-B14F-4D97-AF65-F5344CB8AC3E}">
        <p14:creationId xmlns:p14="http://schemas.microsoft.com/office/powerpoint/2010/main" val="2259700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0BF2702-FE95-4AAB-937E-0A99D31AE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2" t="38316" r="33294" b="25104"/>
          <a:stretch/>
        </p:blipFill>
        <p:spPr bwMode="auto">
          <a:xfrm>
            <a:off x="764704" y="1347614"/>
            <a:ext cx="5328592" cy="3186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AEBD120-5622-4249-BFC1-3BAA5B97B9C8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оцениваемые тематические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348086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0A18F40-78BD-4848-A1F4-B2B027608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4" t="33699" r="28693" b="22936"/>
          <a:stretch/>
        </p:blipFill>
        <p:spPr bwMode="auto">
          <a:xfrm>
            <a:off x="229765" y="1203598"/>
            <a:ext cx="6398469" cy="384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07E592E-2ABD-4C78-9870-610DD731D411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заданий</a:t>
            </a:r>
          </a:p>
        </p:txBody>
      </p:sp>
    </p:spTree>
    <p:extLst>
      <p:ext uri="{BB962C8B-B14F-4D97-AF65-F5344CB8AC3E}">
        <p14:creationId xmlns:p14="http://schemas.microsoft.com/office/powerpoint/2010/main" val="433797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C48C5C6-3684-42E1-9B9C-DB11BB1F9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88681"/>
            <a:ext cx="6172200" cy="42155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460CC3-B4FF-46B9-BE31-6FDEF4F57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50" t="51868" r="32150" b="20119"/>
          <a:stretch/>
        </p:blipFill>
        <p:spPr>
          <a:xfrm>
            <a:off x="322979" y="987574"/>
            <a:ext cx="4406886" cy="19442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33F329-8481-4455-8052-A687B398B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21" y="2427734"/>
            <a:ext cx="5211079" cy="232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04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EC9ADB2-A41A-46C9-8829-E00F8ED32005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содержание, контексты, познавательная деятельность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4FD149-7AD3-4A85-8C71-AFF16BE907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52291" r="27550" b="15368"/>
          <a:stretch/>
        </p:blipFill>
        <p:spPr>
          <a:xfrm>
            <a:off x="229766" y="1635646"/>
            <a:ext cx="639846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12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6F78A41-3D54-4E5D-898A-61EB3DCE6F72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грамотность: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повседневные ситуации решения финансовых вопросов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6BCBCF-4AF3-4121-A4C3-879D78DFA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34" t="34812" r="28817" b="30900"/>
          <a:stretch/>
        </p:blipFill>
        <p:spPr>
          <a:xfrm>
            <a:off x="164510" y="1563638"/>
            <a:ext cx="6528980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01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B6B056F-4268-4D5B-8F63-05D4AC5A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88681"/>
            <a:ext cx="6172200" cy="42155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BD2A67-B86D-4520-837C-8D0A5EF9FECE}"/>
              </a:ext>
            </a:extLst>
          </p:cNvPr>
          <p:cNvSpPr/>
          <p:nvPr/>
        </p:nvSpPr>
        <p:spPr>
          <a:xfrm>
            <a:off x="342900" y="1347614"/>
            <a:ext cx="6172200" cy="35394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задания предъявляются на основе определённой жизненной ситуации, понятной обучающимся и похожей на возникающие в повседневной жизни.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ситуации действуют конкретные люди, среди которых есть ровесники обучающихся, выполняющих тест, члены их семей, одноклассники, друзья и соседи.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Обстоятельства, в которые попадают герои описываемых ситуаций, отличаются повседневностью, и варианты предлагаемых героям действий близки и понятны школьникам.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и задачи изложены простым, понятным языком, как правило, немногословно.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каждой ситуации предлагается серия заданий-задач, требующих определённых интеллектуальных действий разной степени сложности.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акцентируют вопрос «Как поступить?» и предполагают определение наиболее целесообразной модели поведения с учётом возможных альтернатив.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1072BE1-4C8D-43BC-887F-25C641D45341}"/>
              </a:ext>
            </a:extLst>
          </p:cNvPr>
          <p:cNvSpPr txBox="1">
            <a:spLocks/>
          </p:cNvSpPr>
          <p:nvPr/>
        </p:nvSpPr>
        <p:spPr>
          <a:xfrm>
            <a:off x="342900" y="388680"/>
            <a:ext cx="6172200" cy="6709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заданий</a:t>
            </a:r>
          </a:p>
        </p:txBody>
      </p:sp>
    </p:spTree>
    <p:extLst>
      <p:ext uri="{BB962C8B-B14F-4D97-AF65-F5344CB8AC3E}">
        <p14:creationId xmlns:p14="http://schemas.microsoft.com/office/powerpoint/2010/main" val="629974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3468" y="226108"/>
            <a:ext cx="649106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Тактики формирования и оценки </a:t>
            </a:r>
            <a:br>
              <a:rPr lang="ru-RU" sz="1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функциональной грамотности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964871-1181-4257-BB1E-29F6A62A4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60" y="1131590"/>
            <a:ext cx="6381328" cy="337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6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210BA-C86B-47E0-B717-1164C35CD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05978"/>
            <a:ext cx="6172200" cy="493564"/>
          </a:xfrm>
        </p:spPr>
        <p:txBody>
          <a:bodyPr>
            <a:normAutofit/>
          </a:bodyPr>
          <a:lstStyle/>
          <a:p>
            <a:r>
              <a:rPr lang="ru-RU"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spc="-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spc="-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400" b="1" spc="-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ru-RU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ери</a:t>
            </a:r>
            <a:r>
              <a:rPr lang="ru-RU" sz="2400" b="1" spc="-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spc="-4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ьных</a:t>
            </a:r>
            <a:r>
              <a:rPr lang="ru-RU" sz="2400" b="1" spc="-4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spc="-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8D27F5-FEBE-4329-A7D6-77D53AEDE70D}"/>
              </a:ext>
            </a:extLst>
          </p:cNvPr>
          <p:cNvPicPr/>
          <p:nvPr/>
        </p:nvPicPr>
        <p:blipFill rotWithShape="1">
          <a:blip r:embed="rId2"/>
          <a:srcRect l="19679" t="27950" r="20396" b="23310"/>
          <a:stretch/>
        </p:blipFill>
        <p:spPr bwMode="auto">
          <a:xfrm>
            <a:off x="116632" y="987574"/>
            <a:ext cx="6624736" cy="3949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2628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67494"/>
            <a:ext cx="6172200" cy="8640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ЭФФЕКТИВНЫЕ ПЕДАГОГИЧЕСКИЕ ПРАКТИКИ,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НАПРАВЛЕННЫЕ НА ФОРМИРОВАНИЕ ФУНКЦИОНАЛЬНОЙ ГРАМОТНОСТИ ОБУЧАЮЩИХСЯ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A01FFC-5A97-4A9B-89FD-FAEB69320D07}"/>
              </a:ext>
            </a:extLst>
          </p:cNvPr>
          <p:cNvSpPr/>
          <p:nvPr/>
        </p:nvSpPr>
        <p:spPr>
          <a:xfrm>
            <a:off x="620688" y="1419622"/>
            <a:ext cx="5616624" cy="32932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"/>
              <a:tabLst>
                <a:tab pos="540385" algn="l"/>
                <a:tab pos="68707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Приобретение опыта – разрешение проблем, принятие решений, позитивное поведение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"/>
              <a:tabLst>
                <a:tab pos="540385" algn="l"/>
                <a:tab pos="68707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учебных ситуаций, инициирующих учебную деятельность обучающихся, мотивирующих их на учебную деятельность и проясняющих смыслы этой деятельности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"/>
              <a:tabLst>
                <a:tab pos="540385" algn="l"/>
                <a:tab pos="68707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Учение в общении, или учебное сотрудничество, задания на работу в парах и малых группах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"/>
              <a:tabLst>
                <a:tab pos="540385" algn="l"/>
                <a:tab pos="68707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Поисковая активность – задания поискового характера, учебные исследования, проекты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"/>
              <a:tabLst>
                <a:tab pos="540385" algn="l"/>
                <a:tab pos="68707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Оценочная самостоятельность обучающихся, задания на само- и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взаимооценку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(кейсы, ролевые игры, диспуты и др.)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340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260747" y="478073"/>
            <a:ext cx="6336506" cy="529828"/>
          </a:xfrm>
        </p:spPr>
        <p:txBody>
          <a:bodyPr>
            <a:normAutofit fontScale="90000"/>
          </a:bodyPr>
          <a:lstStyle/>
          <a:p>
            <a:pPr marL="457200">
              <a:spcBef>
                <a:spcPts val="0"/>
              </a:spcBef>
              <a:defRPr/>
            </a:pPr>
            <a:r>
              <a:rPr lang="ru-RU" sz="2000" b="1" dirty="0">
                <a:solidFill>
                  <a:sysClr val="windowText" lastClr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Выбор наиболее значимых «точек роста» функциональной грамотности</a:t>
            </a:r>
            <a:endParaRPr lang="ru-RU" sz="2400" dirty="0"/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2362201" y="132397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CEAC38D-D7D2-47AF-8F66-CA54C7CFCE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894730"/>
              </p:ext>
            </p:extLst>
          </p:nvPr>
        </p:nvGraphicFramePr>
        <p:xfrm>
          <a:off x="332656" y="1015538"/>
          <a:ext cx="7171627" cy="3737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3" imgW="5954934" imgH="3103020" progId="Word.Document.12">
                  <p:embed/>
                </p:oleObj>
              </mc:Choice>
              <mc:Fallback>
                <p:oleObj name="Document" r:id="rId3" imgW="5954934" imgH="31030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656" y="1015538"/>
                        <a:ext cx="7171627" cy="37378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1337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D93D5F-013B-4BB8-82E0-DFFDA92E4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69" t="40550" r="12500" b="26900"/>
          <a:stretch>
            <a:fillRect/>
          </a:stretch>
        </p:blipFill>
        <p:spPr bwMode="auto">
          <a:xfrm>
            <a:off x="1124744" y="915566"/>
            <a:ext cx="5256584" cy="30954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470385"/>
      </p:ext>
    </p:extLst>
  </p:cSld>
  <p:clrMapOvr>
    <a:masterClrMapping/>
  </p:clrMapOvr>
</p:sld>
</file>

<file path=ppt/theme/theme1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1454</TotalTime>
  <Words>904</Words>
  <Application>Microsoft Office PowerPoint</Application>
  <PresentationFormat>Произвольный</PresentationFormat>
  <Paragraphs>114</Paragraphs>
  <Slides>34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Arial</vt:lpstr>
      <vt:lpstr>Arial Unicode MS</vt:lpstr>
      <vt:lpstr>Calibri</vt:lpstr>
      <vt:lpstr>Palatino Linotype</vt:lpstr>
      <vt:lpstr>Symbol</vt:lpstr>
      <vt:lpstr>Times New Roman</vt:lpstr>
      <vt:lpstr>Wingdings</vt:lpstr>
      <vt:lpstr>7_Тема Office</vt:lpstr>
      <vt:lpstr>Document</vt:lpstr>
      <vt:lpstr>Функциональная грамотность школьников: актуальные проблемы и пути их решения </vt:lpstr>
      <vt:lpstr>Глобальные и локальные вызовы</vt:lpstr>
      <vt:lpstr>Презентация PowerPoint</vt:lpstr>
      <vt:lpstr>Авторские понятия</vt:lpstr>
      <vt:lpstr>Концептуальные подходы</vt:lpstr>
      <vt:lpstr>Основные подходы ФГ</vt:lpstr>
      <vt:lpstr>ФГ – базовое образование личности</vt:lpstr>
      <vt:lpstr>Презентация PowerPoint</vt:lpstr>
      <vt:lpstr>Презентация PowerPoint</vt:lpstr>
      <vt:lpstr>Международная программа РISA</vt:lpstr>
      <vt:lpstr>Презентация PowerPoint</vt:lpstr>
      <vt:lpstr>Основные этапы внедрения ФГ</vt:lpstr>
      <vt:lpstr>АПРОБАЦИЯ ИЗМЕРИТЕЛЬНЫХ МАТЕРИАЛОВ</vt:lpstr>
      <vt:lpstr>ЗНАЧИМОСТЬ ФУНКЦИОНАЛЬНОЙ ГРАМОТНОСТИ</vt:lpstr>
      <vt:lpstr>Компоненты функциональной грамотности</vt:lpstr>
      <vt:lpstr>Ведущие компоненты функциональной грамотности</vt:lpstr>
      <vt:lpstr>Глобальные компетенции</vt:lpstr>
      <vt:lpstr>Глобальные компетенции: компоненты</vt:lpstr>
      <vt:lpstr>Презентация PowerPoint</vt:lpstr>
      <vt:lpstr>Глобальные компетенции</vt:lpstr>
      <vt:lpstr>Презентация PowerPoint</vt:lpstr>
      <vt:lpstr>Креативное мышление</vt:lpstr>
      <vt:lpstr>Презентация PowerPoint</vt:lpstr>
      <vt:lpstr>Презентация PowerPoint</vt:lpstr>
      <vt:lpstr>Презентация PowerPoint</vt:lpstr>
      <vt:lpstr>Финансовая грамотность</vt:lpstr>
      <vt:lpstr>Презентация PowerPoint</vt:lpstr>
      <vt:lpstr>Презентация PowerPoint</vt:lpstr>
      <vt:lpstr>Глобальные компетенции</vt:lpstr>
      <vt:lpstr>Тактики формирования и оценки  функциональной грамотности</vt:lpstr>
      <vt:lpstr>Структура измерительных материалов</vt:lpstr>
      <vt:lpstr>ЭФФЕКТИВНЫЕ ПЕДАГОГИЧЕСКИЕ ПРАКТИКИ, НАПРАВЛЕННЫЕ НА ФОРМИРОВАНИЕ ФУНКЦИОНАЛЬНОЙ ГРАМОТНОСТИ ОБУЧАЮЩИХСЯ</vt:lpstr>
      <vt:lpstr>Выбор наиболее значимых «точек роста» функциональной грамотности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Августовское  совещание педагогических  работников</dc:title>
  <dc:creator>Web_Designer</dc:creator>
  <cp:lastModifiedBy>DNS User</cp:lastModifiedBy>
  <cp:revision>140</cp:revision>
  <dcterms:created xsi:type="dcterms:W3CDTF">2021-08-19T04:57:53Z</dcterms:created>
  <dcterms:modified xsi:type="dcterms:W3CDTF">2021-11-08T06:32:30Z</dcterms:modified>
</cp:coreProperties>
</file>