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3" r:id="rId5"/>
    <p:sldId id="260" r:id="rId6"/>
    <p:sldId id="335" r:id="rId7"/>
    <p:sldId id="338" r:id="rId8"/>
    <p:sldId id="337" r:id="rId9"/>
    <p:sldId id="261" r:id="rId10"/>
    <p:sldId id="33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5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92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42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06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42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60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71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0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51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231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825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163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6E1D1C6-D31E-4522-A3F3-1C52DFC8FAEE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C1292DF-0267-4941-89F3-AC75E88253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746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D9644-AEA9-4C30-8CAD-86E843E52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091" y="2963531"/>
            <a:ext cx="10188409" cy="147501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ВСОКО: Функциональная грамотность </a:t>
            </a:r>
          </a:p>
        </p:txBody>
      </p:sp>
    </p:spTree>
    <p:extLst>
      <p:ext uri="{BB962C8B-B14F-4D97-AF65-F5344CB8AC3E}">
        <p14:creationId xmlns:p14="http://schemas.microsoft.com/office/powerpoint/2010/main" val="163386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D5E36-03EA-47BB-B3E9-ACCD4D48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Федеральные регуляторы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BA8F8DF-41A6-4B29-AB88-405E718B6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650" y="1879600"/>
            <a:ext cx="9982200" cy="490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96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79486-4F52-49CA-9677-8F644C87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требования нового ФГОС ООО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20AA42-EA82-4287-BD1A-E7B3C6080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6750"/>
            <a:ext cx="11029615" cy="44259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П. 8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– достижения обучающихся,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&lt;…&gt;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«характеризующие совокупность познавательных, регулятивных и коммуникативных УУД, отражают способность обучающихся использовать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практике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&lt;…&gt;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источники информации, логические операции, общие приемы решения задач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способы передачи информации, навыки сотрудничества и коммуникации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навыки саморегуляции и самоконтроля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П. 9 </a:t>
            </a:r>
            <a:r>
              <a:rPr lang="ru-RU" dirty="0">
                <a:solidFill>
                  <a:srgbClr val="0070C0"/>
                </a:solidFill>
              </a:rPr>
              <a:t>–  </a:t>
            </a:r>
            <a:r>
              <a:rPr lang="ru-RU" b="1" dirty="0">
                <a:solidFill>
                  <a:srgbClr val="0070C0"/>
                </a:solidFill>
              </a:rPr>
              <a:t>предметные результаты формулируются: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     «в деятельностной форме с усилением акцента </a:t>
            </a:r>
            <a:r>
              <a:rPr lang="ru-RU" b="1" dirty="0">
                <a:solidFill>
                  <a:srgbClr val="0070C0"/>
                </a:solidFill>
              </a:rPr>
              <a:t>на применение знаний и конкретных навыков</a:t>
            </a:r>
            <a:r>
              <a:rPr lang="ru-RU" dirty="0">
                <a:solidFill>
                  <a:srgbClr val="0070C0"/>
                </a:solidFill>
              </a:rPr>
              <a:t>»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70C0"/>
                </a:solidFill>
              </a:rPr>
              <a:t>«</a:t>
            </a:r>
            <a:r>
              <a:rPr lang="ru-RU" b="1" dirty="0">
                <a:solidFill>
                  <a:srgbClr val="0070C0"/>
                </a:solidFill>
              </a:rPr>
              <a:t>на основе </a:t>
            </a:r>
            <a:r>
              <a:rPr lang="en-US" b="1" dirty="0">
                <a:solidFill>
                  <a:srgbClr val="0070C0"/>
                </a:solidFill>
              </a:rPr>
              <a:t>&lt;…&gt; </a:t>
            </a:r>
            <a:r>
              <a:rPr lang="ru-RU" b="1" dirty="0">
                <a:solidFill>
                  <a:srgbClr val="0070C0"/>
                </a:solidFill>
              </a:rPr>
              <a:t>международных сопоставительных исследований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П. 32.2 </a:t>
            </a:r>
            <a:r>
              <a:rPr lang="ru-RU" dirty="0">
                <a:solidFill>
                  <a:srgbClr val="C00000"/>
                </a:solidFill>
              </a:rPr>
              <a:t>– Программа формирования УУД «должна обеспечивать </a:t>
            </a:r>
            <a:r>
              <a:rPr lang="en-US" dirty="0">
                <a:solidFill>
                  <a:srgbClr val="C00000"/>
                </a:solidFill>
              </a:rPr>
              <a:t>&lt;…&gt; </a:t>
            </a:r>
            <a:r>
              <a:rPr lang="ru-RU" dirty="0">
                <a:solidFill>
                  <a:srgbClr val="C00000"/>
                </a:solidFill>
              </a:rPr>
              <a:t>«Формирование </a:t>
            </a:r>
            <a:r>
              <a:rPr lang="ru-RU" b="1" dirty="0">
                <a:solidFill>
                  <a:srgbClr val="C00000"/>
                </a:solidFill>
              </a:rPr>
              <a:t>опыта применения </a:t>
            </a:r>
            <a:r>
              <a:rPr lang="ru-RU" dirty="0">
                <a:solidFill>
                  <a:srgbClr val="C00000"/>
                </a:solidFill>
              </a:rPr>
              <a:t>УУД в жизненных ситуациях </a:t>
            </a:r>
            <a:r>
              <a:rPr lang="en-US" dirty="0">
                <a:solidFill>
                  <a:srgbClr val="C00000"/>
                </a:solidFill>
              </a:rPr>
              <a:t>&lt;…&gt;</a:t>
            </a:r>
            <a:r>
              <a:rPr lang="ru-RU" dirty="0">
                <a:solidFill>
                  <a:srgbClr val="C00000"/>
                </a:solidFill>
              </a:rPr>
              <a:t>, готовности к решению практических задач»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П. 32.3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– Рабочая программа воспитания «должна обеспечивать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стимулирование интереса обучающихся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к творческой и интеллектуальной деятельности, формирование у них целостного мировоззрения на основе научного, эстетического и практического познания устройства мира»</a:t>
            </a:r>
          </a:p>
          <a:p>
            <a:pPr marL="0" indent="0">
              <a:buNone/>
            </a:pPr>
            <a:r>
              <a:rPr lang="ru-RU" dirty="0"/>
              <a:t>«</a:t>
            </a:r>
            <a:r>
              <a:rPr lang="ru-RU" b="1" dirty="0">
                <a:solidFill>
                  <a:schemeClr val="tx1"/>
                </a:solidFill>
              </a:rPr>
              <a:t>Функциональная грамотность </a:t>
            </a:r>
            <a:r>
              <a:rPr lang="ru-RU" dirty="0"/>
              <a:t>– способность решать учебные задачи и жизненные проблемные ситуации на основе сформированных предметных, метапредметных и универсальных способов деятельности»</a:t>
            </a:r>
          </a:p>
        </p:txBody>
      </p:sp>
    </p:spTree>
    <p:extLst>
      <p:ext uri="{BB962C8B-B14F-4D97-AF65-F5344CB8AC3E}">
        <p14:creationId xmlns:p14="http://schemas.microsoft.com/office/powerpoint/2010/main" val="3962635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1EC8F-C85C-408F-9F0A-5E73B89E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связи с   УУД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B1EF244-4F34-4078-83C0-07A6A9A8FA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142204"/>
              </p:ext>
            </p:extLst>
          </p:nvPr>
        </p:nvGraphicFramePr>
        <p:xfrm>
          <a:off x="581025" y="2181225"/>
          <a:ext cx="1102995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0325">
                  <a:extLst>
                    <a:ext uri="{9D8B030D-6E8A-4147-A177-3AD203B41FA5}">
                      <a16:colId xmlns:a16="http://schemas.microsoft.com/office/drawing/2014/main" val="2297294917"/>
                    </a:ext>
                  </a:extLst>
                </a:gridCol>
                <a:gridCol w="4838700">
                  <a:extLst>
                    <a:ext uri="{9D8B030D-6E8A-4147-A177-3AD203B41FA5}">
                      <a16:colId xmlns:a16="http://schemas.microsoft.com/office/drawing/2014/main" val="1090344349"/>
                    </a:ext>
                  </a:extLst>
                </a:gridCol>
                <a:gridCol w="3590925">
                  <a:extLst>
                    <a:ext uri="{9D8B030D-6E8A-4147-A177-3AD203B41FA5}">
                      <a16:colId xmlns:a16="http://schemas.microsoft.com/office/drawing/2014/main" val="4077765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Компетентностные области ФГ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Компоненты ФГ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УУД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5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/>
                        <a:t>Формулировать, применять</a:t>
                      </a:r>
                      <a:br>
                        <a:rPr lang="ru-RU" sz="1800" b="1" i="0" dirty="0"/>
                      </a:br>
                      <a:r>
                        <a:rPr lang="ru-RU" sz="1800" b="1" i="0" dirty="0"/>
                        <a:t>интерпретировать и оценивать</a:t>
                      </a:r>
                      <a:br>
                        <a:rPr lang="ru-RU" sz="1800" b="1" i="0" dirty="0"/>
                      </a:br>
                      <a:r>
                        <a:rPr lang="ru-RU" sz="1800" b="1" i="0" dirty="0"/>
                        <a:t>результаты с позиций математики и</a:t>
                      </a:r>
                      <a:br>
                        <a:rPr lang="ru-RU" sz="1800" b="1" i="0" dirty="0"/>
                      </a:br>
                      <a:r>
                        <a:rPr lang="ru-RU" sz="1800" b="1" i="0" dirty="0"/>
                        <a:t>реальной проблемы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Познавательные УУД: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/>
                        <a:t>логические операции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/>
                        <a:t>работа с знаково-симоволическими средствами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8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Читательская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/>
                        <a:t>Работать с информацией: находить и извлекать; осмысливать и оценивать; интерпретировать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Познавательные УУД: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/>
                        <a:t>смысловое чтение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/>
                        <a:t>владение ИКТ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73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Естественно-научная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i="0" dirty="0"/>
                        <a:t>Исследовать окружающий мир: определять предмет, цель исследования; выдвигать гипотезы; применять е/н методы</a:t>
                      </a:r>
                      <a:br>
                        <a:rPr lang="ru-RU" sz="1800" b="1" i="0" dirty="0"/>
                      </a:br>
                      <a:r>
                        <a:rPr lang="ru-RU" sz="1800" b="1" i="0" dirty="0"/>
                        <a:t>исследования; интерпретировать данные</a:t>
                      </a:r>
                      <a:br>
                        <a:rPr lang="ru-RU" sz="1800" b="1" i="0" dirty="0"/>
                      </a:br>
                      <a:r>
                        <a:rPr lang="ru-RU" sz="1800" b="1" i="0" dirty="0"/>
                        <a:t>делать выводы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Познавательные УУД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/>
                        <a:t>работа с информацией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/>
                        <a:t>проведение исследования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07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953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F0C17F-C5F9-4B0C-ACB8-C21A32CE5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PISA</a:t>
            </a:r>
            <a:r>
              <a:rPr lang="ru-RU" dirty="0"/>
              <a:t>-подобные задания как условие формирования функциональной грамотности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F84A61-9562-4DB8-9567-FF3D08239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Задача, поставленная вне предметной области, но решаемая с помощью предметных знаний</a:t>
            </a:r>
          </a:p>
          <a:p>
            <a:r>
              <a:rPr lang="ru-RU" sz="2400" dirty="0"/>
              <a:t>Наличие в задании жизненной ситуации, понятной ученику</a:t>
            </a:r>
          </a:p>
          <a:p>
            <a:r>
              <a:rPr lang="ru-RU" sz="2400" dirty="0"/>
              <a:t>Связь задания с той или иной проблемой из повседневной жизни</a:t>
            </a:r>
          </a:p>
          <a:p>
            <a:r>
              <a:rPr lang="ru-RU" sz="2400" dirty="0"/>
              <a:t>Решение проблемы требует осознанного выбора собственной модели поведения</a:t>
            </a:r>
          </a:p>
          <a:p>
            <a:r>
              <a:rPr lang="ru-RU" sz="2400" dirty="0"/>
              <a:t>Предусмотрены использование разных по типу источников информации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41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A8D3E-8B19-4987-B405-A34FD212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267" dirty="0"/>
              <a:t>Готовые инструменты и ресурсы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F1A1CAB-F053-402B-849C-EE5543647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396" y="1715956"/>
            <a:ext cx="3437445" cy="38342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4974F8-BA8F-49ED-AE62-97DE76318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43" y="2793029"/>
            <a:ext cx="3066657" cy="35533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02F5AF-61E1-40C1-BEE8-2A333A440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694" y="3100155"/>
            <a:ext cx="2997527" cy="35533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B9AB1E-2DAD-4957-B7B4-273684A60B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0417" y="2300817"/>
            <a:ext cx="2664953" cy="3553315"/>
          </a:xfrm>
          <a:prstGeom prst="rect">
            <a:avLst/>
          </a:prstGeom>
          <a:ln w="15875">
            <a:solidFill>
              <a:schemeClr val="tx2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B4FB30-E77F-4AB4-BC3B-9DCC76082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8150" y="2152650"/>
            <a:ext cx="3967747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28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7221E-88ED-49E7-8F4D-DC7CFE1A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Внимание к условиям реализации ООП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316119-D5AE-487E-94A3-733790536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57400"/>
            <a:ext cx="7248357" cy="4425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35.2. «В целях обеспечения реализации программы основного общего образования в Организации для участников образовательных отношений должны </a:t>
            </a:r>
            <a:r>
              <a:rPr lang="ru-RU" b="1" dirty="0">
                <a:solidFill>
                  <a:srgbClr val="C00000"/>
                </a:solidFill>
              </a:rPr>
              <a:t>создаваться условия</a:t>
            </a:r>
            <a:r>
              <a:rPr lang="ru-RU" dirty="0"/>
              <a:t>, обеспечивающие возможность </a:t>
            </a:r>
            <a:r>
              <a:rPr lang="en-US" dirty="0"/>
              <a:t>&lt;…&gt;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формирования</a:t>
            </a:r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функциональной грамотности </a:t>
            </a:r>
            <a:r>
              <a:rPr lang="ru-RU" dirty="0"/>
              <a:t>обучающихся (способности решать учебные задачи и жизненные проблемные ситуации на основе сформированных предметных, метапредметных и универсальных способов деятельности), включающей овладение ключевыми компетенциями, составляющими основу дальнейшего успешного образования и ориентации в мире профессий»</a:t>
            </a:r>
            <a:r>
              <a:rPr lang="en-US" dirty="0"/>
              <a:t> 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общесистемные требования;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требования к материально-техническому, учебно-методическому обеспечению;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требования к психолого-педагогическим, кадровым и финансовым условиям (п. 34 ФГОС ООО)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0AD75A-3DB9-45E0-80F5-E5A7A4EEEB2C}"/>
              </a:ext>
            </a:extLst>
          </p:cNvPr>
          <p:cNvSpPr/>
          <p:nvPr/>
        </p:nvSpPr>
        <p:spPr>
          <a:xfrm>
            <a:off x="8238957" y="2825750"/>
            <a:ext cx="3486150" cy="304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Оценка условий ООП – одна из составляющих ВСОКО, обращенных к вопросам функциональной грамотности</a:t>
            </a:r>
          </a:p>
        </p:txBody>
      </p:sp>
    </p:spTree>
    <p:extLst>
      <p:ext uri="{BB962C8B-B14F-4D97-AF65-F5344CB8AC3E}">
        <p14:creationId xmlns:p14="http://schemas.microsoft.com/office/powerpoint/2010/main" val="283119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9CCB2-6051-4D22-A990-8B75A1477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планирования  административных  мер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2BAA35-E09F-4927-B2E3-45FF169D2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850" y="2101850"/>
            <a:ext cx="9702799" cy="4432299"/>
          </a:xfrm>
        </p:spPr>
      </p:pic>
    </p:spTree>
    <p:extLst>
      <p:ext uri="{BB962C8B-B14F-4D97-AF65-F5344CB8AC3E}">
        <p14:creationId xmlns:p14="http://schemas.microsoft.com/office/powerpoint/2010/main" val="1966600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E7B61-55E2-4350-BAFA-4D33CD86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организационные идеи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4A6AD3-DBFD-4B75-A0B9-AE97D481D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ru-RU" b="1" dirty="0">
                <a:solidFill>
                  <a:schemeClr val="accent1"/>
                </a:solidFill>
              </a:rPr>
              <a:t>Внедрить ФГ на уровне текста ООП, значит:</a:t>
            </a:r>
          </a:p>
          <a:p>
            <a:pPr>
              <a:buFontTx/>
              <a:buChar char="-"/>
            </a:pPr>
            <a:r>
              <a:rPr lang="ru-RU" dirty="0"/>
              <a:t>прописать понятие ФГ в составе планируемых результатов</a:t>
            </a:r>
          </a:p>
          <a:p>
            <a:pPr>
              <a:buFontTx/>
              <a:buChar char="-"/>
            </a:pPr>
            <a:r>
              <a:rPr lang="ru-RU" dirty="0"/>
              <a:t>представить связь планируемых УУД и (или) личностных результатов с компетентностными областями ФГ; отразить соответствующую связь в рабочих программах предметов</a:t>
            </a:r>
          </a:p>
          <a:p>
            <a:pPr>
              <a:buFontTx/>
              <a:buChar char="-"/>
            </a:pPr>
            <a:r>
              <a:rPr lang="ru-RU" dirty="0"/>
              <a:t>представить </a:t>
            </a:r>
            <a:r>
              <a:rPr lang="ru-RU" dirty="0" err="1"/>
              <a:t>оргмодель</a:t>
            </a:r>
            <a:r>
              <a:rPr lang="ru-RU" dirty="0"/>
              <a:t> диагностики ФГ в подразделе «Система оценки достижения планируемых результатов»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/>
                </a:solidFill>
              </a:rPr>
              <a:t>2.</a:t>
            </a:r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b="1" dirty="0">
                <a:solidFill>
                  <a:schemeClr val="accent1"/>
                </a:solidFill>
              </a:rPr>
              <a:t>Внедрить ФГ на уровне приоритета и единого требования, значит: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/>
                </a:solidFill>
              </a:rPr>
              <a:t>- </a:t>
            </a:r>
            <a:r>
              <a:rPr lang="ru-RU" dirty="0"/>
              <a:t>     договориться с педагогами о межпредметном взаимодействии</a:t>
            </a:r>
          </a:p>
          <a:p>
            <a:pPr>
              <a:buFontTx/>
              <a:buChar char="-"/>
            </a:pPr>
            <a:r>
              <a:rPr lang="ru-RU" dirty="0"/>
              <a:t>обеспечить ученикам должный объем опыта работы с </a:t>
            </a:r>
            <a:r>
              <a:rPr lang="en-US" dirty="0"/>
              <a:t>PISA</a:t>
            </a:r>
            <a:r>
              <a:rPr lang="ru-RU" dirty="0"/>
              <a:t>-подобными материалами</a:t>
            </a:r>
          </a:p>
          <a:p>
            <a:pPr>
              <a:buFontTx/>
              <a:buChar char="-"/>
            </a:pPr>
            <a:r>
              <a:rPr lang="ru-RU" dirty="0"/>
              <a:t>продумать включение успешного прохождения ФГ-диагностик в портфолио обучающихся</a:t>
            </a:r>
          </a:p>
          <a:p>
            <a:pPr>
              <a:buFontTx/>
              <a:buChar char="-"/>
            </a:pPr>
            <a:r>
              <a:rPr lang="ru-RU" dirty="0"/>
              <a:t>форсировать в программе УУД, программе воспитания мероприятия, развивающие 4К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055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C0DE246-4A21-43C7-A964-88DBB0135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485" y="1215110"/>
            <a:ext cx="4009857" cy="1497507"/>
          </a:xfrm>
        </p:spPr>
        <p:txBody>
          <a:bodyPr/>
          <a:lstStyle/>
          <a:p>
            <a:r>
              <a:rPr lang="ru-RU" dirty="0"/>
              <a:t>Благодарю за внимание!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C6909D-920C-4356-9382-E2F2448EB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1485" y="3099161"/>
            <a:ext cx="3879515" cy="164312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Галина Петровна Савиных, </a:t>
            </a:r>
            <a:r>
              <a:rPr lang="ru-RU" b="1" dirty="0" err="1">
                <a:solidFill>
                  <a:schemeClr val="accent3">
                    <a:lumMod val="50000"/>
                  </a:schemeClr>
                </a:solidFill>
              </a:rPr>
              <a:t>к.п.н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., </a:t>
            </a:r>
          </a:p>
          <a:p>
            <a:r>
              <a:rPr lang="ru-RU" dirty="0">
                <a:solidFill>
                  <a:schemeClr val="tx1"/>
                </a:solidFill>
              </a:rPr>
              <a:t>Научно-методический центр содержания образования АСОУ</a:t>
            </a:r>
          </a:p>
          <a:p>
            <a:r>
              <a:rPr lang="ru-RU" dirty="0">
                <a:solidFill>
                  <a:schemeClr val="tx1"/>
                </a:solidFill>
              </a:rPr>
              <a:t>Экспертное бюро «ПРО-сегмент»</a:t>
            </a:r>
          </a:p>
          <a:p>
            <a:r>
              <a:rPr lang="en-US" sz="1800" dirty="0">
                <a:solidFill>
                  <a:schemeClr val="accent3">
                    <a:lumMod val="50000"/>
                  </a:schemeClr>
                </a:solidFill>
              </a:rPr>
              <a:t>Galina@prosegment.ru</a:t>
            </a:r>
            <a:endParaRPr lang="ru-RU" sz="18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89162496774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B63B38-80C9-4CC4-9C55-3171C6357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115" y="2447979"/>
            <a:ext cx="2908044" cy="21398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9583E8-B61B-4A27-9FE8-9CB72F2C8FB9}"/>
              </a:ext>
            </a:extLst>
          </p:cNvPr>
          <p:cNvSpPr txBox="1"/>
          <p:nvPr/>
        </p:nvSpPr>
        <p:spPr>
          <a:xfrm>
            <a:off x="6267115" y="2040592"/>
            <a:ext cx="3048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Подписывайтесь </a:t>
            </a:r>
          </a:p>
          <a:p>
            <a:r>
              <a:rPr lang="ru-RU" dirty="0"/>
              <a:t>на страничку </a:t>
            </a:r>
          </a:p>
          <a:p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«Методический консалтинг» </a:t>
            </a:r>
          </a:p>
          <a:p>
            <a:r>
              <a:rPr lang="ru-RU" dirty="0"/>
              <a:t>в Фейсбуке!</a:t>
            </a:r>
          </a:p>
        </p:txBody>
      </p:sp>
    </p:spTree>
    <p:extLst>
      <p:ext uri="{BB962C8B-B14F-4D97-AF65-F5344CB8AC3E}">
        <p14:creationId xmlns:p14="http://schemas.microsoft.com/office/powerpoint/2010/main" val="2802793938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187</TotalTime>
  <Words>582</Words>
  <Application>Microsoft Office PowerPoint</Application>
  <PresentationFormat>Широкоэкранный</PresentationFormat>
  <Paragraphs>67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Corbel</vt:lpstr>
      <vt:lpstr>Gill Sans MT</vt:lpstr>
      <vt:lpstr>Wingdings 2</vt:lpstr>
      <vt:lpstr>Дивиденд</vt:lpstr>
      <vt:lpstr>ВСОКО: Функциональная грамотность </vt:lpstr>
      <vt:lpstr>Федеральные регуляторы</vt:lpstr>
      <vt:lpstr>требования нового ФГОС ООО </vt:lpstr>
      <vt:lpstr>Пример связи с   УУД</vt:lpstr>
      <vt:lpstr>PISA-подобные задания как условие формирования функциональной грамотности</vt:lpstr>
      <vt:lpstr>Готовые инструменты и ресурсы</vt:lpstr>
      <vt:lpstr>Внимание к условиям реализации ООП</vt:lpstr>
      <vt:lpstr>Пример планирования  административных  мер</vt:lpstr>
      <vt:lpstr>Ключевые организационные идеи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ВСОКО: Функциональная грамотность</dc:title>
  <dc:creator>Савиных Галина Петровна</dc:creator>
  <cp:lastModifiedBy>Савиных Галина Петровна</cp:lastModifiedBy>
  <cp:revision>14</cp:revision>
  <dcterms:created xsi:type="dcterms:W3CDTF">2021-11-05T13:30:40Z</dcterms:created>
  <dcterms:modified xsi:type="dcterms:W3CDTF">2021-11-08T08:09:26Z</dcterms:modified>
</cp:coreProperties>
</file>