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8" r:id="rId1"/>
  </p:sldMasterIdLst>
  <p:notesMasterIdLst>
    <p:notesMasterId r:id="rId12"/>
  </p:notesMasterIdLst>
  <p:sldIdLst>
    <p:sldId id="256" r:id="rId2"/>
    <p:sldId id="264" r:id="rId3"/>
    <p:sldId id="257" r:id="rId4"/>
    <p:sldId id="258" r:id="rId5"/>
    <p:sldId id="259" r:id="rId6"/>
    <p:sldId id="265" r:id="rId7"/>
    <p:sldId id="266" r:id="rId8"/>
    <p:sldId id="260" r:id="rId9"/>
    <p:sldId id="261" r:id="rId10"/>
    <p:sldId id="262" r:id="rId11"/>
  </p:sldIdLst>
  <p:sldSz cx="14630400" cy="8229600"/>
  <p:notesSz cx="8229600" cy="14630400"/>
  <p:embeddedFontLst>
    <p:embeddedFont>
      <p:font typeface="Alexandria Semi Bold" panose="020B0604020202020204" charset="-78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Sora Light" panose="020B0604020202020204" charset="0"/>
      <p:regular r:id="rId18"/>
    </p:embeddedFont>
    <p:embeddedFont>
      <p:font typeface="Book Antiqua" panose="02040602050305030304" pitchFamily="18" charset="0"/>
      <p:regular r:id="rId19"/>
      <p:bold r:id="rId20"/>
      <p:italic r:id="rId21"/>
      <p:boldItalic r:id="rId22"/>
    </p:embeddedFont>
    <p:embeddedFont>
      <p:font typeface="Century Gothic" panose="020B0502020202020204" pitchFamily="34" charset="0"/>
      <p:regular r:id="rId23"/>
      <p:bold r:id="rId24"/>
      <p:italic r:id="rId25"/>
      <p:boldItalic r:id="rId2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83" d="100"/>
          <a:sy n="83" d="100"/>
        </p:scale>
        <p:origin x="-144" y="-6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0DC34-1575-434A-B706-0C77FDC9B2D6}" type="datetimeFigureOut">
              <a:rPr lang="ru-RU" smtClean="0"/>
              <a:t>24.04.2025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221981-B14B-4F35-8553-0C7F3AEAC02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4604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146304" y="121920"/>
            <a:ext cx="14337792" cy="7997952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D91A-A2EE-4B54-B3C6-F6C67903BA9C}" type="datetime1">
              <a:rPr lang="en-US" smtClean="0"/>
              <a:pPr/>
              <a:t>4/24/2025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52705" y="3531122"/>
            <a:ext cx="11436690" cy="295656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2116243" y="3533561"/>
            <a:ext cx="1904557" cy="2951683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2340343" y="3763989"/>
            <a:ext cx="1456358" cy="2490826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12774" y="3666746"/>
            <a:ext cx="11116552" cy="2694431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458922" y="5550322"/>
            <a:ext cx="1219200" cy="548640"/>
          </a:xfrm>
        </p:spPr>
        <p:txBody>
          <a:bodyPr/>
          <a:lstStyle>
            <a:lvl1pPr algn="ctr"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66915" y="5471132"/>
            <a:ext cx="10808266" cy="79724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62354" y="3767328"/>
            <a:ext cx="10817389" cy="2493264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488" y="5577840"/>
            <a:ext cx="10485120" cy="548640"/>
          </a:xfrm>
        </p:spPr>
        <p:txBody>
          <a:bodyPr>
            <a:normAutofit/>
          </a:bodyPr>
          <a:lstStyle>
            <a:lvl1pPr marL="0" indent="0" algn="ctr">
              <a:buNone/>
              <a:defRPr sz="2600" cap="all" spc="429" baseline="0">
                <a:solidFill>
                  <a:srgbClr val="FFFFFF"/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7528" y="3872440"/>
            <a:ext cx="10607040" cy="1463041"/>
          </a:xfrm>
        </p:spPr>
        <p:txBody>
          <a:bodyPr anchor="b" anchorCtr="0">
            <a:noAutofit/>
          </a:bodyPr>
          <a:lstStyle>
            <a:lvl1pPr>
              <a:defRPr sz="57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9A7B8-0EC4-44C9-AFEF-25E144F11C06}" type="datetime1">
              <a:rPr lang="en-US" smtClean="0"/>
              <a:pPr/>
              <a:t>4/24/2025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146304" y="121920"/>
            <a:ext cx="14337792" cy="7997952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B47B5-C739-4DAE-AACD-CC58CA843AC4}" type="datetime1">
              <a:rPr lang="en-US" smtClean="0"/>
              <a:pPr/>
              <a:t>4/24/2025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23162" y="3535680"/>
            <a:ext cx="13224256" cy="295656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908250" y="3657601"/>
            <a:ext cx="12854080" cy="2694431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8330" y="3840480"/>
            <a:ext cx="12313920" cy="1554481"/>
          </a:xfrm>
        </p:spPr>
        <p:txBody>
          <a:bodyPr anchor="b" anchorCtr="0">
            <a:noAutofit/>
          </a:bodyPr>
          <a:lstStyle>
            <a:lvl1pPr algn="ctr" defTabSz="1306220" rtl="0" eaLnBrk="1" latinLnBrk="0" hangingPunct="1">
              <a:spcBef>
                <a:spcPct val="0"/>
              </a:spcBef>
              <a:buNone/>
              <a:defRPr lang="en-US" sz="57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80794" y="5449825"/>
            <a:ext cx="12508992" cy="79724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8330" y="5529012"/>
            <a:ext cx="12313920" cy="62854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900" cap="all" spc="357" baseline="0">
                <a:solidFill>
                  <a:srgbClr val="FFFFFF"/>
                </a:solidFill>
              </a:defRPr>
            </a:lvl1pPr>
            <a:lvl2pPr marL="653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4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5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6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7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8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81212" y="3749040"/>
            <a:ext cx="12508158" cy="2493264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805" y="490047"/>
            <a:ext cx="13217075" cy="12473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805" y="2062885"/>
            <a:ext cx="6461760" cy="5288890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2062885"/>
            <a:ext cx="6461760" cy="5288890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AE48-94E6-46E0-BE32-5F0716DE9115}" type="datetime1">
              <a:rPr lang="en-US" smtClean="0"/>
              <a:pPr/>
              <a:t>4/24/2025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805" y="490047"/>
            <a:ext cx="13217075" cy="1247312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805" y="2066926"/>
            <a:ext cx="6464301" cy="767714"/>
          </a:xfrm>
        </p:spPr>
        <p:txBody>
          <a:bodyPr anchor="b">
            <a:noAutofit/>
          </a:bodyPr>
          <a:lstStyle>
            <a:lvl1pPr marL="0" indent="0" algn="ctr">
              <a:buNone/>
              <a:defRPr sz="31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1805" y="2926080"/>
            <a:ext cx="6464301" cy="4425314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1" y="2066926"/>
            <a:ext cx="6466840" cy="767714"/>
          </a:xfrm>
        </p:spPr>
        <p:txBody>
          <a:bodyPr anchor="b">
            <a:noAutofit/>
          </a:bodyPr>
          <a:lstStyle>
            <a:lvl1pPr marL="0" indent="0" algn="ctr">
              <a:buNone/>
              <a:defRPr sz="31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1" y="2926080"/>
            <a:ext cx="6466840" cy="4425314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4C285-8BCE-48FC-97D9-E2837AF38351}" type="datetime1">
              <a:rPr lang="en-US" smtClean="0"/>
              <a:pPr/>
              <a:t>4/24/2025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D3E6-EF16-4488-94A4-211508FE4682}" type="datetime1">
              <a:rPr lang="en-US" smtClean="0"/>
              <a:pPr/>
              <a:t>4/24/2025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ounded Rectangle 10"/>
          <p:cNvSpPr/>
          <p:nvPr/>
        </p:nvSpPr>
        <p:spPr>
          <a:xfrm>
            <a:off x="146304" y="121920"/>
            <a:ext cx="14337792" cy="7997952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7FB3B-20DA-4D0E-BF16-8262B7156612}" type="datetime1">
              <a:rPr lang="en-US" smtClean="0"/>
              <a:pPr/>
              <a:t>4/24/2025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ounded Rectangle 11"/>
          <p:cNvSpPr/>
          <p:nvPr/>
        </p:nvSpPr>
        <p:spPr>
          <a:xfrm>
            <a:off x="146304" y="121920"/>
            <a:ext cx="14337792" cy="7997952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0" y="822960"/>
            <a:ext cx="7315200" cy="6309362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3C2C-6BD0-40EC-8D8D-4D51F089C5EB}" type="datetime1">
              <a:rPr lang="en-US" smtClean="0"/>
              <a:pPr/>
              <a:t>4/24/2025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96054" y="1806854"/>
            <a:ext cx="4346506" cy="422818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82704" y="1970966"/>
            <a:ext cx="3973206" cy="3881194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0400" y="3566160"/>
            <a:ext cx="3677814" cy="2103120"/>
          </a:xfrm>
        </p:spPr>
        <p:txBody>
          <a:bodyPr/>
          <a:lstStyle>
            <a:lvl1pPr marL="0" indent="0">
              <a:spcBef>
                <a:spcPts val="571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0400" y="2081174"/>
            <a:ext cx="3677814" cy="1429944"/>
          </a:xfrm>
        </p:spPr>
        <p:txBody>
          <a:bodyPr anchor="b">
            <a:normAutofit/>
          </a:bodyPr>
          <a:lstStyle>
            <a:lvl1pPr algn="l">
              <a:defRPr sz="29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146304" y="121920"/>
            <a:ext cx="14337792" cy="7997952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97280" y="745724"/>
            <a:ext cx="12435840" cy="5197877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4600"/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77F5C-EDA7-4864-9756-35769B0E62CF}" type="datetime1">
              <a:rPr lang="en-US" smtClean="0"/>
              <a:pPr/>
              <a:t>4/24/2025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97280" y="5943600"/>
            <a:ext cx="12435840" cy="164592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219199" y="6035040"/>
            <a:ext cx="12161224" cy="144350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463040" y="6766560"/>
            <a:ext cx="11725622" cy="542035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68942" y="6089904"/>
            <a:ext cx="12713818" cy="1316736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0062" y="6787868"/>
            <a:ext cx="11591578" cy="48205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100" cap="all" spc="357" baseline="0">
                <a:solidFill>
                  <a:srgbClr val="FFFFFF"/>
                </a:solidFill>
              </a:defRPr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040" y="6126480"/>
            <a:ext cx="11725622" cy="627652"/>
          </a:xfrm>
        </p:spPr>
        <p:txBody>
          <a:bodyPr anchor="ctr" anchorCtr="0"/>
          <a:lstStyle>
            <a:lvl1pPr algn="ctr">
              <a:defRPr sz="29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785C6-EBAF-49D5-AD4D-BABF4DFAAD59}" type="datetime1">
              <a:rPr lang="en-US" smtClean="0"/>
              <a:pPr/>
              <a:t>4/24/2025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978723" y="274320"/>
            <a:ext cx="2974848" cy="7347161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marL="0" algn="ctr" defTabSz="1306220" rtl="0" eaLnBrk="1" latinLnBrk="0" hangingPunct="1"/>
            <a:endParaRPr lang="en-US" sz="26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128361" y="421692"/>
            <a:ext cx="2675576" cy="705242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277724" y="474513"/>
            <a:ext cx="2376850" cy="69467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457200"/>
            <a:ext cx="9875520" cy="694944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04122-9A3A-4FD8-98B8-22631F32846C}" type="datetime1">
              <a:rPr lang="en-US" smtClean="0"/>
              <a:pPr/>
              <a:t>4/24/2025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ounded Rectangle 6"/>
          <p:cNvSpPr/>
          <p:nvPr/>
        </p:nvSpPr>
        <p:spPr>
          <a:xfrm>
            <a:off x="146304" y="121920"/>
            <a:ext cx="14337792" cy="7997952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13167360" cy="5248276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l">
              <a:defRPr sz="1700">
                <a:solidFill>
                  <a:schemeClr val="tx2"/>
                </a:solidFill>
              </a:defRPr>
            </a:lvl1pPr>
          </a:lstStyle>
          <a:p>
            <a:fld id="{88B99C93-F56F-46AB-9EB8-53614A95B15F}" type="datetime1">
              <a:rPr lang="en-US" smtClean="0"/>
              <a:pPr/>
              <a:t>4/24/2025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1"/>
            <a:ext cx="46329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>
              <a:defRPr sz="17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>
              <a:defRPr sz="1700">
                <a:solidFill>
                  <a:schemeClr val="tx2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38912" y="333799"/>
            <a:ext cx="13752576" cy="159105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marL="0" algn="ctr" defTabSz="1306220" rtl="0" eaLnBrk="1" latinLnBrk="0" hangingPunct="1"/>
            <a:endParaRPr lang="en-US" sz="26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6581" y="447435"/>
            <a:ext cx="13408832" cy="1342304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805" y="490047"/>
            <a:ext cx="13217075" cy="1247312"/>
          </a:xfrm>
          <a:prstGeom prst="rect">
            <a:avLst/>
          </a:prstGeom>
        </p:spPr>
        <p:txBody>
          <a:bodyPr vert="horz" lIns="130622" tIns="65311" rIns="130622" bIns="65311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</p:sldLayoutIdLst>
  <p:hf sldNum="0" hdr="0" ftr="0" dt="0"/>
  <p:txStyles>
    <p:titleStyle>
      <a:lvl1pPr algn="ctr" defTabSz="1306220" rtl="0" eaLnBrk="1" latinLnBrk="0" hangingPunct="1">
        <a:spcBef>
          <a:spcPct val="0"/>
        </a:spcBef>
        <a:buNone/>
        <a:defRPr sz="50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489833" indent="-326555" algn="l" defTabSz="130622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3400" kern="1200">
          <a:solidFill>
            <a:schemeClr val="tx2"/>
          </a:solidFill>
          <a:latin typeface="+mn-lt"/>
          <a:ea typeface="+mn-ea"/>
          <a:cs typeface="+mn-cs"/>
        </a:defRPr>
      </a:lvl1pPr>
      <a:lvl2pPr marL="914354" indent="-326555" algn="l" defTabSz="130622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900" kern="1200">
          <a:solidFill>
            <a:schemeClr val="tx2"/>
          </a:solidFill>
          <a:latin typeface="+mn-lt"/>
          <a:ea typeface="+mn-ea"/>
          <a:cs typeface="+mn-cs"/>
        </a:defRPr>
      </a:lvl2pPr>
      <a:lvl3pPr marL="1306220" indent="-326555" algn="l" defTabSz="130622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3pPr>
      <a:lvl4pPr marL="1828709" indent="-326555" algn="l" defTabSz="130622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2300" kern="1200">
          <a:solidFill>
            <a:schemeClr val="tx2"/>
          </a:solidFill>
          <a:latin typeface="+mn-lt"/>
          <a:ea typeface="+mn-ea"/>
          <a:cs typeface="+mn-cs"/>
        </a:defRPr>
      </a:lvl4pPr>
      <a:lvl5pPr marL="2220575" indent="-326555" algn="l" defTabSz="130622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23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481819" indent="-261244" algn="l" defTabSz="130622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6pPr>
      <a:lvl7pPr marL="2873685" indent="-261244" algn="l" defTabSz="130622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7pPr>
      <a:lvl8pPr marL="3134929" indent="-261244" algn="l" defTabSz="130622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8pPr>
      <a:lvl9pPr marL="3396173" indent="-261244" algn="l" defTabSz="130622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3204" y="2877146"/>
            <a:ext cx="7627382" cy="2138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5600"/>
              </a:lnSpc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режима рабочего времени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педагогических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</a:t>
            </a:r>
          </a:p>
          <a:p>
            <a:pPr marL="0" indent="0" algn="ctr">
              <a:lnSpc>
                <a:spcPts val="5600"/>
              </a:lnSpc>
              <a:buNone/>
            </a:pP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58309" y="4341376"/>
            <a:ext cx="7627382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873204" y="6112669"/>
            <a:ext cx="116800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 smtClean="0">
                <a:solidFill>
                  <a:srgbClr val="FFFF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В</a:t>
            </a:r>
            <a:endParaRPr lang="en-US" sz="750" dirty="0"/>
          </a:p>
        </p:txBody>
      </p:sp>
      <p:pic>
        <p:nvPicPr>
          <p:cNvPr id="8" name="Picture 2" descr="C:\Users\МАУ ИМЦ\Desktop\Новости (3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" y="379557"/>
            <a:ext cx="2169517" cy="443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315548" y="7741326"/>
            <a:ext cx="62574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 правового сопровождения и развития кадров МКУ «ИМЦ»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80260" y="715238"/>
            <a:ext cx="10949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 - правовая база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avatars.mds.yandex.net/i?id=10550b71b43e58c4a8808a9ece2560163677576f-3680555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450" y="1900506"/>
            <a:ext cx="3749040" cy="5620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22">
            <a:extLst>
              <a:ext uri="{FF2B5EF4-FFF2-40B4-BE49-F238E27FC236}">
                <a16:creationId xmlns:a16="http://schemas.microsoft.com/office/drawing/2014/main" xmlns="" id="{840DAF88-6EF1-4E3A-B945-73C1B30376DA}"/>
              </a:ext>
            </a:extLst>
          </p:cNvPr>
          <p:cNvSpPr/>
          <p:nvPr/>
        </p:nvSpPr>
        <p:spPr>
          <a:xfrm>
            <a:off x="914400" y="2109754"/>
            <a:ext cx="8435341" cy="92459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29.12.2012 г. № 273-ФЗ «Об образовании в Российской Федерации»  статья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47, 48 (права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педагогических работников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: Rounded Corners 22">
            <a:extLst>
              <a:ext uri="{FF2B5EF4-FFF2-40B4-BE49-F238E27FC236}">
                <a16:creationId xmlns:a16="http://schemas.microsoft.com/office/drawing/2014/main" xmlns="" id="{840DAF88-6EF1-4E3A-B945-73C1B30376DA}"/>
              </a:ext>
            </a:extLst>
          </p:cNvPr>
          <p:cNvSpPr/>
          <p:nvPr/>
        </p:nvSpPr>
        <p:spPr>
          <a:xfrm>
            <a:off x="942079" y="3208927"/>
            <a:ext cx="8435341" cy="92459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кодекс Российской Федерации, статья 333 ТК РФ. Учебная нагрузка относится к обязательным условиям трудового договора</a:t>
            </a:r>
          </a:p>
        </p:txBody>
      </p:sp>
      <p:sp>
        <p:nvSpPr>
          <p:cNvPr id="12" name="Rectangle: Rounded Corners 22">
            <a:extLst>
              <a:ext uri="{FF2B5EF4-FFF2-40B4-BE49-F238E27FC236}">
                <a16:creationId xmlns:a16="http://schemas.microsoft.com/office/drawing/2014/main" xmlns="" id="{840DAF88-6EF1-4E3A-B945-73C1B30376DA}"/>
              </a:ext>
            </a:extLst>
          </p:cNvPr>
          <p:cNvSpPr/>
          <p:nvPr/>
        </p:nvSpPr>
        <p:spPr>
          <a:xfrm>
            <a:off x="862069" y="4249058"/>
            <a:ext cx="8487671" cy="11006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Минобрнауки России от 11.05.2016 № 536 называется «Об утверждении Особенностей режима рабочего времени и времени отдыха педагогических и иных работников организаций, осуществляющих образовательную деятельность»</a:t>
            </a:r>
          </a:p>
        </p:txBody>
      </p:sp>
      <p:sp>
        <p:nvSpPr>
          <p:cNvPr id="13" name="Rectangle: Rounded Corners 22">
            <a:extLst>
              <a:ext uri="{FF2B5EF4-FFF2-40B4-BE49-F238E27FC236}">
                <a16:creationId xmlns:a16="http://schemas.microsoft.com/office/drawing/2014/main" xmlns="" id="{840DAF88-6EF1-4E3A-B945-73C1B30376DA}"/>
              </a:ext>
            </a:extLst>
          </p:cNvPr>
          <p:cNvSpPr/>
          <p:nvPr/>
        </p:nvSpPr>
        <p:spPr>
          <a:xfrm>
            <a:off x="914399" y="5564736"/>
            <a:ext cx="8435341" cy="11006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образования и науки РФ от 22.12.2014 № 1601 «О продолжительности рабочего времени (нормах часов педагогической работы за ставку заработной платы) педагогических работников и о порядке определения учебной нагрузки педагогических работников, оговариваемой в трудовом договоре» </a:t>
            </a:r>
          </a:p>
        </p:txBody>
      </p:sp>
      <p:sp>
        <p:nvSpPr>
          <p:cNvPr id="14" name="Rectangle: Rounded Corners 22">
            <a:extLst>
              <a:ext uri="{FF2B5EF4-FFF2-40B4-BE49-F238E27FC236}">
                <a16:creationId xmlns:a16="http://schemas.microsoft.com/office/drawing/2014/main" xmlns="" id="{840DAF88-6EF1-4E3A-B945-73C1B30376DA}"/>
              </a:ext>
            </a:extLst>
          </p:cNvPr>
          <p:cNvSpPr/>
          <p:nvPr/>
        </p:nvSpPr>
        <p:spPr>
          <a:xfrm>
            <a:off x="942079" y="6808471"/>
            <a:ext cx="8407662" cy="11006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Минтруда РФ от 30.06.2003 № 41 «Об особенностях работы по совместительству педагогических, медицинских, фармацевтических работников и работников культуры»</a:t>
            </a:r>
          </a:p>
        </p:txBody>
      </p:sp>
    </p:spTree>
    <p:extLst>
      <p:ext uri="{BB962C8B-B14F-4D97-AF65-F5344CB8AC3E}">
        <p14:creationId xmlns:p14="http://schemas.microsoft.com/office/powerpoint/2010/main" val="3950851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512921"/>
            <a:ext cx="131137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5600"/>
              </a:lnSpc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рабочего времени</a:t>
            </a:r>
            <a:endParaRPr lang="en-US" sz="4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25929" y="2789970"/>
            <a:ext cx="4228952" cy="11270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П</a:t>
            </a:r>
            <a:r>
              <a:rPr lang="en-US" sz="1600" dirty="0" smtClean="0"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родолжительность </a:t>
            </a:r>
            <a:r>
              <a:rPr lang="en-US" sz="1600" dirty="0"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рабочего </a:t>
            </a:r>
            <a:r>
              <a:rPr lang="en-US" sz="1600" dirty="0" smtClean="0"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времени педагог</a:t>
            </a:r>
            <a:r>
              <a:rPr lang="ru-RU" sz="1600" dirty="0" smtClean="0"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ических работников п. 2.1 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Приложения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 1 к Приказу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1601</a:t>
            </a:r>
          </a:p>
          <a:p>
            <a:pPr marL="285750" indent="-285750">
              <a:lnSpc>
                <a:spcPts val="2700"/>
              </a:lnSpc>
              <a:buFont typeface="Wingdings" panose="05000000000000000000" pitchFamily="2" charset="2"/>
              <a:buChar char="§"/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561056" y="4923306"/>
            <a:ext cx="4117653" cy="683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ts val="2700"/>
              </a:lnSpc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Включает методическую, воспитательную и организационную </a:t>
            </a:r>
            <a:r>
              <a:rPr lang="en-US" sz="1600" dirty="0" smtClean="0"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деятельность</a:t>
            </a:r>
            <a:endParaRPr lang="ru-RU" sz="1600" dirty="0" smtClean="0">
              <a:latin typeface="Times New Roman" panose="02020603050405020304" pitchFamily="18" charset="0"/>
              <a:ea typeface="Sora Light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315200" y="7657259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ctr">
              <a:lnSpc>
                <a:spcPts val="2800"/>
              </a:lnSpc>
              <a:buFont typeface="Wingdings" panose="05000000000000000000" pitchFamily="2" charset="2"/>
              <a:buChar char="v"/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000759" y="6849811"/>
            <a:ext cx="4537324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ctr">
              <a:lnSpc>
                <a:spcPts val="2700"/>
              </a:lnSpc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регулирования труда педагогических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ВКС-ЗАЛ\Downloads\2025-03-12_12-58-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8709" y="1887331"/>
            <a:ext cx="4537710" cy="60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75114" y="4933832"/>
            <a:ext cx="43826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 часов учебной работы за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одну ставку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подпункт 2.8.1 Приложения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 1 к Приказу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№1601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561056" y="2682589"/>
            <a:ext cx="393256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 smtClean="0"/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 рабочего времени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п. 2.2. Приложения 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 к Приказу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1601</a:t>
            </a:r>
          </a:p>
        </p:txBody>
      </p:sp>
      <p:sp>
        <p:nvSpPr>
          <p:cNvPr id="14" name="Text 1"/>
          <p:cNvSpPr/>
          <p:nvPr/>
        </p:nvSpPr>
        <p:spPr>
          <a:xfrm>
            <a:off x="5061167" y="2039776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ctr">
              <a:lnSpc>
                <a:spcPts val="2800"/>
              </a:lnSpc>
              <a:buFont typeface="Wingdings" panose="05000000000000000000" pitchFamily="2" charset="2"/>
              <a:buChar char="v"/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: Rounded Corners 24">
            <a:extLst>
              <a:ext uri="{FF2B5EF4-FFF2-40B4-BE49-F238E27FC236}">
                <a16:creationId xmlns:a16="http://schemas.microsoft.com/office/drawing/2014/main" xmlns="" id="{0D5CBBCB-7FB7-4E19-A676-972187E2EC2D}"/>
              </a:ext>
            </a:extLst>
          </p:cNvPr>
          <p:cNvSpPr/>
          <p:nvPr/>
        </p:nvSpPr>
        <p:spPr>
          <a:xfrm>
            <a:off x="5472454" y="1899284"/>
            <a:ext cx="4206255" cy="795259"/>
          </a:xfrm>
          <a:prstGeom prst="roundRect">
            <a:avLst>
              <a:gd name="adj" fmla="val 12702"/>
            </a:avLst>
          </a:prstGeom>
          <a:solidFill>
            <a:srgbClr val="A5A5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342900" lvl="0" indent="-342900" algn="ctr">
              <a:lnSpc>
                <a:spcPts val="2800"/>
              </a:lnSpc>
              <a:buFont typeface="Wingdings" panose="05000000000000000000" pitchFamily="2" charset="2"/>
              <a:buChar char="v"/>
            </a:pPr>
            <a:r>
              <a:rPr lang="en-US" sz="2200" b="1" dirty="0">
                <a:solidFill>
                  <a:srgbClr val="1F1E1E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3</a:t>
            </a:r>
            <a:r>
              <a:rPr lang="ru-RU" sz="2200" b="1" dirty="0">
                <a:solidFill>
                  <a:srgbClr val="1F1E1E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0</a:t>
            </a:r>
            <a:r>
              <a:rPr lang="en-US" sz="2200" b="1" dirty="0">
                <a:solidFill>
                  <a:srgbClr val="1F1E1E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 часов в неделю</a:t>
            </a:r>
            <a:endParaRPr lang="en-US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: Rounded Corners 24">
            <a:extLst>
              <a:ext uri="{FF2B5EF4-FFF2-40B4-BE49-F238E27FC236}">
                <a16:creationId xmlns:a16="http://schemas.microsoft.com/office/drawing/2014/main" xmlns="" id="{0D5CBBCB-7FB7-4E19-A676-972187E2EC2D}"/>
              </a:ext>
            </a:extLst>
          </p:cNvPr>
          <p:cNvSpPr/>
          <p:nvPr/>
        </p:nvSpPr>
        <p:spPr>
          <a:xfrm>
            <a:off x="475114" y="1899284"/>
            <a:ext cx="4279766" cy="795259"/>
          </a:xfrm>
          <a:prstGeom prst="roundRect">
            <a:avLst>
              <a:gd name="adj" fmla="val 12702"/>
            </a:avLst>
          </a:prstGeom>
          <a:solidFill>
            <a:srgbClr val="A5A5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342900" lvl="0" indent="-342900" algn="ctr">
              <a:lnSpc>
                <a:spcPts val="2800"/>
              </a:lnSpc>
              <a:buFont typeface="Wingdings" panose="05000000000000000000" pitchFamily="2" charset="2"/>
              <a:buChar char="v"/>
            </a:pPr>
            <a:r>
              <a:rPr lang="en-US" sz="2200" b="1" dirty="0" smtClean="0">
                <a:solidFill>
                  <a:srgbClr val="1F1E1E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3</a:t>
            </a:r>
            <a:r>
              <a:rPr lang="ru-RU" sz="2200" b="1" dirty="0" smtClean="0">
                <a:solidFill>
                  <a:srgbClr val="1F1E1E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6</a:t>
            </a:r>
            <a:r>
              <a:rPr lang="en-US" sz="2200" b="1" dirty="0" smtClean="0">
                <a:solidFill>
                  <a:srgbClr val="1F1E1E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solidFill>
                  <a:srgbClr val="1F1E1E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часов в неделю</a:t>
            </a:r>
            <a:endParaRPr lang="en-US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: Rounded Corners 24">
            <a:extLst>
              <a:ext uri="{FF2B5EF4-FFF2-40B4-BE49-F238E27FC236}">
                <a16:creationId xmlns:a16="http://schemas.microsoft.com/office/drawing/2014/main" xmlns="" id="{0D5CBBCB-7FB7-4E19-A676-972187E2EC2D}"/>
              </a:ext>
            </a:extLst>
          </p:cNvPr>
          <p:cNvSpPr/>
          <p:nvPr/>
        </p:nvSpPr>
        <p:spPr>
          <a:xfrm>
            <a:off x="475114" y="4017782"/>
            <a:ext cx="4279766" cy="795259"/>
          </a:xfrm>
          <a:prstGeom prst="roundRect">
            <a:avLst>
              <a:gd name="adj" fmla="val 12702"/>
            </a:avLst>
          </a:prstGeom>
          <a:solidFill>
            <a:srgbClr val="A5A5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342900" lvl="0" indent="-342900" algn="ctr">
              <a:lnSpc>
                <a:spcPts val="2800"/>
              </a:lnSpc>
              <a:buFont typeface="Wingdings" panose="05000000000000000000" pitchFamily="2" charset="2"/>
              <a:buChar char="v"/>
            </a:pPr>
            <a:r>
              <a:rPr lang="ru-RU" sz="2200" b="1" dirty="0" smtClean="0">
                <a:solidFill>
                  <a:srgbClr val="1F1E1E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18</a:t>
            </a:r>
            <a:r>
              <a:rPr lang="en-US" sz="2200" b="1" dirty="0" smtClean="0">
                <a:solidFill>
                  <a:srgbClr val="1F1E1E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solidFill>
                  <a:srgbClr val="1F1E1E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часов в неделю</a:t>
            </a:r>
            <a:endParaRPr lang="en-US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: Rounded Corners 24">
            <a:extLst>
              <a:ext uri="{FF2B5EF4-FFF2-40B4-BE49-F238E27FC236}">
                <a16:creationId xmlns:a16="http://schemas.microsoft.com/office/drawing/2014/main" xmlns="" id="{0D5CBBCB-7FB7-4E19-A676-972187E2EC2D}"/>
              </a:ext>
            </a:extLst>
          </p:cNvPr>
          <p:cNvSpPr/>
          <p:nvPr/>
        </p:nvSpPr>
        <p:spPr>
          <a:xfrm>
            <a:off x="5472453" y="4035062"/>
            <a:ext cx="4206255" cy="795259"/>
          </a:xfrm>
          <a:prstGeom prst="roundRect">
            <a:avLst>
              <a:gd name="adj" fmla="val 12702"/>
            </a:avLst>
          </a:prstGeom>
          <a:solidFill>
            <a:srgbClr val="A5A5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342900" indent="-342900" algn="ctr">
              <a:lnSpc>
                <a:spcPts val="2800"/>
              </a:lnSpc>
              <a:buFont typeface="Wingdings" panose="05000000000000000000" pitchFamily="2" charset="2"/>
              <a:buChar char="v"/>
            </a:pPr>
            <a:r>
              <a:rPr lang="en-US" sz="2200" b="1" dirty="0">
                <a:solidFill>
                  <a:srgbClr val="1F1E1E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Учебная работа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: Rounded Corners 24">
            <a:extLst>
              <a:ext uri="{FF2B5EF4-FFF2-40B4-BE49-F238E27FC236}">
                <a16:creationId xmlns:a16="http://schemas.microsoft.com/office/drawing/2014/main" xmlns="" id="{0D5CBBCB-7FB7-4E19-A676-972187E2EC2D}"/>
              </a:ext>
            </a:extLst>
          </p:cNvPr>
          <p:cNvSpPr/>
          <p:nvPr/>
        </p:nvSpPr>
        <p:spPr>
          <a:xfrm>
            <a:off x="3107416" y="6054552"/>
            <a:ext cx="4090438" cy="795259"/>
          </a:xfrm>
          <a:prstGeom prst="roundRect">
            <a:avLst>
              <a:gd name="adj" fmla="val 12702"/>
            </a:avLst>
          </a:prstGeom>
          <a:solidFill>
            <a:srgbClr val="A5A5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342900" lvl="0" indent="-342900" algn="ctr">
              <a:lnSpc>
                <a:spcPts val="2800"/>
              </a:lnSpc>
              <a:buFont typeface="Wingdings" panose="05000000000000000000" pitchFamily="2" charset="2"/>
              <a:buChar char="v"/>
            </a:pPr>
            <a:r>
              <a:rPr lang="ru-RU" sz="2200" b="1" dirty="0">
                <a:solidFill>
                  <a:srgbClr val="1F1E1E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Трудовой кодекс РФ</a:t>
            </a:r>
            <a:endParaRPr lang="en-US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1133" y="569595"/>
            <a:ext cx="7694533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350"/>
              </a:lnSpc>
              <a:buNone/>
            </a:pPr>
            <a:r>
              <a:rPr lang="ru-RU" sz="2800" dirty="0" smtClean="0">
                <a:solidFill>
                  <a:srgbClr val="1F1E1E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В рабочее время п</a:t>
            </a:r>
            <a:r>
              <a:rPr lang="en-US" sz="2800" dirty="0" smtClean="0">
                <a:solidFill>
                  <a:srgbClr val="1F1E1E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едагог</a:t>
            </a:r>
            <a:r>
              <a:rPr lang="ru-RU" sz="2800" dirty="0" smtClean="0">
                <a:solidFill>
                  <a:srgbClr val="1F1E1E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ов входит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211074" y="2136306"/>
            <a:ext cx="465892" cy="465892"/>
          </a:xfrm>
          <a:prstGeom prst="roundRect">
            <a:avLst>
              <a:gd name="adj" fmla="val 18668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280547" y="2225339"/>
            <a:ext cx="326946" cy="8501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</a:t>
            </a:r>
            <a:endParaRPr lang="en-US" sz="2550" dirty="0"/>
          </a:p>
        </p:txBody>
      </p:sp>
      <p:sp>
        <p:nvSpPr>
          <p:cNvPr id="7" name="Text 4"/>
          <p:cNvSpPr/>
          <p:nvPr/>
        </p:nvSpPr>
        <p:spPr>
          <a:xfrm>
            <a:off x="6884072" y="2756722"/>
            <a:ext cx="4363587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ü"/>
            </a:pPr>
            <a:r>
              <a:rPr lang="en-US" sz="1600" dirty="0"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Проведение уроков, консультации для </a:t>
            </a:r>
            <a:r>
              <a:rPr lang="en-US" sz="1600" dirty="0" smtClean="0"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учеников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182378" y="3364429"/>
            <a:ext cx="465892" cy="465892"/>
          </a:xfrm>
          <a:prstGeom prst="roundRect">
            <a:avLst>
              <a:gd name="adj" fmla="val 18668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211193" y="3421698"/>
            <a:ext cx="396300" cy="4086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</a:t>
            </a:r>
            <a:endParaRPr lang="en-US" sz="2550" dirty="0"/>
          </a:p>
        </p:txBody>
      </p:sp>
      <p:sp>
        <p:nvSpPr>
          <p:cNvPr id="11" name="Text 8"/>
          <p:cNvSpPr/>
          <p:nvPr/>
        </p:nvSpPr>
        <p:spPr>
          <a:xfrm>
            <a:off x="6967893" y="3918348"/>
            <a:ext cx="4279768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ü"/>
            </a:pPr>
            <a:r>
              <a:rPr lang="en-US" sz="1600" dirty="0"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Классное руководство, внеурочные </a:t>
            </a:r>
            <a:r>
              <a:rPr lang="en-US" sz="1600" dirty="0" smtClean="0"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мероприятия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6182378" y="4563307"/>
            <a:ext cx="465892" cy="465892"/>
          </a:xfrm>
          <a:prstGeom prst="roundRect">
            <a:avLst>
              <a:gd name="adj" fmla="val 18668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235629" y="4644269"/>
            <a:ext cx="396359" cy="4086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3</a:t>
            </a:r>
            <a:endParaRPr lang="en-US" sz="2550" dirty="0"/>
          </a:p>
        </p:txBody>
      </p:sp>
      <p:sp>
        <p:nvSpPr>
          <p:cNvPr id="14" name="Text 11"/>
          <p:cNvSpPr/>
          <p:nvPr/>
        </p:nvSpPr>
        <p:spPr>
          <a:xfrm>
            <a:off x="6792039" y="4678322"/>
            <a:ext cx="2908697" cy="340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956464" y="5128141"/>
            <a:ext cx="4195946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ü"/>
            </a:pPr>
            <a:r>
              <a:rPr lang="en-US" sz="1600" dirty="0"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Разработка программ, участие в </a:t>
            </a:r>
            <a:r>
              <a:rPr lang="en-US" sz="1600" dirty="0" smtClean="0"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семинарах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211133" y="5812928"/>
            <a:ext cx="465892" cy="465892"/>
          </a:xfrm>
          <a:prstGeom prst="roundRect">
            <a:avLst>
              <a:gd name="adj" fmla="val 18668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287036" y="5859515"/>
            <a:ext cx="326946" cy="419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4</a:t>
            </a:r>
            <a:endParaRPr lang="en-US" sz="2550" dirty="0"/>
          </a:p>
        </p:txBody>
      </p:sp>
      <p:sp>
        <p:nvSpPr>
          <p:cNvPr id="18" name="Text 15"/>
          <p:cNvSpPr/>
          <p:nvPr/>
        </p:nvSpPr>
        <p:spPr>
          <a:xfrm>
            <a:off x="6792039" y="5875615"/>
            <a:ext cx="3427690" cy="340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6967894" y="6449496"/>
            <a:ext cx="6845737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ü"/>
            </a:pPr>
            <a:r>
              <a:rPr lang="en-US" sz="1600" dirty="0"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Ведение документации, участие в </a:t>
            </a:r>
            <a:r>
              <a:rPr lang="en-US" sz="1600" dirty="0" smtClean="0"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педсоветах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: Rounded Corners 24">
            <a:extLst>
              <a:ext uri="{FF2B5EF4-FFF2-40B4-BE49-F238E27FC236}">
                <a16:creationId xmlns:a16="http://schemas.microsoft.com/office/drawing/2014/main" xmlns="" id="{0D5CBBCB-7FB7-4E19-A676-972187E2EC2D}"/>
              </a:ext>
            </a:extLst>
          </p:cNvPr>
          <p:cNvSpPr/>
          <p:nvPr/>
        </p:nvSpPr>
        <p:spPr>
          <a:xfrm>
            <a:off x="6884074" y="2108226"/>
            <a:ext cx="4279766" cy="562313"/>
          </a:xfrm>
          <a:prstGeom prst="roundRect">
            <a:avLst>
              <a:gd name="adj" fmla="val 12702"/>
            </a:avLst>
          </a:prstGeom>
          <a:solidFill>
            <a:srgbClr val="A5A5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lnSpc>
                <a:spcPts val="2800"/>
              </a:lnSpc>
            </a:pP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Учебная работа</a:t>
            </a:r>
            <a:endParaRPr lang="en-US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: Rounded Corners 24">
            <a:extLst>
              <a:ext uri="{FF2B5EF4-FFF2-40B4-BE49-F238E27FC236}">
                <a16:creationId xmlns:a16="http://schemas.microsoft.com/office/drawing/2014/main" xmlns="" id="{0D5CBBCB-7FB7-4E19-A676-972187E2EC2D}"/>
              </a:ext>
            </a:extLst>
          </p:cNvPr>
          <p:cNvSpPr/>
          <p:nvPr/>
        </p:nvSpPr>
        <p:spPr>
          <a:xfrm>
            <a:off x="6884074" y="3316218"/>
            <a:ext cx="4279766" cy="562313"/>
          </a:xfrm>
          <a:prstGeom prst="roundRect">
            <a:avLst>
              <a:gd name="adj" fmla="val 12702"/>
            </a:avLst>
          </a:prstGeom>
          <a:solidFill>
            <a:srgbClr val="A5A5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lnSpc>
                <a:spcPts val="2650"/>
              </a:lnSpc>
            </a:pPr>
            <a:r>
              <a:rPr lang="en-US" sz="2200" dirty="0"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Воспитательная работа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: Rounded Corners 24">
            <a:extLst>
              <a:ext uri="{FF2B5EF4-FFF2-40B4-BE49-F238E27FC236}">
                <a16:creationId xmlns:a16="http://schemas.microsoft.com/office/drawing/2014/main" xmlns="" id="{0D5CBBCB-7FB7-4E19-A676-972187E2EC2D}"/>
              </a:ext>
            </a:extLst>
          </p:cNvPr>
          <p:cNvSpPr/>
          <p:nvPr/>
        </p:nvSpPr>
        <p:spPr>
          <a:xfrm>
            <a:off x="6884073" y="4515096"/>
            <a:ext cx="4268337" cy="562313"/>
          </a:xfrm>
          <a:prstGeom prst="roundRect">
            <a:avLst>
              <a:gd name="adj" fmla="val 12702"/>
            </a:avLst>
          </a:prstGeom>
          <a:solidFill>
            <a:srgbClr val="A5A5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lnSpc>
                <a:spcPts val="2650"/>
              </a:lnSpc>
            </a:pPr>
            <a:r>
              <a:rPr lang="en-US" sz="2000" dirty="0"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Методическая работа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: Rounded Corners 24">
            <a:extLst>
              <a:ext uri="{FF2B5EF4-FFF2-40B4-BE49-F238E27FC236}">
                <a16:creationId xmlns:a16="http://schemas.microsoft.com/office/drawing/2014/main" xmlns="" id="{0D5CBBCB-7FB7-4E19-A676-972187E2EC2D}"/>
              </a:ext>
            </a:extLst>
          </p:cNvPr>
          <p:cNvSpPr/>
          <p:nvPr/>
        </p:nvSpPr>
        <p:spPr>
          <a:xfrm>
            <a:off x="6967893" y="5758676"/>
            <a:ext cx="4237857" cy="562313"/>
          </a:xfrm>
          <a:prstGeom prst="roundRect">
            <a:avLst>
              <a:gd name="adj" fmla="val 12702"/>
            </a:avLst>
          </a:prstGeom>
          <a:solidFill>
            <a:srgbClr val="A5A5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lnSpc>
                <a:spcPts val="2650"/>
              </a:lnSpc>
            </a:pPr>
            <a:r>
              <a:rPr lang="en-US" sz="2000" dirty="0"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Организационная работа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13"/>
          <p:cNvSpPr/>
          <p:nvPr/>
        </p:nvSpPr>
        <p:spPr>
          <a:xfrm>
            <a:off x="6227563" y="7012212"/>
            <a:ext cx="465892" cy="465892"/>
          </a:xfrm>
          <a:prstGeom prst="roundRect">
            <a:avLst>
              <a:gd name="adj" fmla="val 18668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  <p:txBody>
          <a:bodyPr/>
          <a:lstStyle/>
          <a:p>
            <a:pPr algn="ctr">
              <a:lnSpc>
                <a:spcPts val="2550"/>
              </a:lnSpc>
            </a:pPr>
            <a:r>
              <a:rPr lang="ru-RU" sz="2400" dirty="0" smtClean="0">
                <a:latin typeface="Alexandria Semi Bold" panose="020B0604020202020204" charset="-78"/>
                <a:cs typeface="Alexandria Semi Bold" panose="020B0604020202020204" charset="-78"/>
              </a:rPr>
              <a:t>5</a:t>
            </a:r>
            <a:endParaRPr lang="en-US" sz="2400" dirty="0">
              <a:latin typeface="Alexandria Semi Bold" panose="020B0604020202020204" charset="-78"/>
              <a:cs typeface="Alexandria Semi Bold" panose="020B0604020202020204" charset="-78"/>
            </a:endParaRPr>
          </a:p>
        </p:txBody>
      </p:sp>
      <p:sp>
        <p:nvSpPr>
          <p:cNvPr id="25" name="Text 14"/>
          <p:cNvSpPr/>
          <p:nvPr/>
        </p:nvSpPr>
        <p:spPr>
          <a:xfrm>
            <a:off x="6280666" y="7147142"/>
            <a:ext cx="430588" cy="4086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endParaRPr lang="en-US" sz="2550" dirty="0">
              <a:latin typeface="Alexandria Semi Bold" panose="020B0604020202020204" charset="-78"/>
              <a:cs typeface="Alexandria Semi Bold" panose="020B0604020202020204" charset="-78"/>
            </a:endParaRPr>
          </a:p>
        </p:txBody>
      </p:sp>
      <p:sp>
        <p:nvSpPr>
          <p:cNvPr id="26" name="Rectangle: Rounded Corners 24">
            <a:extLst>
              <a:ext uri="{FF2B5EF4-FFF2-40B4-BE49-F238E27FC236}">
                <a16:creationId xmlns:a16="http://schemas.microsoft.com/office/drawing/2014/main" xmlns="" id="{0D5CBBCB-7FB7-4E19-A676-972187E2EC2D}"/>
              </a:ext>
            </a:extLst>
          </p:cNvPr>
          <p:cNvSpPr/>
          <p:nvPr/>
        </p:nvSpPr>
        <p:spPr>
          <a:xfrm>
            <a:off x="6925984" y="6964002"/>
            <a:ext cx="4279766" cy="562313"/>
          </a:xfrm>
          <a:prstGeom prst="roundRect">
            <a:avLst>
              <a:gd name="adj" fmla="val 12702"/>
            </a:avLst>
          </a:prstGeom>
          <a:solidFill>
            <a:srgbClr val="A5A5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lnSpc>
                <a:spcPts val="2650"/>
              </a:lnSpc>
            </a:pPr>
            <a:r>
              <a:rPr lang="ru-RU" sz="2000" dirty="0" smtClean="0"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Иная педагогитческая </a:t>
            </a:r>
            <a:r>
              <a:rPr lang="en-US" sz="2000" dirty="0" smtClean="0"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работа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884074" y="7599699"/>
            <a:ext cx="63170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Times New Roman"/>
                <a:ea typeface="Times New Roman"/>
              </a:rPr>
              <a:t>Подготовительная</a:t>
            </a:r>
            <a:r>
              <a:rPr lang="ru-RU" sz="1600" dirty="0">
                <a:latin typeface="Times New Roman"/>
                <a:ea typeface="Times New Roman"/>
              </a:rPr>
              <a:t>, </a:t>
            </a:r>
            <a:r>
              <a:rPr lang="ru-RU" sz="1600" dirty="0" smtClean="0">
                <a:latin typeface="Times New Roman"/>
                <a:ea typeface="Times New Roman"/>
              </a:rPr>
              <a:t>диагностическая,  ведение мониторингов и т.д</a:t>
            </a:r>
            <a:endParaRPr lang="ru-RU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590" y="622697"/>
            <a:ext cx="7627382" cy="897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режима рабочего времени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06440" y="1881246"/>
            <a:ext cx="63093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Нормируемая часть работы: </a:t>
            </a: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астрономических часах (60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минут), это учебные занятия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короткие перерывы (перемены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«динамическая пауза».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06440" y="3848696"/>
            <a:ext cx="652652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Ненормируемой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работы:</a:t>
            </a:r>
          </a:p>
          <a:p>
            <a:pPr>
              <a:lnSpc>
                <a:spcPct val="150000"/>
              </a:lnSpc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занятиям; 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обучающихся; 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педагогических и методических советах; 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концертной деятельности, соревнованиях; 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Дежурства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образовательного процесса; 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бязанности, связанные с классным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руководством; 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письменных работ.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54630" y="764024"/>
            <a:ext cx="99326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Учебная нагрузка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изменение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её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83530" y="2088653"/>
            <a:ext cx="89382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Объём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учебной нагрузки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на начало учебного года (тренировочного периода, спортивного сезона) и устанавливается локальным нормативным актом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Объём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учебной нагрузки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оговаривается в трудовом договоре,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педагогического работника.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часов по учебным планам, рабочим программам учебных предметов, образовательным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программам.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Принятым в течение учебного года, учебная нагрузка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на количество оставшихся до конца учебного года полных месяцев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не выполнении определённой на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учебного года учебную нагрузку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из-за нахождения в отпуске, на учебных сборах, в командировке, в связи с временной нетрудоспособностью, определённый ему объём годовой учебной нагрузки подлежит уменьшению на 1/10 часть за каждый полный месяц отсутствия. 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лиц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замещающих должности педагогических работников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наряду с работой, определённой трудовым договором, определение учебной нагрузки осуществляется путём заключения дополнительного соглашения к трудовому договору, в котором указывается срок, в течение которого будет выполняться учебная (преподавательская) работа, её содержание, объём учебной нагрузки и размер оплаты. 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C:\Users\ВКС-ЗАЛ\Downloads\2025-03-19_12-11-3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" y="1917204"/>
            <a:ext cx="4949190" cy="615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238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КС-ЗАЛ\Downloads\2025-03-24_12-23-4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690" y="1911302"/>
            <a:ext cx="10504170" cy="631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0"/>
          <p:cNvSpPr/>
          <p:nvPr/>
        </p:nvSpPr>
        <p:spPr>
          <a:xfrm>
            <a:off x="2975610" y="239552"/>
            <a:ext cx="8694420" cy="12831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уведомления об изменении учебной нагрузки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039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518163"/>
            <a:ext cx="76273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en-US" sz="2800" dirty="0">
                <a:solidFill>
                  <a:srgbClr val="1F1E1E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Дополнительная работа: права и обязанности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979" y="1967152"/>
            <a:ext cx="1083231" cy="129992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571720" y="1956914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Совместительство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7571720" y="2616758"/>
            <a:ext cx="62192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Работа по другой должности в той же </a:t>
            </a:r>
            <a:r>
              <a:rPr lang="en-US" sz="1600" dirty="0" smtClean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организации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8979" y="3677365"/>
            <a:ext cx="1083231" cy="129992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571720" y="3677365"/>
            <a:ext cx="3028474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Сверхурочная работа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7571720" y="4340781"/>
            <a:ext cx="6300371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Оплата в двойном размере за </a:t>
            </a:r>
            <a:r>
              <a:rPr lang="en-US" sz="1600" dirty="0" smtClean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переработку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4708" y="5389364"/>
            <a:ext cx="1083231" cy="129992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652861" y="5393650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Согласие работника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7652861" y="6039326"/>
            <a:ext cx="62192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Обязательно при увеличении объема </a:t>
            </a:r>
            <a:r>
              <a:rPr lang="en-US" sz="1600" dirty="0" smtClean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работы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17397" y="653415"/>
            <a:ext cx="7627382" cy="10690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2800" dirty="0">
                <a:solidFill>
                  <a:srgbClr val="1F1E1E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Права педагогического </a:t>
            </a:r>
            <a:r>
              <a:rPr lang="en-US" sz="2800" dirty="0" smtClean="0">
                <a:solidFill>
                  <a:srgbClr val="1F1E1E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работника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399491" y="2992457"/>
            <a:ext cx="30480" cy="4231124"/>
          </a:xfrm>
          <a:prstGeom prst="roundRect">
            <a:avLst>
              <a:gd name="adj" fmla="val 298550"/>
            </a:avLst>
          </a:prstGeom>
          <a:solidFill>
            <a:srgbClr val="BBC2DC"/>
          </a:solidFill>
          <a:ln/>
        </p:spPr>
      </p:sp>
      <p:sp>
        <p:nvSpPr>
          <p:cNvPr id="5" name="Shape 2"/>
          <p:cNvSpPr/>
          <p:nvPr/>
        </p:nvSpPr>
        <p:spPr>
          <a:xfrm>
            <a:off x="6641128" y="2845177"/>
            <a:ext cx="649962" cy="30480"/>
          </a:xfrm>
          <a:prstGeom prst="roundRect">
            <a:avLst>
              <a:gd name="adj" fmla="val 298550"/>
            </a:avLst>
          </a:prstGeom>
          <a:solidFill>
            <a:srgbClr val="BBC2DC"/>
          </a:solidFill>
          <a:ln/>
        </p:spPr>
      </p:sp>
      <p:sp>
        <p:nvSpPr>
          <p:cNvPr id="6" name="Shape 3"/>
          <p:cNvSpPr/>
          <p:nvPr/>
        </p:nvSpPr>
        <p:spPr>
          <a:xfrm>
            <a:off x="6171010" y="2601456"/>
            <a:ext cx="487442" cy="487442"/>
          </a:xfrm>
          <a:prstGeom prst="roundRect">
            <a:avLst>
              <a:gd name="adj" fmla="val 0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244709" y="2612886"/>
            <a:ext cx="342067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7351633" y="2636222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Норма нагрузки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291090" y="3247668"/>
            <a:ext cx="63004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Не превышающая установленные законом </a:t>
            </a:r>
            <a:r>
              <a:rPr lang="en-US" sz="1600" dirty="0" smtClean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нормы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637735" y="4564261"/>
            <a:ext cx="649962" cy="30480"/>
          </a:xfrm>
          <a:prstGeom prst="roundRect">
            <a:avLst>
              <a:gd name="adj" fmla="val 298550"/>
            </a:avLst>
          </a:prstGeom>
          <a:solidFill>
            <a:srgbClr val="BBC2DC"/>
          </a:solidFill>
          <a:ln/>
        </p:spPr>
      </p:sp>
      <p:sp>
        <p:nvSpPr>
          <p:cNvPr id="11" name="Shape 8"/>
          <p:cNvSpPr/>
          <p:nvPr/>
        </p:nvSpPr>
        <p:spPr>
          <a:xfrm>
            <a:off x="6150293" y="4351020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244709" y="4410909"/>
            <a:ext cx="342067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7351632" y="4351020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Оплата труда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7351633" y="4838462"/>
            <a:ext cx="63004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В соответствии с квалификацией и </a:t>
            </a:r>
            <a:r>
              <a:rPr lang="en-US" sz="1600" dirty="0" smtClean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стажем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6701670" y="6138267"/>
            <a:ext cx="649962" cy="30480"/>
          </a:xfrm>
          <a:prstGeom prst="roundRect">
            <a:avLst>
              <a:gd name="adj" fmla="val 298550"/>
            </a:avLst>
          </a:prstGeom>
          <a:solidFill>
            <a:srgbClr val="BBC2DC"/>
          </a:solidFill>
          <a:ln/>
        </p:spPr>
      </p:sp>
      <p:sp>
        <p:nvSpPr>
          <p:cNvPr id="16" name="Shape 13"/>
          <p:cNvSpPr/>
          <p:nvPr/>
        </p:nvSpPr>
        <p:spPr>
          <a:xfrm>
            <a:off x="6244709" y="5925026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17397" y="6042006"/>
            <a:ext cx="342067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7431643" y="5936754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Отпуск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7351633" y="6498729"/>
            <a:ext cx="63004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Продолжительностью 42 или 56 календарных </a:t>
            </a:r>
            <a:r>
              <a:rPr lang="en-US" sz="1600" dirty="0" smtClean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дней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29608" y="535306"/>
            <a:ext cx="11371064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ru-RU" sz="2800" dirty="0" smtClean="0">
                <a:solidFill>
                  <a:srgbClr val="1F1E1E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Н</a:t>
            </a:r>
            <a:r>
              <a:rPr lang="en-US" sz="2800" dirty="0" smtClean="0">
                <a:solidFill>
                  <a:srgbClr val="1F1E1E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арушени</a:t>
            </a:r>
            <a:r>
              <a:rPr lang="ru-RU" sz="2800" dirty="0" smtClean="0">
                <a:solidFill>
                  <a:srgbClr val="1F1E1E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е трудовых прав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736288" y="4098012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Перегрузка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758309" y="4584144"/>
            <a:ext cx="3828693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Превышение нагрузки </a:t>
            </a:r>
            <a:endParaRPr lang="ru-RU" sz="1600" dirty="0" smtClean="0">
              <a:solidFill>
                <a:srgbClr val="3B3535"/>
              </a:solidFill>
              <a:latin typeface="Times New Roman" panose="02020603050405020304" pitchFamily="18" charset="0"/>
              <a:ea typeface="Sora Light" pitchFamily="34" charset="-122"/>
              <a:cs typeface="Times New Roman" panose="02020603050405020304" pitchFamily="18" charset="0"/>
            </a:endParaRPr>
          </a:p>
          <a:p>
            <a:pPr marL="0" indent="0" algn="r">
              <a:lnSpc>
                <a:spcPts val="2700"/>
              </a:lnSpc>
              <a:buNone/>
            </a:pPr>
            <a:r>
              <a:rPr lang="en-US" sz="1600" dirty="0" smtClean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без согласия</a:t>
            </a:r>
            <a:endParaRPr lang="ru-RU" sz="1600" dirty="0" smtClean="0">
              <a:solidFill>
                <a:srgbClr val="3B3535"/>
              </a:solidFill>
              <a:latin typeface="Times New Roman" panose="02020603050405020304" pitchFamily="18" charset="0"/>
              <a:ea typeface="Sora Light" pitchFamily="34" charset="-122"/>
              <a:cs typeface="Times New Roman" panose="02020603050405020304" pitchFamily="18" charset="0"/>
            </a:endParaRPr>
          </a:p>
          <a:p>
            <a:pPr marL="0" indent="0" algn="r">
              <a:lnSpc>
                <a:spcPts val="2700"/>
              </a:lnSpc>
              <a:buNone/>
            </a:pPr>
            <a:r>
              <a:rPr lang="en-US" sz="1600" dirty="0" smtClean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 работника</a:t>
            </a:r>
            <a:endParaRPr lang="en-US" sz="17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570518" y="4208919"/>
            <a:ext cx="324088" cy="40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050"/>
              </a:lnSpc>
              <a:buNone/>
            </a:pPr>
            <a:r>
              <a:rPr lang="en-US" sz="2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</a:t>
            </a:r>
            <a:endParaRPr lang="en-US" sz="2550" dirty="0"/>
          </a:p>
        </p:txBody>
      </p:sp>
      <p:sp>
        <p:nvSpPr>
          <p:cNvPr id="7" name="Text 4"/>
          <p:cNvSpPr/>
          <p:nvPr/>
        </p:nvSpPr>
        <p:spPr>
          <a:xfrm>
            <a:off x="9934932" y="2955965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400" dirty="0" smtClean="0">
                <a:solidFill>
                  <a:srgbClr val="3B3535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Не</a:t>
            </a:r>
            <a:r>
              <a:rPr lang="ru-RU" sz="2400" dirty="0" smtClean="0">
                <a:solidFill>
                  <a:srgbClr val="3B3535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предоставление </a:t>
            </a:r>
            <a:r>
              <a:rPr lang="en-US" sz="2400" dirty="0" smtClean="0">
                <a:solidFill>
                  <a:srgbClr val="3B3535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выплат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9934932" y="3442097"/>
            <a:ext cx="3937159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Отсутствие </a:t>
            </a:r>
            <a:r>
              <a:rPr lang="en-US" sz="1600" dirty="0" smtClean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компенсационных</a:t>
            </a:r>
            <a:endParaRPr lang="ru-RU" sz="1600" dirty="0" smtClean="0">
              <a:solidFill>
                <a:srgbClr val="3B3535"/>
              </a:solidFill>
              <a:latin typeface="Times New Roman" panose="02020603050405020304" pitchFamily="18" charset="0"/>
              <a:ea typeface="Sora Light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2700"/>
              </a:lnSpc>
              <a:buNone/>
            </a:pPr>
            <a:r>
              <a:rPr lang="en-US" sz="1600" dirty="0" smtClean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 выплат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183463" y="3252728"/>
            <a:ext cx="324088" cy="40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050"/>
              </a:lnSpc>
              <a:buNone/>
            </a:pPr>
            <a:r>
              <a:rPr lang="en-US" sz="2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</a:t>
            </a:r>
            <a:endParaRPr lang="en-US" sz="2550" dirty="0"/>
          </a:p>
        </p:txBody>
      </p:sp>
      <p:sp>
        <p:nvSpPr>
          <p:cNvPr id="11" name="Text 7"/>
          <p:cNvSpPr/>
          <p:nvPr/>
        </p:nvSpPr>
        <p:spPr>
          <a:xfrm>
            <a:off x="9934932" y="5239941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Times New Roman" panose="02020603050405020304" pitchFamily="18" charset="0"/>
                <a:ea typeface="Alexandria Semi Bold" pitchFamily="34" charset="-122"/>
                <a:cs typeface="Times New Roman" panose="02020603050405020304" pitchFamily="18" charset="0"/>
              </a:rPr>
              <a:t>Отказы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9934932" y="5726073"/>
            <a:ext cx="3937159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В предоставлении отпуска </a:t>
            </a:r>
            <a:r>
              <a:rPr lang="en-US" sz="1600" dirty="0" smtClean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или</a:t>
            </a:r>
            <a:endParaRPr lang="ru-RU" sz="1600" dirty="0" smtClean="0">
              <a:solidFill>
                <a:srgbClr val="3B3535"/>
              </a:solidFill>
              <a:latin typeface="Times New Roman" panose="02020603050405020304" pitchFamily="18" charset="0"/>
              <a:ea typeface="Sora Light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2700"/>
              </a:lnSpc>
              <a:buNone/>
            </a:pPr>
            <a:r>
              <a:rPr lang="en-US" sz="1600" dirty="0" smtClean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повышения </a:t>
            </a:r>
            <a:r>
              <a:rPr lang="en-US" sz="1600" dirty="0" smtClean="0">
                <a:solidFill>
                  <a:srgbClr val="3B3535"/>
                </a:solidFill>
                <a:latin typeface="Times New Roman" panose="02020603050405020304" pitchFamily="18" charset="0"/>
                <a:ea typeface="Sora Light" pitchFamily="34" charset="-122"/>
                <a:cs typeface="Times New Roman" panose="02020603050405020304" pitchFamily="18" charset="0"/>
              </a:rPr>
              <a:t>квалификации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705070" y="5993666"/>
            <a:ext cx="324088" cy="40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050"/>
              </a:lnSpc>
              <a:buNone/>
            </a:pPr>
            <a:r>
              <a:rPr lang="en-US" sz="2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3</a:t>
            </a:r>
            <a:endParaRPr lang="en-US" sz="255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3071</TotalTime>
  <Words>360</Words>
  <Application>Microsoft Office PowerPoint</Application>
  <PresentationFormat>Произвольный</PresentationFormat>
  <Paragraphs>104</Paragraphs>
  <Slides>10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Times New Roman</vt:lpstr>
      <vt:lpstr>Alexandria Semi Bold</vt:lpstr>
      <vt:lpstr>Calibri</vt:lpstr>
      <vt:lpstr>Sora Light</vt:lpstr>
      <vt:lpstr>Book Antiqua</vt:lpstr>
      <vt:lpstr>Century Gothic</vt:lpstr>
      <vt:lpstr>Wingdings</vt:lpstr>
      <vt:lpstr>Sora Medium</vt:lpstr>
      <vt:lpstr>Аптека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ВКС-ЗАЛ</cp:lastModifiedBy>
  <cp:revision>64</cp:revision>
  <dcterms:created xsi:type="dcterms:W3CDTF">2025-03-11T05:58:38Z</dcterms:created>
  <dcterms:modified xsi:type="dcterms:W3CDTF">2025-04-24T09:37:10Z</dcterms:modified>
</cp:coreProperties>
</file>