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1"/>
  </p:notesMasterIdLst>
  <p:sldIdLst>
    <p:sldId id="256" r:id="rId2"/>
    <p:sldId id="260" r:id="rId3"/>
    <p:sldId id="262" r:id="rId4"/>
    <p:sldId id="273" r:id="rId5"/>
    <p:sldId id="274" r:id="rId6"/>
    <p:sldId id="275" r:id="rId7"/>
    <p:sldId id="279" r:id="rId8"/>
    <p:sldId id="276" r:id="rId9"/>
    <p:sldId id="277" r:id="rId10"/>
    <p:sldId id="278" r:id="rId11"/>
    <p:sldId id="272" r:id="rId12"/>
    <p:sldId id="264" r:id="rId13"/>
    <p:sldId id="266" r:id="rId14"/>
    <p:sldId id="267" r:id="rId15"/>
    <p:sldId id="265" r:id="rId16"/>
    <p:sldId id="271" r:id="rId17"/>
    <p:sldId id="268" r:id="rId18"/>
    <p:sldId id="269" r:id="rId19"/>
    <p:sldId id="270" r:id="rId20"/>
  </p:sldIdLst>
  <p:sldSz cx="9144000" cy="5143500" type="screen16x9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0A6"/>
    <a:srgbClr val="F2F2F2"/>
    <a:srgbClr val="000E72"/>
    <a:srgbClr val="161870"/>
    <a:srgbClr val="12145A"/>
    <a:srgbClr val="181A7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1" d="100"/>
          <a:sy n="121" d="100"/>
        </p:scale>
        <p:origin x="-504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3E5F9-4FAA-4285-88AC-EFD68429F7A1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62E04-E2F6-48A0-AF40-975E4EE88D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70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ИМЦ\ПРЕЗЕНТАЦИИ\Мухина ОВ\sign-contract-document-with-pen-icon-3d-illustr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839" y="589616"/>
            <a:ext cx="423816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059582"/>
            <a:ext cx="5040560" cy="2520280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chemeClr val="bg1"/>
                </a:solidFill>
              </a:rPr>
              <a:t>ОБЗОР ИЗМЕНЕНИЙ </a:t>
            </a:r>
            <a:r>
              <a:rPr lang="ru-RU" sz="3200" b="1" dirty="0">
                <a:solidFill>
                  <a:schemeClr val="bg1"/>
                </a:solidFill>
              </a:rPr>
              <a:t>В </a:t>
            </a:r>
            <a:r>
              <a:rPr lang="ru-RU" sz="3200" b="1" dirty="0" smtClean="0">
                <a:solidFill>
                  <a:schemeClr val="bg1"/>
                </a:solidFill>
              </a:rPr>
              <a:t>ТРУДОВОМ ЗАКОНОДАТЕЛЬСТВЕ</a:t>
            </a:r>
            <a:br>
              <a:rPr lang="ru-RU" sz="3200" b="1" dirty="0" smtClean="0">
                <a:solidFill>
                  <a:schemeClr val="bg1"/>
                </a:solidFill>
              </a:rPr>
            </a:br>
            <a:r>
              <a:rPr lang="ru-RU" sz="3200" b="1" dirty="0" smtClean="0">
                <a:solidFill>
                  <a:schemeClr val="bg1"/>
                </a:solidFill>
              </a:rPr>
              <a:t>РОССИЙСКОЙ ФЕДЕРАЦИИ </a:t>
            </a:r>
            <a:br>
              <a:rPr lang="ru-RU" sz="3200" b="1" dirty="0" smtClean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3579862"/>
            <a:ext cx="5184576" cy="1098426"/>
          </a:xfrm>
        </p:spPr>
        <p:txBody>
          <a:bodyPr>
            <a:noAutofit/>
          </a:bodyPr>
          <a:lstStyle/>
          <a:p>
            <a:pPr algn="l"/>
            <a:endParaRPr lang="ru-RU" sz="1600" dirty="0" smtClean="0">
              <a:solidFill>
                <a:schemeClr val="bg1"/>
              </a:solidFill>
            </a:endParaRPr>
          </a:p>
          <a:p>
            <a:pPr algn="l"/>
            <a:r>
              <a:rPr lang="ru-RU" sz="1600" dirty="0" smtClean="0">
                <a:solidFill>
                  <a:schemeClr val="bg1"/>
                </a:solidFill>
              </a:rPr>
              <a:t>Актуальные </a:t>
            </a:r>
            <a:r>
              <a:rPr lang="ru-RU" sz="1600" dirty="0">
                <a:solidFill>
                  <a:schemeClr val="bg1"/>
                </a:solidFill>
              </a:rPr>
              <a:t>нормативные правовые акты </a:t>
            </a:r>
            <a:r>
              <a:rPr lang="ru-RU" sz="1600" dirty="0" smtClean="0">
                <a:solidFill>
                  <a:schemeClr val="bg1"/>
                </a:solidFill>
              </a:rPr>
              <a:t>в 2026 </a:t>
            </a:r>
            <a:endParaRPr lang="ru-RU" sz="1600" dirty="0">
              <a:solidFill>
                <a:schemeClr val="bg1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716523" y="4299942"/>
            <a:ext cx="864096" cy="288032"/>
            <a:chOff x="716523" y="4152000"/>
            <a:chExt cx="864096" cy="288032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716523" y="4152000"/>
              <a:ext cx="864096" cy="288032"/>
            </a:xfrm>
            <a:prstGeom prst="roundRect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" name="Прямая со стрелкой 5"/>
            <p:cNvCxnSpPr/>
            <p:nvPr/>
          </p:nvCxnSpPr>
          <p:spPr>
            <a:xfrm>
              <a:off x="788531" y="4296016"/>
              <a:ext cx="684076" cy="0"/>
            </a:xfrm>
            <a:prstGeom prst="straightConnector1">
              <a:avLst/>
            </a:prstGeom>
            <a:ln w="31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35" y="212653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51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36512" y="1"/>
            <a:ext cx="9180512" cy="517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с двумя скругленными соседними углами 16"/>
          <p:cNvSpPr/>
          <p:nvPr/>
        </p:nvSpPr>
        <p:spPr>
          <a:xfrm rot="16200000">
            <a:off x="5067192" y="-227698"/>
            <a:ext cx="2789528" cy="5364088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1245490"/>
            <a:ext cx="4050702" cy="2273687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ru-RU" sz="1400" b="1" dirty="0">
                <a:solidFill>
                  <a:srgbClr val="000E72"/>
                </a:solidFill>
              </a:rPr>
              <a:t>Действует новый </a:t>
            </a:r>
          </a:p>
          <a:p>
            <a:pPr algn="l">
              <a:spcBef>
                <a:spcPts val="0"/>
              </a:spcBef>
            </a:pPr>
            <a:r>
              <a:rPr lang="ru-RU" sz="1400" b="1" dirty="0">
                <a:solidFill>
                  <a:srgbClr val="000E72"/>
                </a:solidFill>
              </a:rPr>
              <a:t>Общероссийский классификатор профессий рабочих, должностей служащих и тарифных разрядов ОК </a:t>
            </a:r>
            <a:r>
              <a:rPr lang="ru-RU" sz="1400" b="1" dirty="0" smtClean="0">
                <a:solidFill>
                  <a:srgbClr val="000E72"/>
                </a:solidFill>
              </a:rPr>
              <a:t>016-2025.</a:t>
            </a:r>
          </a:p>
          <a:p>
            <a:pPr algn="l">
              <a:spcBef>
                <a:spcPts val="0"/>
              </a:spcBef>
            </a:pPr>
            <a:endParaRPr lang="ru-RU" sz="1400" b="1" dirty="0" smtClean="0">
              <a:solidFill>
                <a:srgbClr val="000E72"/>
              </a:solidFill>
            </a:endParaRPr>
          </a:p>
          <a:p>
            <a:pPr algn="just">
              <a:spcBef>
                <a:spcPts val="0"/>
              </a:spcBef>
            </a:pPr>
            <a:r>
              <a:rPr lang="ru-RU" sz="1400" dirty="0" smtClean="0">
                <a:solidFill>
                  <a:srgbClr val="000E72"/>
                </a:solidFill>
              </a:rPr>
              <a:t>Новый </a:t>
            </a:r>
            <a:r>
              <a:rPr lang="ru-RU" sz="1400" dirty="0">
                <a:solidFill>
                  <a:srgbClr val="000E72"/>
                </a:solidFill>
              </a:rPr>
              <a:t>классификатор нужно использовать, когда </a:t>
            </a:r>
            <a:r>
              <a:rPr lang="ru-RU" sz="1400" dirty="0" smtClean="0">
                <a:solidFill>
                  <a:srgbClr val="000E72"/>
                </a:solidFill>
              </a:rPr>
              <a:t>кадровики </a:t>
            </a:r>
            <a:r>
              <a:rPr lang="ru-RU" sz="1400" dirty="0">
                <a:solidFill>
                  <a:srgbClr val="000E72"/>
                </a:solidFill>
              </a:rPr>
              <a:t>заполняют отчетную и кадровую документацию, например пункт 7 личной карточки </a:t>
            </a:r>
            <a:r>
              <a:rPr lang="ru-RU" sz="1400" dirty="0" smtClean="0">
                <a:solidFill>
                  <a:srgbClr val="000E72"/>
                </a:solidFill>
              </a:rPr>
              <a:t>Т-2.</a:t>
            </a:r>
            <a:endParaRPr lang="ru-RU" sz="1400" dirty="0">
              <a:solidFill>
                <a:srgbClr val="000E72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400" dirty="0">
                <a:solidFill>
                  <a:srgbClr val="000E72"/>
                </a:solidFill>
              </a:rPr>
              <a:t>Ранее </a:t>
            </a:r>
            <a:r>
              <a:rPr lang="ru-RU" sz="1400" dirty="0" smtClean="0">
                <a:solidFill>
                  <a:srgbClr val="000E72"/>
                </a:solidFill>
              </a:rPr>
              <a:t>применяли </a:t>
            </a:r>
            <a:r>
              <a:rPr lang="ru-RU" sz="1400" dirty="0">
                <a:solidFill>
                  <a:srgbClr val="000E72"/>
                </a:solidFill>
              </a:rPr>
              <a:t>ОК </a:t>
            </a:r>
            <a:r>
              <a:rPr lang="ru-RU" sz="1400" dirty="0" smtClean="0">
                <a:solidFill>
                  <a:srgbClr val="000E72"/>
                </a:solidFill>
              </a:rPr>
              <a:t>016-94.</a:t>
            </a:r>
            <a:endParaRPr lang="ru-RU" sz="1400" dirty="0">
              <a:solidFill>
                <a:srgbClr val="000E7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3204" y="915566"/>
            <a:ext cx="2952329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Приказ </a:t>
            </a:r>
            <a:r>
              <a:rPr lang="ru-RU" sz="1600" b="1" dirty="0" err="1">
                <a:solidFill>
                  <a:schemeClr val="bg1"/>
                </a:solidFill>
              </a:rPr>
              <a:t>Росстандарта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от 16.05.2025 № 423-ст</a:t>
            </a:r>
          </a:p>
          <a:p>
            <a:endParaRPr lang="ru-RU" sz="1600" b="1" dirty="0">
              <a:solidFill>
                <a:schemeClr val="bg1"/>
              </a:solidFill>
            </a:endParaRPr>
          </a:p>
          <a:p>
            <a:endParaRPr lang="ru-RU" sz="1400" b="1" dirty="0" smtClean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8156" y="3932351"/>
            <a:ext cx="1494320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Вступил в </a:t>
            </a:r>
            <a:r>
              <a:rPr lang="ru-RU" sz="1600" b="1" dirty="0" smtClean="0">
                <a:solidFill>
                  <a:schemeClr val="bg1"/>
                </a:solidFill>
              </a:rPr>
              <a:t>силу</a:t>
            </a:r>
          </a:p>
          <a:p>
            <a:endParaRPr lang="ru-RU" sz="1600" b="1" dirty="0">
              <a:solidFill>
                <a:schemeClr val="bg1"/>
              </a:solidFill>
            </a:endParaRPr>
          </a:p>
          <a:p>
            <a:r>
              <a:rPr lang="ru-RU" sz="1400" dirty="0" smtClean="0">
                <a:solidFill>
                  <a:schemeClr val="bg1"/>
                </a:solidFill>
              </a:rPr>
              <a:t>01.01.2026 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8155" y="3934424"/>
            <a:ext cx="1494321" cy="352117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4" y="170962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83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8" y="-24868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417843" y="-213427"/>
            <a:ext cx="2592289" cy="486004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97762" y="1203598"/>
            <a:ext cx="4050702" cy="214743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ru-RU" sz="1400" b="1" dirty="0">
                <a:solidFill>
                  <a:srgbClr val="000E72"/>
                </a:solidFill>
              </a:rPr>
              <a:t>Действуют новые </a:t>
            </a:r>
            <a:r>
              <a:rPr lang="ru-RU" sz="1400" b="1" dirty="0" smtClean="0">
                <a:solidFill>
                  <a:srgbClr val="000E72"/>
                </a:solidFill>
              </a:rPr>
              <a:t>Указания </a:t>
            </a:r>
            <a:r>
              <a:rPr lang="ru-RU" sz="1400" b="1" dirty="0">
                <a:solidFill>
                  <a:srgbClr val="000E72"/>
                </a:solidFill>
              </a:rPr>
              <a:t>по заполнению формы № П-4 «Сведения о численности и заработной плате работников</a:t>
            </a:r>
            <a:r>
              <a:rPr lang="ru-RU" sz="1400" b="1" dirty="0" smtClean="0">
                <a:solidFill>
                  <a:srgbClr val="000E72"/>
                </a:solidFill>
              </a:rPr>
              <a:t>».</a:t>
            </a:r>
          </a:p>
          <a:p>
            <a:pPr algn="l">
              <a:spcBef>
                <a:spcPts val="0"/>
              </a:spcBef>
            </a:pPr>
            <a:r>
              <a:rPr lang="ru-RU" sz="1400" b="1" dirty="0">
                <a:solidFill>
                  <a:srgbClr val="000E72"/>
                </a:solidFill>
              </a:rPr>
              <a:t> </a:t>
            </a:r>
            <a:endParaRPr lang="ru-RU" sz="1400" b="1" dirty="0" smtClean="0">
              <a:solidFill>
                <a:srgbClr val="000E72"/>
              </a:solidFill>
            </a:endParaRPr>
          </a:p>
          <a:p>
            <a:pPr algn="just">
              <a:spcBef>
                <a:spcPts val="0"/>
              </a:spcBef>
            </a:pPr>
            <a:r>
              <a:rPr lang="ru-RU" sz="1400" dirty="0" smtClean="0">
                <a:solidFill>
                  <a:srgbClr val="000E72"/>
                </a:solidFill>
              </a:rPr>
              <a:t>Специалисту </a:t>
            </a:r>
            <a:r>
              <a:rPr lang="ru-RU" sz="1400" dirty="0">
                <a:solidFill>
                  <a:srgbClr val="000E72"/>
                </a:solidFill>
              </a:rPr>
              <a:t>по кадрам </a:t>
            </a:r>
            <a:r>
              <a:rPr lang="ru-RU" sz="1400" dirty="0" smtClean="0">
                <a:solidFill>
                  <a:srgbClr val="000E72"/>
                </a:solidFill>
              </a:rPr>
              <a:t> </a:t>
            </a:r>
            <a:r>
              <a:rPr lang="ru-RU" sz="1400" dirty="0">
                <a:solidFill>
                  <a:srgbClr val="000E72"/>
                </a:solidFill>
              </a:rPr>
              <a:t>нужно применять новые указания при заполнении формы № П-4. Уточнили как подавать сведения по женщинам, находящимся в отпуске по беременности и родам, с которыми заключили трудовой договор по внутреннему совместительству.</a:t>
            </a:r>
            <a:endParaRPr lang="ru-RU" sz="1400" dirty="0" smtClean="0">
              <a:solidFill>
                <a:srgbClr val="000E7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781796"/>
            <a:ext cx="30243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Приказ </a:t>
            </a:r>
            <a:r>
              <a:rPr lang="ru-RU" sz="1600" b="1" dirty="0">
                <a:solidFill>
                  <a:schemeClr val="bg1"/>
                </a:solidFill>
              </a:rPr>
              <a:t>Росстата от 17.11.2025 № 638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38156" y="3747105"/>
            <a:ext cx="15408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Вступил в силу </a:t>
            </a:r>
            <a:endParaRPr lang="ru-RU" sz="1600" b="1" dirty="0">
              <a:solidFill>
                <a:schemeClr val="bg1"/>
              </a:solidFill>
            </a:endParaRPr>
          </a:p>
          <a:p>
            <a:endParaRPr lang="ru-RU" sz="1400" dirty="0" smtClean="0">
              <a:solidFill>
                <a:schemeClr val="bg1"/>
              </a:solidFill>
            </a:endParaRPr>
          </a:p>
          <a:p>
            <a:r>
              <a:rPr lang="ru-RU" sz="1400" dirty="0" smtClean="0">
                <a:solidFill>
                  <a:schemeClr val="bg1"/>
                </a:solidFill>
              </a:rPr>
              <a:t>01.02.2026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8157" y="3749178"/>
            <a:ext cx="3206450" cy="352117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06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538155" y="896688"/>
            <a:ext cx="1945613" cy="352117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211594" y="-7178"/>
            <a:ext cx="3004787" cy="486004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36" y="1125575"/>
            <a:ext cx="4050702" cy="252629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400" dirty="0">
                <a:solidFill>
                  <a:srgbClr val="000E72"/>
                </a:solidFill>
              </a:rPr>
              <a:t>З</a:t>
            </a:r>
            <a:r>
              <a:rPr lang="ru-RU" sz="1400" dirty="0" smtClean="0">
                <a:solidFill>
                  <a:srgbClr val="000E72"/>
                </a:solidFill>
              </a:rPr>
              <a:t>начимое </a:t>
            </a:r>
            <a:r>
              <a:rPr lang="ru-RU" sz="1400" dirty="0">
                <a:solidFill>
                  <a:srgbClr val="000E72"/>
                </a:solidFill>
              </a:rPr>
              <a:t>изменение произошло в конце </a:t>
            </a:r>
            <a:r>
              <a:rPr lang="ru-RU" sz="1400" dirty="0" smtClean="0">
                <a:solidFill>
                  <a:srgbClr val="000E72"/>
                </a:solidFill>
              </a:rPr>
              <a:t>лета.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000E72"/>
                </a:solidFill>
              </a:rPr>
              <a:t>С </a:t>
            </a:r>
            <a:r>
              <a:rPr lang="ru-RU" sz="1400" dirty="0">
                <a:solidFill>
                  <a:srgbClr val="000E72"/>
                </a:solidFill>
              </a:rPr>
              <a:t>18 августа 2025 года вступил в силу измененный стандарт по делопроизводству ГОСТ Р 7.0.97-2025. Если вы ранее составляли свои инструкции по ГОСТ Р 7.0.97-2016, то вам надо их актуализировать и обновить бланки приказов, писем, служебных записок, ЛНА по новым требованиям.</a:t>
            </a:r>
            <a:endParaRPr lang="ru-RU" sz="1400" dirty="0" smtClean="0">
              <a:solidFill>
                <a:srgbClr val="000E7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8155" y="896689"/>
            <a:ext cx="30257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ГОСТ </a:t>
            </a:r>
            <a:r>
              <a:rPr lang="ru-RU" sz="1600" b="1" dirty="0">
                <a:solidFill>
                  <a:schemeClr val="bg1"/>
                </a:solidFill>
              </a:rPr>
              <a:t>Р </a:t>
            </a:r>
            <a:r>
              <a:rPr lang="ru-RU" sz="1600" b="1" dirty="0" smtClean="0">
                <a:solidFill>
                  <a:schemeClr val="bg1"/>
                </a:solidFill>
              </a:rPr>
              <a:t>7.0.97-2025 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8156" y="3747105"/>
            <a:ext cx="15408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Вступил в силу </a:t>
            </a:r>
            <a:endParaRPr lang="ru-RU" sz="1600" b="1" dirty="0">
              <a:solidFill>
                <a:schemeClr val="bg1"/>
              </a:solidFill>
            </a:endParaRPr>
          </a:p>
          <a:p>
            <a:endParaRPr lang="ru-RU" sz="1400" dirty="0" smtClean="0">
              <a:solidFill>
                <a:schemeClr val="bg1"/>
              </a:solidFill>
            </a:endParaRPr>
          </a:p>
          <a:p>
            <a:r>
              <a:rPr lang="ru-RU" sz="1400" dirty="0" smtClean="0">
                <a:solidFill>
                  <a:schemeClr val="bg1"/>
                </a:solidFill>
              </a:rPr>
              <a:t>18.08.2025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8157" y="3749178"/>
            <a:ext cx="3206450" cy="352117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86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201819" y="141729"/>
            <a:ext cx="2880321" cy="486004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37" y="1278046"/>
            <a:ext cx="4050702" cy="2589847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400" b="1" dirty="0">
                <a:solidFill>
                  <a:srgbClr val="000E72"/>
                </a:solidFill>
              </a:rPr>
              <a:t>Минтруд изменил форму </a:t>
            </a:r>
            <a:r>
              <a:rPr lang="ru-RU" sz="1400" b="1" dirty="0" smtClean="0">
                <a:solidFill>
                  <a:srgbClr val="000E72"/>
                </a:solidFill>
              </a:rPr>
              <a:t>СТД-СФР. 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000E72"/>
                </a:solidFill>
              </a:rPr>
              <a:t>В </a:t>
            </a:r>
            <a:r>
              <a:rPr lang="ru-RU" sz="1400" dirty="0">
                <a:solidFill>
                  <a:srgbClr val="000E72"/>
                </a:solidFill>
              </a:rPr>
              <a:t>новой форме не будет сведений о стаже до 1 января 2020 года, </a:t>
            </a:r>
            <a:r>
              <a:rPr lang="ru-RU" sz="1400" dirty="0" smtClean="0">
                <a:solidFill>
                  <a:srgbClr val="000E72"/>
                </a:solidFill>
              </a:rPr>
              <a:t>только сам </a:t>
            </a:r>
            <a:r>
              <a:rPr lang="ru-RU" sz="1400" dirty="0">
                <a:solidFill>
                  <a:srgbClr val="000E72"/>
                </a:solidFill>
              </a:rPr>
              <a:t>работник лично </a:t>
            </a:r>
            <a:r>
              <a:rPr lang="ru-RU" sz="1400" dirty="0" smtClean="0">
                <a:solidFill>
                  <a:srgbClr val="000E72"/>
                </a:solidFill>
              </a:rPr>
              <a:t>может обратиться в СФР с</a:t>
            </a:r>
            <a:r>
              <a:rPr lang="ru-RU" sz="1400" dirty="0">
                <a:solidFill>
                  <a:srgbClr val="000E72"/>
                </a:solidFill>
              </a:rPr>
              <a:t> </a:t>
            </a:r>
            <a:r>
              <a:rPr lang="ru-RU" sz="1400" dirty="0" smtClean="0">
                <a:solidFill>
                  <a:srgbClr val="000E72"/>
                </a:solidFill>
              </a:rPr>
              <a:t>предъявлением бумажной </a:t>
            </a:r>
            <a:r>
              <a:rPr lang="ru-RU" sz="1400" dirty="0">
                <a:solidFill>
                  <a:srgbClr val="000E72"/>
                </a:solidFill>
              </a:rPr>
              <a:t>трудовой </a:t>
            </a:r>
            <a:r>
              <a:rPr lang="ru-RU" sz="1400" dirty="0" smtClean="0">
                <a:solidFill>
                  <a:srgbClr val="000E72"/>
                </a:solidFill>
              </a:rPr>
              <a:t>книжки может </a:t>
            </a:r>
            <a:r>
              <a:rPr lang="ru-RU" sz="1400" dirty="0">
                <a:solidFill>
                  <a:srgbClr val="000E72"/>
                </a:solidFill>
              </a:rPr>
              <a:t>их включить. Это означает, что при приеме на работу кадровик не увидит «старых» мест работы до 2020 года у кандидатов с электронной </a:t>
            </a:r>
            <a:r>
              <a:rPr lang="ru-RU" sz="1400" dirty="0" smtClean="0">
                <a:solidFill>
                  <a:srgbClr val="000E72"/>
                </a:solidFill>
              </a:rPr>
              <a:t>трудовой книжкой.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7543" y="920448"/>
            <a:ext cx="30257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Приказ </a:t>
            </a:r>
            <a:r>
              <a:rPr lang="ru-RU" sz="1600" b="1" dirty="0">
                <a:solidFill>
                  <a:schemeClr val="bg1"/>
                </a:solidFill>
              </a:rPr>
              <a:t>Минтруда от 08.08.2025 № 489н </a:t>
            </a:r>
          </a:p>
        </p:txBody>
      </p:sp>
    </p:spTree>
    <p:extLst>
      <p:ext uri="{BB962C8B-B14F-4D97-AF65-F5344CB8AC3E}">
        <p14:creationId xmlns:p14="http://schemas.microsoft.com/office/powerpoint/2010/main" val="26316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9082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489852" y="105091"/>
            <a:ext cx="2592289" cy="4716022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97762" y="1203598"/>
            <a:ext cx="4050702" cy="2147433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400" dirty="0">
                <a:solidFill>
                  <a:srgbClr val="000E72"/>
                </a:solidFill>
              </a:rPr>
              <a:t>С 1 января 2026 года действует новый Порядок и условия присвоения, применения ИНН (Приказ ФНС от 26.06.2025 № ЕД-7-14/559@). </a:t>
            </a:r>
            <a:endParaRPr lang="ru-RU" sz="1400" dirty="0" smtClean="0">
              <a:solidFill>
                <a:srgbClr val="000E72"/>
              </a:solidFill>
            </a:endParaRPr>
          </a:p>
          <a:p>
            <a:pPr algn="just">
              <a:spcBef>
                <a:spcPts val="0"/>
              </a:spcBef>
            </a:pPr>
            <a:r>
              <a:rPr lang="ru-RU" sz="1400" dirty="0" smtClean="0">
                <a:solidFill>
                  <a:srgbClr val="000E72"/>
                </a:solidFill>
              </a:rPr>
              <a:t>Не </a:t>
            </a:r>
            <a:r>
              <a:rPr lang="ru-RU" sz="1400" dirty="0">
                <a:solidFill>
                  <a:srgbClr val="000E72"/>
                </a:solidFill>
              </a:rPr>
              <a:t>требуйте от кандидатов при трудоустройстве «бумажное» свидетельство с ИНН — их заменят выписки из ЕГРН (Единого </a:t>
            </a:r>
            <a:r>
              <a:rPr lang="ru-RU" sz="1400" dirty="0" err="1">
                <a:solidFill>
                  <a:srgbClr val="000E72"/>
                </a:solidFill>
              </a:rPr>
              <a:t>госреестра</a:t>
            </a:r>
            <a:r>
              <a:rPr lang="ru-RU" sz="1400" dirty="0">
                <a:solidFill>
                  <a:srgbClr val="000E72"/>
                </a:solidFill>
              </a:rPr>
              <a:t> налогоплательщиков) по форме, утв. Приказом ФНС от 13.11.2025 № ЕД-7-14/975</a:t>
            </a:r>
            <a:r>
              <a:rPr lang="ru-RU" sz="1400" dirty="0" smtClean="0">
                <a:solidFill>
                  <a:srgbClr val="000E72"/>
                </a:solidFill>
              </a:rPr>
              <a:t>@.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905347"/>
            <a:ext cx="30257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Приказ </a:t>
            </a:r>
            <a:r>
              <a:rPr lang="ru-RU" sz="1400" b="1" dirty="0">
                <a:solidFill>
                  <a:schemeClr val="bg1"/>
                </a:solidFill>
              </a:rPr>
              <a:t>ФНС от 26.06.2025 № ЕД-7-14/559@</a:t>
            </a:r>
          </a:p>
        </p:txBody>
      </p:sp>
    </p:spTree>
    <p:extLst>
      <p:ext uri="{BB962C8B-B14F-4D97-AF65-F5344CB8AC3E}">
        <p14:creationId xmlns:p14="http://schemas.microsoft.com/office/powerpoint/2010/main" val="9271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24194" y="-34618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4772213" y="432203"/>
            <a:ext cx="3883549" cy="486004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987574"/>
            <a:ext cx="4608512" cy="367240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200" dirty="0" smtClean="0">
                <a:solidFill>
                  <a:srgbClr val="000E72"/>
                </a:solidFill>
              </a:rPr>
              <a:t>Постановление </a:t>
            </a:r>
            <a:r>
              <a:rPr lang="ru-RU" sz="1200" dirty="0">
                <a:solidFill>
                  <a:srgbClr val="000E72"/>
                </a:solidFill>
              </a:rPr>
              <a:t>Правительства от 19.01.2026 № </a:t>
            </a:r>
            <a:r>
              <a:rPr lang="ru-RU" sz="1200" dirty="0" smtClean="0">
                <a:solidFill>
                  <a:srgbClr val="000E72"/>
                </a:solidFill>
              </a:rPr>
              <a:t>11 содержит </a:t>
            </a:r>
            <a:r>
              <a:rPr lang="ru-RU" sz="1200" dirty="0">
                <a:solidFill>
                  <a:srgbClr val="000E72"/>
                </a:solidFill>
              </a:rPr>
              <a:t>в числе прочего поправки в Правила подсчета и подтверждения страхового стажа для страховых пенсий, корреспондирующие с Федеральным законом от 28.11.2025 № 443-ФЗ. </a:t>
            </a:r>
            <a:endParaRPr lang="ru-RU" sz="1200" dirty="0" smtClean="0">
              <a:solidFill>
                <a:srgbClr val="000E72"/>
              </a:solidFill>
            </a:endParaRPr>
          </a:p>
          <a:p>
            <a:pPr algn="just">
              <a:spcBef>
                <a:spcPts val="0"/>
              </a:spcBef>
            </a:pPr>
            <a:endParaRPr lang="ru-RU" sz="1200" dirty="0">
              <a:solidFill>
                <a:srgbClr val="000E72"/>
              </a:solidFill>
            </a:endParaRPr>
          </a:p>
          <a:p>
            <a:pPr algn="just">
              <a:spcBef>
                <a:spcPts val="0"/>
              </a:spcBef>
            </a:pPr>
            <a:r>
              <a:rPr lang="ru-RU" sz="1200" dirty="0" smtClean="0">
                <a:solidFill>
                  <a:srgbClr val="000E72"/>
                </a:solidFill>
              </a:rPr>
              <a:t>До </a:t>
            </a:r>
            <a:r>
              <a:rPr lang="ru-RU" sz="1200" dirty="0">
                <a:solidFill>
                  <a:srgbClr val="000E72"/>
                </a:solidFill>
              </a:rPr>
              <a:t>2026 года в страховом стаже учитывали время по уходу за ребенком до 1,5 лет, но не более 6 лет в сумме. Из-за этого право на страховую пенсию давал уход лишь за четырьмя детьми. Теперь в страховом стаже для формирования страховой пенсии должно учитываться время по уходу за ребенком до 1,5 лет, за исключением периодов работы, без ограничений по общему периоду.</a:t>
            </a:r>
          </a:p>
          <a:p>
            <a:pPr algn="just">
              <a:spcBef>
                <a:spcPts val="0"/>
              </a:spcBef>
            </a:pPr>
            <a:endParaRPr lang="ru-RU" sz="1200" dirty="0">
              <a:solidFill>
                <a:srgbClr val="000E72"/>
              </a:solidFill>
            </a:endParaRPr>
          </a:p>
          <a:p>
            <a:pPr algn="just">
              <a:spcBef>
                <a:spcPts val="0"/>
              </a:spcBef>
            </a:pPr>
            <a:r>
              <a:rPr lang="ru-RU" sz="1200" dirty="0">
                <a:solidFill>
                  <a:srgbClr val="000E72"/>
                </a:solidFill>
              </a:rPr>
              <a:t>Также Постановление № 11 уточняет правила расчета страхового стажа в случае рождения нескольких детей сразу. При многоплодной беременности время ухода за каждым таким ребенком будут складывать. Например, при рождении двойни время ухода за каждым из них до 1,5 лет даст в сумме три года страхового стажа.</a:t>
            </a:r>
            <a:endParaRPr lang="ru-RU" sz="1200" dirty="0" smtClean="0">
              <a:solidFill>
                <a:srgbClr val="000E7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5503" y="483518"/>
            <a:ext cx="324175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>
              <a:solidFill>
                <a:schemeClr val="bg1"/>
              </a:solidFill>
            </a:endParaRPr>
          </a:p>
          <a:p>
            <a:r>
              <a:rPr lang="ru-RU" sz="1600" b="1" dirty="0">
                <a:solidFill>
                  <a:schemeClr val="bg1"/>
                </a:solidFill>
              </a:rPr>
              <a:t>20 января 2026 года вступило в силу Постановление Правительства от 19.01.2026 № </a:t>
            </a:r>
            <a:r>
              <a:rPr lang="ru-RU" sz="1600" b="1" dirty="0" smtClean="0">
                <a:solidFill>
                  <a:schemeClr val="bg1"/>
                </a:solidFill>
              </a:rPr>
              <a:t>11. 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8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9082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538155" y="896688"/>
            <a:ext cx="1945613" cy="352117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417843" y="-213427"/>
            <a:ext cx="2592289" cy="486004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97762" y="987574"/>
            <a:ext cx="4050702" cy="2363457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400" dirty="0">
                <a:solidFill>
                  <a:srgbClr val="000E72"/>
                </a:solidFill>
              </a:rPr>
              <a:t>В</a:t>
            </a:r>
            <a:r>
              <a:rPr lang="ru-RU" sz="1400" dirty="0" smtClean="0">
                <a:solidFill>
                  <a:srgbClr val="000E72"/>
                </a:solidFill>
              </a:rPr>
              <a:t> </a:t>
            </a:r>
            <a:r>
              <a:rPr lang="ru-RU" sz="1400" dirty="0">
                <a:solidFill>
                  <a:srgbClr val="000E72"/>
                </a:solidFill>
              </a:rPr>
              <a:t>Трудовом кодексе с 1 марта 2026 года появится еще одно основание для увольнения иностранного работника — приведение численности мигрантов в соответствие ограничениям, принятым на уровне региона (Федеральный закон от 17.11.2025 № 419-ФЗ). Более чем в половине субъектов РФ есть местные запреты на привлечение «</a:t>
            </a:r>
            <a:r>
              <a:rPr lang="ru-RU" sz="1400" dirty="0" err="1">
                <a:solidFill>
                  <a:srgbClr val="000E72"/>
                </a:solidFill>
              </a:rPr>
              <a:t>патентщиков</a:t>
            </a:r>
            <a:r>
              <a:rPr lang="ru-RU" sz="1400" dirty="0">
                <a:solidFill>
                  <a:srgbClr val="000E72"/>
                </a:solidFill>
              </a:rPr>
              <a:t>», но формально в законе не было статьи для прекращения трудового договора в таких ситуациях. Этот пробел </a:t>
            </a:r>
            <a:r>
              <a:rPr lang="ru-RU" sz="1400" dirty="0" smtClean="0">
                <a:solidFill>
                  <a:srgbClr val="000E72"/>
                </a:solidFill>
              </a:rPr>
              <a:t>устранили.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8155" y="896689"/>
            <a:ext cx="3025733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Наименование НПА</a:t>
            </a:r>
          </a:p>
          <a:p>
            <a:endParaRPr lang="ru-RU" sz="1100" dirty="0" smtClean="0">
              <a:solidFill>
                <a:schemeClr val="bg1"/>
              </a:solidFill>
            </a:endParaRPr>
          </a:p>
          <a:p>
            <a:r>
              <a:rPr lang="ru-RU" sz="1400" b="1" dirty="0">
                <a:solidFill>
                  <a:schemeClr val="bg1"/>
                </a:solidFill>
              </a:rPr>
              <a:t>Федеральный закон от 17.11.2025 № 419-ФЗ</a:t>
            </a:r>
          </a:p>
        </p:txBody>
      </p:sp>
    </p:spTree>
    <p:extLst>
      <p:ext uri="{BB962C8B-B14F-4D97-AF65-F5344CB8AC3E}">
        <p14:creationId xmlns:p14="http://schemas.microsoft.com/office/powerpoint/2010/main" val="268576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9082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633860" y="213738"/>
            <a:ext cx="2160239" cy="486004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709753"/>
            <a:ext cx="4050702" cy="136815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400" dirty="0">
                <a:solidFill>
                  <a:srgbClr val="000E72"/>
                </a:solidFill>
              </a:rPr>
              <a:t>В очередной раз перенесли на 1 сентября 2026 года переход на электронные личные медицинские книжки работников (Приказ Минздрава от 30.07.2025 № 457н).</a:t>
            </a:r>
            <a:endParaRPr lang="ru-RU" sz="1400" dirty="0" smtClean="0">
              <a:solidFill>
                <a:srgbClr val="000E7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699542"/>
            <a:ext cx="3421079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>
              <a:solidFill>
                <a:schemeClr val="bg1"/>
              </a:solidFill>
            </a:endParaRPr>
          </a:p>
          <a:p>
            <a:r>
              <a:rPr lang="ru-RU" sz="1600" b="1" dirty="0">
                <a:solidFill>
                  <a:schemeClr val="bg1"/>
                </a:solidFill>
              </a:rPr>
              <a:t>Приказ Минздрава от 30.07.2025 № 457н</a:t>
            </a:r>
          </a:p>
        </p:txBody>
      </p:sp>
    </p:spTree>
    <p:extLst>
      <p:ext uri="{BB962C8B-B14F-4D97-AF65-F5344CB8AC3E}">
        <p14:creationId xmlns:p14="http://schemas.microsoft.com/office/powerpoint/2010/main" val="149028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9082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538155" y="896688"/>
            <a:ext cx="1945613" cy="352117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417843" y="-213427"/>
            <a:ext cx="2592289" cy="486004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36" y="1268438"/>
            <a:ext cx="4050702" cy="216740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400" dirty="0">
                <a:solidFill>
                  <a:srgbClr val="000E72"/>
                </a:solidFill>
              </a:rPr>
              <a:t>Кадровикам надо держать в фокусе внимания тему квотирования рабочих мест для ветеранов боевых действий. На федеральном уровне такой механизм еще не ввели, хотя соответствующие поправки в закон о занятости Госдума уже рассматривает (законопроект № 917534-8).</a:t>
            </a:r>
            <a:endParaRPr lang="ru-RU" sz="1400" dirty="0" smtClean="0">
              <a:solidFill>
                <a:srgbClr val="000E7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8155" y="896689"/>
            <a:ext cx="3025733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Проект</a:t>
            </a:r>
          </a:p>
          <a:p>
            <a:endParaRPr lang="ru-RU" sz="1100" dirty="0" smtClean="0">
              <a:solidFill>
                <a:schemeClr val="bg1"/>
              </a:solidFill>
            </a:endParaRPr>
          </a:p>
          <a:p>
            <a:endParaRPr lang="ru-RU" sz="1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75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546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450611" y="798487"/>
            <a:ext cx="2340260" cy="352117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300660" y="-96244"/>
            <a:ext cx="2826656" cy="486004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3" y="1059582"/>
            <a:ext cx="4590259" cy="2687523"/>
          </a:xfrm>
        </p:spPr>
        <p:txBody>
          <a:bodyPr>
            <a:noAutofit/>
          </a:bodyPr>
          <a:lstStyle/>
          <a:p>
            <a:pPr algn="just"/>
            <a:r>
              <a:rPr lang="ru-RU" sz="1200" dirty="0">
                <a:solidFill>
                  <a:schemeClr val="tx1"/>
                </a:solidFill>
              </a:rPr>
              <a:t>В 2026 году нас могут ждать также: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tx1"/>
                </a:solidFill>
              </a:rPr>
              <a:t>изменения по отпускам для отдельных категорий ветеранов боевых действий;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tx1"/>
                </a:solidFill>
              </a:rPr>
              <a:t>запрет на испытательный срок для женщин с детьми до 3-х лет (сейчас до 1,5);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tx1"/>
                </a:solidFill>
              </a:rPr>
              <a:t>дополнительный отпуск без сохранения зарплаты для пострадавших от ЧС;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tx1"/>
                </a:solidFill>
              </a:rPr>
              <a:t>установление сокращенной рабочей недели родным участников СВО категории «второй родитель»;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tx1"/>
                </a:solidFill>
              </a:rPr>
              <a:t>отпуска без сохранения заработной платы работникам в случае необходимости транспортировки нуждающихся в помощи близких родственников в медицинские организации и обратно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5208" y="804535"/>
            <a:ext cx="302573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Изменения в 2026 году</a:t>
            </a:r>
          </a:p>
          <a:p>
            <a:endParaRPr lang="ru-RU" sz="1100" dirty="0" smtClean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8966" y="3951125"/>
            <a:ext cx="429694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Соответствующие законопроекты уже внесены в </a:t>
            </a:r>
            <a:r>
              <a:rPr lang="ru-RU" sz="1300" dirty="0" smtClean="0">
                <a:solidFill>
                  <a:schemeClr val="bg1"/>
                </a:solidFill>
              </a:rPr>
              <a:t>Госдуму</a:t>
            </a:r>
            <a:endParaRPr lang="ru-RU" sz="1400" dirty="0">
              <a:solidFill>
                <a:schemeClr val="bg1"/>
              </a:solidFill>
            </a:endParaRPr>
          </a:p>
          <a:p>
            <a:endParaRPr lang="ru-RU" sz="1400" dirty="0" smtClean="0">
              <a:solidFill>
                <a:schemeClr val="bg1"/>
              </a:solidFill>
            </a:endParaRPr>
          </a:p>
          <a:p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78966" y="3968340"/>
            <a:ext cx="4392488" cy="352117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3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8051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4805766" y="105725"/>
            <a:ext cx="3816427" cy="486004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2088232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55" y="194834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47505" y="1131590"/>
            <a:ext cx="3960431" cy="2160240"/>
          </a:xfrm>
        </p:spPr>
        <p:txBody>
          <a:bodyPr>
            <a:no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</a:rPr>
              <a:t>Обзор организационных кадровых вопросов</a:t>
            </a: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804200"/>
            <a:ext cx="4531524" cy="339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1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36512" y="14357"/>
            <a:ext cx="9180512" cy="514350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2088232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470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65299" y="458057"/>
            <a:ext cx="5688632" cy="144016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chemeClr val="bg1"/>
                </a:solidFill>
              </a:rPr>
              <a:t>Контроль за соблюдением трудового законодательства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572" y="1637387"/>
            <a:ext cx="415641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F2F2F2"/>
                </a:solidFill>
              </a:rPr>
              <a:t>Постановление Правительства РФ от 21.07.2021 № 1230</a:t>
            </a:r>
            <a:br>
              <a:rPr lang="ru-RU" sz="1400" dirty="0" smtClean="0">
                <a:solidFill>
                  <a:srgbClr val="F2F2F2"/>
                </a:solidFill>
              </a:rPr>
            </a:br>
            <a:r>
              <a:rPr lang="ru-RU" sz="1400" dirty="0" smtClean="0">
                <a:solidFill>
                  <a:srgbClr val="F2F2F2"/>
                </a:solidFill>
              </a:rPr>
              <a:t>«Об утверждении Положения о федеральном государственном контроле (надзоре) за соблюдением трудового законодательства и иных нормативных правовых актов, содержащих нормы трудового права»</a:t>
            </a:r>
            <a:endParaRPr lang="ru-RU" sz="1400" dirty="0">
              <a:solidFill>
                <a:srgbClr val="F2F2F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7016" y="4515966"/>
            <a:ext cx="42667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F2F2F2"/>
                </a:solidFill>
              </a:rPr>
              <a:t>Срок действия правил продлили до 31 декабря 2026 года.</a:t>
            </a:r>
          </a:p>
        </p:txBody>
      </p:sp>
      <p:sp>
        <p:nvSpPr>
          <p:cNvPr id="12" name="Прямоугольник с двумя скругленными соседними углами 11"/>
          <p:cNvSpPr/>
          <p:nvPr/>
        </p:nvSpPr>
        <p:spPr>
          <a:xfrm rot="16200000">
            <a:off x="5520807" y="1154382"/>
            <a:ext cx="3213938" cy="4032448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ИИИИИ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148064" y="1707654"/>
            <a:ext cx="3082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3030A6"/>
                </a:solidFill>
              </a:rPr>
              <a:t>Частота </a:t>
            </a:r>
            <a:r>
              <a:rPr lang="ru-RU" sz="1400" b="1" i="1" dirty="0">
                <a:solidFill>
                  <a:srgbClr val="3030A6"/>
                </a:solidFill>
              </a:rPr>
              <a:t>проведения </a:t>
            </a:r>
            <a:r>
              <a:rPr lang="ru-RU" sz="1400" b="1" i="1" dirty="0" err="1" smtClean="0">
                <a:solidFill>
                  <a:srgbClr val="3030A6"/>
                </a:solidFill>
              </a:rPr>
              <a:t>профвизитов</a:t>
            </a:r>
            <a:r>
              <a:rPr lang="ru-RU" sz="1400" b="1" i="1" dirty="0" smtClean="0">
                <a:solidFill>
                  <a:srgbClr val="3030A6"/>
                </a:solidFill>
              </a:rPr>
              <a:t>.</a:t>
            </a:r>
          </a:p>
          <a:p>
            <a:r>
              <a:rPr lang="ru-RU" sz="1100" b="1" i="1" dirty="0" smtClean="0">
                <a:solidFill>
                  <a:srgbClr val="3030A6"/>
                </a:solidFill>
                <a:cs typeface="Calibri Light" pitchFamily="34" charset="0"/>
              </a:rPr>
              <a:t>Для категорий риска: значительный, средний, умеренный </a:t>
            </a:r>
            <a:endParaRPr lang="ru-RU" sz="1100" b="1" i="1" dirty="0">
              <a:solidFill>
                <a:srgbClr val="3030A6"/>
              </a:solidFill>
              <a:cs typeface="Calibri Light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48064" y="2454507"/>
            <a:ext cx="360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rgbClr val="3030A6"/>
                </a:solidFill>
              </a:rPr>
              <a:t>Длительность </a:t>
            </a:r>
            <a:r>
              <a:rPr lang="ru-RU" sz="1400" b="1" i="1" dirty="0" err="1" smtClean="0">
                <a:solidFill>
                  <a:srgbClr val="3030A6"/>
                </a:solidFill>
              </a:rPr>
              <a:t>профвизита</a:t>
            </a:r>
            <a:r>
              <a:rPr lang="ru-RU" sz="1400" b="1" i="1" dirty="0" smtClean="0">
                <a:solidFill>
                  <a:srgbClr val="3030A6"/>
                </a:solidFill>
              </a:rPr>
              <a:t>. </a:t>
            </a:r>
          </a:p>
          <a:p>
            <a:r>
              <a:rPr lang="ru-RU" sz="1100" b="1" i="1" dirty="0" smtClean="0">
                <a:solidFill>
                  <a:srgbClr val="3030A6"/>
                </a:solidFill>
              </a:rPr>
              <a:t>Продолжительность </a:t>
            </a:r>
            <a:r>
              <a:rPr lang="ru-RU" sz="1100" b="1" i="1" dirty="0">
                <a:solidFill>
                  <a:srgbClr val="3030A6"/>
                </a:solidFill>
              </a:rPr>
              <a:t>обязательного профилактического визита </a:t>
            </a:r>
            <a:r>
              <a:rPr lang="ru-RU" sz="1100" b="1" i="1" dirty="0" smtClean="0">
                <a:solidFill>
                  <a:srgbClr val="3030A6"/>
                </a:solidFill>
              </a:rPr>
              <a:t>- 10 рабочих дней</a:t>
            </a:r>
            <a:endParaRPr lang="ru-RU" sz="1100" b="1" i="1" dirty="0">
              <a:solidFill>
                <a:srgbClr val="3030A6"/>
              </a:solidFill>
              <a:cs typeface="Calibri Light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22486" y="3141158"/>
            <a:ext cx="3210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3030A6"/>
                </a:solidFill>
              </a:rPr>
              <a:t>Подача </a:t>
            </a:r>
            <a:r>
              <a:rPr lang="ru-RU" sz="1400" b="1" i="1" dirty="0">
                <a:solidFill>
                  <a:srgbClr val="3030A6"/>
                </a:solidFill>
              </a:rPr>
              <a:t>заявки о смене </a:t>
            </a:r>
            <a:r>
              <a:rPr lang="ru-RU" sz="1400" b="1" i="1" dirty="0" smtClean="0">
                <a:solidFill>
                  <a:srgbClr val="3030A6"/>
                </a:solidFill>
              </a:rPr>
              <a:t>категории. </a:t>
            </a:r>
          </a:p>
          <a:p>
            <a:r>
              <a:rPr lang="ru-RU" sz="1100" b="1" i="1" dirty="0" smtClean="0">
                <a:solidFill>
                  <a:srgbClr val="3030A6"/>
                </a:solidFill>
              </a:rPr>
              <a:t>Заявление на </a:t>
            </a:r>
            <a:r>
              <a:rPr lang="ru-RU" sz="1100" b="1" i="1" dirty="0">
                <a:solidFill>
                  <a:srgbClr val="3030A6"/>
                </a:solidFill>
              </a:rPr>
              <a:t>смену категории риска теперь можно подать через ЕПГУ</a:t>
            </a:r>
            <a:endParaRPr lang="ru-RU" sz="1100" b="1" i="1" dirty="0">
              <a:solidFill>
                <a:srgbClr val="3030A6"/>
              </a:solidFill>
              <a:cs typeface="Calibri Light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9046" y="3475201"/>
            <a:ext cx="41764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F2F2F2"/>
                </a:solidFill>
              </a:rPr>
              <a:t>Постановление </a:t>
            </a:r>
            <a:r>
              <a:rPr lang="ru-RU" sz="1400" dirty="0">
                <a:solidFill>
                  <a:srgbClr val="F2F2F2"/>
                </a:solidFill>
              </a:rPr>
              <a:t>Правительства от 28.07.2025 № </a:t>
            </a:r>
            <a:r>
              <a:rPr lang="ru-RU" sz="1400" dirty="0" smtClean="0">
                <a:solidFill>
                  <a:srgbClr val="F2F2F2"/>
                </a:solidFill>
              </a:rPr>
              <a:t>1122 (обновленные </a:t>
            </a:r>
            <a:r>
              <a:rPr lang="ru-RU" sz="1400" dirty="0">
                <a:solidFill>
                  <a:srgbClr val="F2F2F2"/>
                </a:solidFill>
              </a:rPr>
              <a:t>правила контроля в трудовой </a:t>
            </a:r>
            <a:r>
              <a:rPr lang="ru-RU" sz="1400" dirty="0" smtClean="0">
                <a:solidFill>
                  <a:srgbClr val="F2F2F2"/>
                </a:solidFill>
              </a:rPr>
              <a:t>сфере) </a:t>
            </a:r>
            <a:endParaRPr lang="ru-RU" sz="1400" dirty="0">
              <a:solidFill>
                <a:srgbClr val="F2F2F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190773" y="3797211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3030A6"/>
                </a:solidFill>
              </a:rPr>
              <a:t>Новая форма </a:t>
            </a:r>
            <a:r>
              <a:rPr lang="ru-RU" sz="1400" b="1" i="1" dirty="0">
                <a:solidFill>
                  <a:srgbClr val="3030A6"/>
                </a:solidFill>
              </a:rPr>
              <a:t>проведения </a:t>
            </a:r>
            <a:r>
              <a:rPr lang="ru-RU" sz="1400" b="1" i="1" dirty="0" smtClean="0">
                <a:solidFill>
                  <a:srgbClr val="3030A6"/>
                </a:solidFill>
              </a:rPr>
              <a:t>контроля. </a:t>
            </a:r>
            <a:r>
              <a:rPr lang="ru-RU" sz="1100" b="1" i="1" dirty="0" smtClean="0">
                <a:solidFill>
                  <a:srgbClr val="3030A6"/>
                </a:solidFill>
              </a:rPr>
              <a:t>Проверку могут провести через приложение </a:t>
            </a:r>
            <a:r>
              <a:rPr lang="ru-RU" sz="1100" b="1" i="1" dirty="0">
                <a:solidFill>
                  <a:srgbClr val="3030A6"/>
                </a:solidFill>
              </a:rPr>
              <a:t>«Инспектор»</a:t>
            </a:r>
            <a:endParaRPr lang="ru-RU" sz="1100" b="1" i="1" dirty="0">
              <a:solidFill>
                <a:srgbClr val="3030A6"/>
              </a:solidFill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28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29821"/>
            <a:ext cx="9180512" cy="514350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2088232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35570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37774" y="779820"/>
            <a:ext cx="4606127" cy="1152128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F2F2F2"/>
                </a:solidFill>
                <a:latin typeface="+mn-lt"/>
              </a:rPr>
              <a:t>Какие документы проверяет трудовая инспекция</a:t>
            </a:r>
          </a:p>
        </p:txBody>
      </p:sp>
      <p:sp>
        <p:nvSpPr>
          <p:cNvPr id="12" name="Прямоугольник с двумя скругленными соседними углами 11"/>
          <p:cNvSpPr/>
          <p:nvPr/>
        </p:nvSpPr>
        <p:spPr>
          <a:xfrm rot="16200000">
            <a:off x="5477692" y="519521"/>
            <a:ext cx="2952332" cy="4464493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73638" y="2385134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rgbClr val="3030A6"/>
                </a:solidFill>
                <a:ea typeface="Times New Roman"/>
              </a:rPr>
              <a:t>Локальные акты, коллективный </a:t>
            </a:r>
            <a:endParaRPr lang="ru-RU" sz="1400" b="1" i="1" dirty="0" smtClean="0">
              <a:solidFill>
                <a:srgbClr val="3030A6"/>
              </a:solidFill>
              <a:ea typeface="Times New Roman"/>
            </a:endParaRPr>
          </a:p>
          <a:p>
            <a:r>
              <a:rPr lang="ru-RU" sz="1400" b="1" i="1" dirty="0" smtClean="0">
                <a:solidFill>
                  <a:srgbClr val="3030A6"/>
                </a:solidFill>
                <a:ea typeface="Times New Roman"/>
              </a:rPr>
              <a:t>договор.</a:t>
            </a:r>
            <a:r>
              <a:rPr lang="ru-RU" sz="1400" i="1" dirty="0">
                <a:solidFill>
                  <a:srgbClr val="000000"/>
                </a:solidFill>
                <a:ea typeface="Times New Roman"/>
              </a:rPr>
              <a:t> </a:t>
            </a:r>
            <a:endParaRPr lang="ru-RU" sz="1400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73638" y="1639561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3030A6"/>
                </a:solidFill>
                <a:ea typeface="Times New Roman"/>
                <a:cs typeface="Calibri Light" pitchFamily="34" charset="0"/>
              </a:rPr>
              <a:t>Организационно-правовые</a:t>
            </a:r>
          </a:p>
          <a:p>
            <a:r>
              <a:rPr lang="ru-RU" sz="1400" b="1" i="1" dirty="0" smtClean="0">
                <a:solidFill>
                  <a:srgbClr val="3030A6"/>
                </a:solidFill>
                <a:ea typeface="Times New Roman"/>
                <a:cs typeface="Calibri Light" pitchFamily="34" charset="0"/>
              </a:rPr>
              <a:t> документы.</a:t>
            </a:r>
            <a:endParaRPr lang="ru-RU" sz="1400" b="1" i="1" dirty="0">
              <a:solidFill>
                <a:srgbClr val="3030A6"/>
              </a:solidFill>
              <a:cs typeface="Calibri Light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73638" y="3075806"/>
            <a:ext cx="2692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3030A6"/>
                </a:solidFill>
                <a:ea typeface="Times New Roman"/>
              </a:rPr>
              <a:t>Штатные расписания.</a:t>
            </a:r>
            <a:endParaRPr lang="ru-RU" sz="1400" b="1" i="1" dirty="0">
              <a:solidFill>
                <a:srgbClr val="3030A6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973639" y="3589734"/>
            <a:ext cx="24736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rgbClr val="3030A6"/>
                </a:solidFill>
                <a:ea typeface="Times New Roman"/>
              </a:rPr>
              <a:t>Приказы </a:t>
            </a:r>
            <a:r>
              <a:rPr lang="ru-RU" sz="1400" b="1" i="1" dirty="0" smtClean="0">
                <a:solidFill>
                  <a:srgbClr val="3030A6"/>
                </a:solidFill>
                <a:ea typeface="Times New Roman"/>
              </a:rPr>
              <a:t>работодателя</a:t>
            </a:r>
            <a:r>
              <a:rPr lang="ru-RU" sz="1400" b="1" dirty="0" smtClean="0">
                <a:solidFill>
                  <a:srgbClr val="3030A6"/>
                </a:solidFill>
                <a:ea typeface="Times New Roman"/>
              </a:rPr>
              <a:t>.</a:t>
            </a:r>
            <a:endParaRPr lang="ru-RU" sz="1400" b="1" dirty="0">
              <a:solidFill>
                <a:srgbClr val="3030A6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659" y="3004958"/>
            <a:ext cx="41764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F2F2F2"/>
                </a:solidFill>
              </a:rPr>
              <a:t>Инспектор ГИТ не имеет права запрашивать документы, которые не относятся к её предмету. Кроме того, он не может требовать у работодателя сведения, которые уже содержатся в государственных электронных базах</a:t>
            </a:r>
          </a:p>
        </p:txBody>
      </p:sp>
    </p:spTree>
    <p:extLst>
      <p:ext uri="{BB962C8B-B14F-4D97-AF65-F5344CB8AC3E}">
        <p14:creationId xmlns:p14="http://schemas.microsoft.com/office/powerpoint/2010/main" val="43293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36071" y="-36378"/>
            <a:ext cx="9180512" cy="517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2088232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75" y="195486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79512" y="660420"/>
            <a:ext cx="4641924" cy="1263258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Порядок ознакомления с ЛНА и иными документами в организации </a:t>
            </a:r>
            <a:endParaRPr lang="ru-RU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923678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0" i="0" dirty="0">
              <a:solidFill>
                <a:srgbClr val="F2F2F2"/>
              </a:solidFill>
              <a:effectLst/>
              <a:latin typeface="PT San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9172" y="2317566"/>
            <a:ext cx="46588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F2F2F2"/>
                </a:solidFill>
                <a:cs typeface="Calibri Light" pitchFamily="34" charset="0"/>
              </a:rPr>
              <a:t>С</a:t>
            </a:r>
            <a:r>
              <a:rPr lang="ru-RU" sz="1200" b="1" dirty="0" smtClean="0">
                <a:solidFill>
                  <a:srgbClr val="F2F2F2"/>
                </a:solidFill>
              </a:rPr>
              <a:t>татья </a:t>
            </a:r>
            <a:r>
              <a:rPr lang="ru-RU" sz="1200" b="1" dirty="0">
                <a:solidFill>
                  <a:srgbClr val="F2F2F2"/>
                </a:solidFill>
              </a:rPr>
              <a:t>22 ТК </a:t>
            </a:r>
            <a:r>
              <a:rPr lang="ru-RU" sz="1200" b="1" dirty="0" smtClean="0">
                <a:solidFill>
                  <a:srgbClr val="F2F2F2"/>
                </a:solidFill>
              </a:rPr>
              <a:t>РФ – работодатель обязан </a:t>
            </a:r>
            <a:r>
              <a:rPr lang="ru-RU" sz="1200" b="1" dirty="0">
                <a:solidFill>
                  <a:srgbClr val="F2F2F2"/>
                </a:solidFill>
              </a:rPr>
              <a:t>знакомить работников под роспись с принимаемыми локальными нормативными актами, непосредственно связанными с их трудовой </a:t>
            </a:r>
            <a:r>
              <a:rPr lang="ru-RU" sz="1200" b="1" dirty="0" smtClean="0">
                <a:solidFill>
                  <a:srgbClr val="F2F2F2"/>
                </a:solidFill>
              </a:rPr>
              <a:t>деятельностью</a:t>
            </a:r>
            <a:r>
              <a:rPr lang="ru-RU" sz="1200" b="1" i="1" dirty="0" smtClean="0">
                <a:solidFill>
                  <a:srgbClr val="F2F2F2"/>
                </a:solidFill>
                <a:ea typeface="Times New Roman"/>
                <a:cs typeface="Calibri Light" pitchFamily="34" charset="0"/>
              </a:rPr>
              <a:t>.</a:t>
            </a:r>
            <a:endParaRPr lang="ru-RU" sz="1200" b="1" i="1" dirty="0">
              <a:solidFill>
                <a:srgbClr val="F2F2F2"/>
              </a:solidFill>
              <a:cs typeface="Calibri Light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3259274"/>
            <a:ext cx="4752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F2F2F2"/>
                </a:solidFill>
              </a:rPr>
              <a:t>Часть 3 статьи 68 </a:t>
            </a:r>
            <a:r>
              <a:rPr lang="ru-RU" sz="1200" b="1" dirty="0">
                <a:solidFill>
                  <a:srgbClr val="F2F2F2"/>
                </a:solidFill>
              </a:rPr>
              <a:t>ТК РФ при приеме на работу (до подписания трудового договора) работодатель обязан ознакомить работника под подпись с правилами внутреннего трудового распорядка, иными локальными нормативными актами, непосредственно связанными с трудовой деятельностью работника, </a:t>
            </a:r>
            <a:r>
              <a:rPr lang="ru-RU" sz="1200" b="1" dirty="0" smtClean="0">
                <a:solidFill>
                  <a:srgbClr val="F2F2F2"/>
                </a:solidFill>
              </a:rPr>
              <a:t>коллективным договором</a:t>
            </a:r>
            <a:r>
              <a:rPr lang="ru-RU" sz="1200" b="1" dirty="0" smtClean="0">
                <a:solidFill>
                  <a:srgbClr val="F2F2F2"/>
                </a:solidFill>
                <a:ea typeface="Times New Roman"/>
              </a:rPr>
              <a:t>.</a:t>
            </a:r>
            <a:r>
              <a:rPr lang="ru-RU" sz="1200" b="1" dirty="0">
                <a:solidFill>
                  <a:srgbClr val="F2F2F2"/>
                </a:solidFill>
                <a:ea typeface="Times New Roman"/>
              </a:rPr>
              <a:t> </a:t>
            </a:r>
            <a:endParaRPr lang="ru-RU" sz="1200" b="1" dirty="0">
              <a:solidFill>
                <a:srgbClr val="F2F2F2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67703"/>
            <a:ext cx="3087061" cy="3012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87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1"/>
            <a:ext cx="9180512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2088232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75" y="146606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90116" y="588412"/>
            <a:ext cx="6325555" cy="985098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F2F2F2"/>
                </a:solidFill>
                <a:latin typeface="+mn-lt"/>
              </a:rPr>
              <a:t>Журнал ознакомления </a:t>
            </a:r>
            <a:r>
              <a:rPr lang="ru-RU" sz="2800" b="1" dirty="0">
                <a:solidFill>
                  <a:srgbClr val="F2F2F2"/>
                </a:solidFill>
                <a:latin typeface="+mn-lt"/>
              </a:rPr>
              <a:t>работников с локальными нормативными актами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116326"/>
              </p:ext>
            </p:extLst>
          </p:nvPr>
        </p:nvGraphicFramePr>
        <p:xfrm>
          <a:off x="1187624" y="1851670"/>
          <a:ext cx="7416824" cy="9646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7427"/>
                <a:gridCol w="2484156"/>
                <a:gridCol w="116966"/>
                <a:gridCol w="3868275"/>
              </a:tblGrid>
              <a:tr h="351149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76200" marR="76200" marT="38100" marB="381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000">
                          <a:effectLst/>
                        </a:rPr>
                        <a:t>Начат "___" _______________ 20 ___ г.</a:t>
                      </a:r>
                      <a:br>
                        <a:rPr lang="ru-RU" sz="1000">
                          <a:effectLst/>
                        </a:rPr>
                      </a:br>
                      <a:r>
                        <a:rPr lang="ru-RU" sz="1000">
                          <a:effectLst/>
                        </a:rPr>
                        <a:t>Окончен "___" _____________ 20 ___ 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38100" marB="38100"/>
                </a:tc>
              </a:tr>
              <a:tr h="159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>
                          <a:effectLst/>
                        </a:rPr>
                        <a:t>Ответственный за ведение журнала: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38100" marB="3810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38100" marB="381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06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38100" marB="3810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Ф.И.О., должность ответственного лица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38100" marB="381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607504"/>
              </p:ext>
            </p:extLst>
          </p:nvPr>
        </p:nvGraphicFramePr>
        <p:xfrm>
          <a:off x="1187624" y="2819974"/>
          <a:ext cx="7416824" cy="2272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8973"/>
                <a:gridCol w="1648183"/>
                <a:gridCol w="1048844"/>
                <a:gridCol w="1198679"/>
                <a:gridCol w="1348513"/>
                <a:gridCol w="1403632"/>
              </a:tblGrid>
              <a:tr h="257826">
                <a:tc rowSpan="2"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1. </a:t>
                      </a:r>
                      <a:r>
                        <a:rPr lang="ru-RU" sz="1100" b="1" dirty="0">
                          <a:effectLst/>
                        </a:rPr>
                        <a:t>Правила внутреннего </a:t>
                      </a:r>
                      <a:r>
                        <a:rPr lang="ru-RU" sz="1100" dirty="0">
                          <a:effectLst/>
                        </a:rPr>
                        <a:t>трудового распорядка </a:t>
                      </a:r>
                      <a:r>
                        <a:rPr lang="ru-RU" sz="1100" dirty="0" smtClean="0">
                          <a:effectLst/>
                        </a:rPr>
                        <a:t>в _____________(наименование организации)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154" marR="76154" marT="38077" marB="38077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154" marR="76154" marT="38077" marB="38077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0948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работодателя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154" marR="76154" marT="38077" marB="38077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26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200">
                          <a:effectLst/>
                        </a:rPr>
                        <a:t>№ п/п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154" marR="76154" marT="38077" marB="38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Ф.И.О. работника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19" marR="9519" marT="9519" marB="951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Должность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19" marR="9519" marT="9519" marB="951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Структурное подразделение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154" marR="76154" marT="38077" marB="380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Дата ознакомления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19" marR="9519" marT="9519" marB="951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Подпись работника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19" marR="9519" marT="9519" marB="9519"/>
                </a:tc>
              </a:tr>
              <a:tr h="63747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50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154" marR="76154" marT="38077" marB="3807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Петров Олег Николаевич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19" marR="9519" marT="9519" marB="951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дворник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19" marR="9519" marT="9519" marB="951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Административный отдел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154" marR="76154" marT="38077" marB="3807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01.02.2026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19" marR="9519" marT="9519" marB="951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19" marR="9519" marT="9519" marB="9519"/>
                </a:tc>
              </a:tr>
              <a:tr h="327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50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154" marR="76154" marT="38077" marB="3807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>
                          <a:effectLst/>
                        </a:rPr>
                        <a:t>Васина Инна Олеговна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19" marR="9519" marT="9519" marB="951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библиотекарь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19" marR="9519" marT="9519" marB="951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>
                          <a:effectLst/>
                        </a:rPr>
                        <a:t>библиотека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154" marR="76154" marT="38077" marB="3807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>
                          <a:effectLst/>
                        </a:rPr>
                        <a:t>02.02.2026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19" marR="9519" marT="9519" marB="951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19" marR="9519" marT="9519" marB="951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111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60783" y="-308570"/>
            <a:ext cx="918051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903964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16" y="230901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292080" y="915566"/>
            <a:ext cx="3419872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solidFill>
                  <a:srgbClr val="F2F2F2"/>
                </a:solidFill>
                <a:ea typeface="Calibri"/>
                <a:cs typeface="Times New Roman"/>
              </a:rPr>
              <a:t>Приложение </a:t>
            </a:r>
            <a:r>
              <a:rPr lang="ru-RU" sz="1200" dirty="0">
                <a:solidFill>
                  <a:srgbClr val="F2F2F2"/>
                </a:solidFill>
                <a:ea typeface="Calibri"/>
                <a:cs typeface="Times New Roman"/>
              </a:rPr>
              <a:t>к Правилам внутреннего 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F2F2F2"/>
                </a:solidFill>
                <a:ea typeface="Calibri"/>
                <a:cs typeface="Times New Roman"/>
              </a:rPr>
              <a:t>трудового распорядка МБОУ </a:t>
            </a:r>
            <a:r>
              <a:rPr lang="ru-RU" sz="1200" dirty="0" smtClean="0">
                <a:solidFill>
                  <a:srgbClr val="F2F2F2"/>
                </a:solidFill>
                <a:ea typeface="Calibri"/>
                <a:cs typeface="Times New Roman"/>
              </a:rPr>
              <a:t>«</a:t>
            </a:r>
            <a:r>
              <a:rPr lang="ru-RU" sz="1200" dirty="0" err="1" smtClean="0">
                <a:solidFill>
                  <a:srgbClr val="F2F2F2"/>
                </a:solidFill>
                <a:ea typeface="Calibri"/>
                <a:cs typeface="Times New Roman"/>
              </a:rPr>
              <a:t>Лянторская</a:t>
            </a:r>
            <a:r>
              <a:rPr lang="ru-RU" sz="1200" dirty="0" smtClean="0">
                <a:solidFill>
                  <a:srgbClr val="F2F2F2"/>
                </a:solidFill>
                <a:ea typeface="Calibri"/>
                <a:cs typeface="Times New Roman"/>
              </a:rPr>
              <a:t> </a:t>
            </a:r>
            <a:r>
              <a:rPr lang="ru-RU" sz="1200" dirty="0">
                <a:solidFill>
                  <a:srgbClr val="F2F2F2"/>
                </a:solidFill>
                <a:ea typeface="Calibri"/>
                <a:cs typeface="Times New Roman"/>
              </a:rPr>
              <a:t>СОШ»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91680" y="1707654"/>
            <a:ext cx="54006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F2F2F2"/>
                </a:solidFill>
                <a:ea typeface="Calibri"/>
                <a:cs typeface="Times New Roman"/>
              </a:rPr>
              <a:t>Лист ознакомления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F2F2F2"/>
                </a:solidFill>
                <a:ea typeface="Calibri"/>
                <a:cs typeface="Times New Roman"/>
              </a:rPr>
              <a:t>С правилами внутреннего трудового распорядка МБОУ </a:t>
            </a:r>
            <a:r>
              <a:rPr lang="ru-RU" sz="1400" dirty="0" smtClean="0">
                <a:solidFill>
                  <a:srgbClr val="F2F2F2"/>
                </a:solidFill>
                <a:ea typeface="Calibri"/>
                <a:cs typeface="Times New Roman"/>
              </a:rPr>
              <a:t>«</a:t>
            </a:r>
            <a:r>
              <a:rPr lang="ru-RU" sz="1400" dirty="0" err="1" smtClean="0">
                <a:solidFill>
                  <a:srgbClr val="F2F2F2"/>
                </a:solidFill>
                <a:ea typeface="Calibri"/>
                <a:cs typeface="Times New Roman"/>
              </a:rPr>
              <a:t>Лянторская</a:t>
            </a:r>
            <a:r>
              <a:rPr lang="ru-RU" sz="1400" dirty="0" smtClean="0">
                <a:solidFill>
                  <a:srgbClr val="F2F2F2"/>
                </a:solidFill>
                <a:ea typeface="Calibri"/>
                <a:cs typeface="Times New Roman"/>
              </a:rPr>
              <a:t> </a:t>
            </a:r>
            <a:r>
              <a:rPr lang="ru-RU" sz="1400" dirty="0">
                <a:solidFill>
                  <a:srgbClr val="F2F2F2"/>
                </a:solidFill>
                <a:ea typeface="Calibri"/>
                <a:cs typeface="Times New Roman"/>
              </a:rPr>
              <a:t>СОШ», утв. приказом от «__»_____ </a:t>
            </a:r>
            <a:r>
              <a:rPr lang="ru-RU" sz="1400" dirty="0" smtClean="0">
                <a:solidFill>
                  <a:srgbClr val="F2F2F2"/>
                </a:solidFill>
                <a:ea typeface="Calibri"/>
                <a:cs typeface="Times New Roman"/>
              </a:rPr>
              <a:t>2026 </a:t>
            </a:r>
            <a:r>
              <a:rPr lang="ru-RU" sz="1400" dirty="0">
                <a:solidFill>
                  <a:srgbClr val="F2F2F2"/>
                </a:solidFill>
                <a:ea typeface="Calibri"/>
                <a:cs typeface="Times New Roman"/>
              </a:rPr>
              <a:t>г. №___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a typeface="Calibri"/>
                <a:cs typeface="Times New Roman"/>
              </a:rPr>
              <a:t> 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724173"/>
              </p:ext>
            </p:extLst>
          </p:nvPr>
        </p:nvGraphicFramePr>
        <p:xfrm>
          <a:off x="924260" y="2861816"/>
          <a:ext cx="7464164" cy="1942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0253"/>
                <a:gridCol w="1937367"/>
                <a:gridCol w="1440160"/>
                <a:gridCol w="1080120"/>
                <a:gridCol w="1224136"/>
                <a:gridCol w="115212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 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Фамилия, имя, отчество работника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Структурное подразделение, должность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Дата ознакомления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Отметка об ознакомлении (личная подпись работника)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Примечание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2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Егорова Елена Сергеевна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Управление, секретарь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01.03.2025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подпись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Зубова Нина Ивановна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Административная часть, завхоз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01.04.2025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подпись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98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60783" y="27484"/>
            <a:ext cx="918051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903964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04" y="195486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292080" y="771550"/>
            <a:ext cx="3419872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F2F2F2"/>
                </a:solidFill>
                <a:ea typeface="Calibri"/>
                <a:cs typeface="Times New Roman"/>
              </a:rPr>
              <a:t>Приложение к Правилам внутреннего 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F2F2F2"/>
                </a:solidFill>
                <a:ea typeface="Calibri"/>
                <a:cs typeface="Times New Roman"/>
              </a:rPr>
              <a:t>трудового распорядка МБОУ </a:t>
            </a:r>
            <a:r>
              <a:rPr lang="ru-RU" sz="1200" dirty="0" smtClean="0">
                <a:solidFill>
                  <a:srgbClr val="F2F2F2"/>
                </a:solidFill>
                <a:ea typeface="Calibri"/>
                <a:cs typeface="Times New Roman"/>
              </a:rPr>
              <a:t>«</a:t>
            </a:r>
            <a:r>
              <a:rPr lang="ru-RU" sz="1200" dirty="0" err="1" smtClean="0">
                <a:solidFill>
                  <a:srgbClr val="F2F2F2"/>
                </a:solidFill>
                <a:ea typeface="Calibri"/>
                <a:cs typeface="Times New Roman"/>
              </a:rPr>
              <a:t>Лянторская</a:t>
            </a:r>
            <a:r>
              <a:rPr lang="ru-RU" sz="1200" dirty="0" smtClean="0">
                <a:solidFill>
                  <a:srgbClr val="F2F2F2"/>
                </a:solidFill>
                <a:ea typeface="Calibri"/>
                <a:cs typeface="Times New Roman"/>
              </a:rPr>
              <a:t> СОШ</a:t>
            </a:r>
            <a:r>
              <a:rPr lang="ru-RU" sz="1200" dirty="0">
                <a:solidFill>
                  <a:srgbClr val="F2F2F2"/>
                </a:solidFill>
                <a:ea typeface="Calibri"/>
                <a:cs typeface="Times New Roman"/>
              </a:rPr>
              <a:t>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63688" y="1635646"/>
            <a:ext cx="5400600" cy="87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F2F2F2"/>
                </a:solidFill>
                <a:ea typeface="Calibri"/>
                <a:cs typeface="Times New Roman"/>
              </a:rPr>
              <a:t>Лист ознакомления</a:t>
            </a:r>
          </a:p>
          <a:p>
            <a:pPr algn="ctr"/>
            <a:r>
              <a:rPr lang="ru-RU" sz="1400" dirty="0">
                <a:solidFill>
                  <a:srgbClr val="F2F2F2"/>
                </a:solidFill>
                <a:ea typeface="Calibri"/>
                <a:cs typeface="Times New Roman"/>
              </a:rPr>
              <a:t>С </a:t>
            </a:r>
            <a:r>
              <a:rPr lang="ru-RU" sz="1400" dirty="0"/>
              <a:t> </a:t>
            </a:r>
            <a:r>
              <a:rPr lang="ru-RU" sz="1400" dirty="0" smtClean="0">
                <a:solidFill>
                  <a:srgbClr val="F2F2F2"/>
                </a:solidFill>
              </a:rPr>
              <a:t>нормативно </a:t>
            </a:r>
            <a:r>
              <a:rPr lang="ru-RU" sz="1400" dirty="0">
                <a:solidFill>
                  <a:srgbClr val="F2F2F2"/>
                </a:solidFill>
              </a:rPr>
              <a:t>правовыми актами МБОУ </a:t>
            </a:r>
            <a:r>
              <a:rPr lang="ru-RU" sz="1400" dirty="0" smtClean="0">
                <a:solidFill>
                  <a:srgbClr val="F2F2F2"/>
                </a:solidFill>
              </a:rPr>
              <a:t>«</a:t>
            </a:r>
            <a:r>
              <a:rPr lang="ru-RU" sz="1400" dirty="0" err="1" smtClean="0">
                <a:solidFill>
                  <a:srgbClr val="F2F2F2"/>
                </a:solidFill>
              </a:rPr>
              <a:t>Лянторская</a:t>
            </a:r>
            <a:r>
              <a:rPr lang="ru-RU" sz="1400" dirty="0" smtClean="0">
                <a:solidFill>
                  <a:srgbClr val="F2F2F2"/>
                </a:solidFill>
              </a:rPr>
              <a:t> </a:t>
            </a:r>
            <a:r>
              <a:rPr lang="ru-RU" sz="1400" dirty="0">
                <a:solidFill>
                  <a:srgbClr val="F2F2F2"/>
                </a:solidFill>
              </a:rPr>
              <a:t>СОШ»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a typeface="Calibri"/>
                <a:cs typeface="Times New Roman"/>
              </a:rPr>
              <a:t> 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18462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192788"/>
              </p:ext>
            </p:extLst>
          </p:nvPr>
        </p:nvGraphicFramePr>
        <p:xfrm>
          <a:off x="482351" y="2459874"/>
          <a:ext cx="8229601" cy="26877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6456"/>
                <a:gridCol w="2428566"/>
                <a:gridCol w="1293369"/>
                <a:gridCol w="1052398"/>
                <a:gridCol w="809141"/>
                <a:gridCol w="1052398"/>
                <a:gridCol w="1027273"/>
              </a:tblGrid>
              <a:tr h="945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 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локального нормативного акта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Фамилия, имя, отчество работника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Структурное подразделение, должность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Дата ознакомления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Отметка об ознакомлении (личная подпись работника)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Примечание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</a:tr>
              <a:tr h="562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Правила внутреннего трудового распорядка МБОУ </a:t>
                      </a:r>
                      <a:r>
                        <a:rPr lang="ru-RU" sz="1100" dirty="0" smtClean="0">
                          <a:effectLst/>
                        </a:rPr>
                        <a:t>«</a:t>
                      </a:r>
                      <a:r>
                        <a:rPr lang="ru-RU" sz="1100" dirty="0" err="1" smtClean="0">
                          <a:effectLst/>
                        </a:rPr>
                        <a:t>Лянторская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</a:rPr>
                        <a:t>СОШ» приказ от 01.10.2025 № 40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Егорова Елена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Сергеевна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Управление, секретарь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01.03.2025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подпись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</a:tr>
              <a:tr h="371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Положение о персональных данных, приказ от 01.09.2025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Егорова Елена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Сергеевна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Управление, секретарь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01.03.2025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подпись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</a:tr>
              <a:tr h="754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Положение о нормах профессиональной этики педагогических работников, приказ от 01.09.2025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Егорова Елена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Сергеевна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Управление, секретарь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01.03.2025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подпись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8" marR="6165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15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5595" y="-72590"/>
            <a:ext cx="9180512" cy="521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903964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91" y="0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684584" y="147905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71412" y="439934"/>
            <a:ext cx="4832636" cy="1195712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rgbClr val="F2F2F2"/>
                </a:solidFill>
                <a:latin typeface="+mn-lt"/>
              </a:rPr>
              <a:t>о мерах </a:t>
            </a:r>
            <a:r>
              <a:rPr lang="ru-RU" sz="2800" dirty="0">
                <a:solidFill>
                  <a:srgbClr val="F2F2F2"/>
                </a:solidFill>
                <a:latin typeface="+mn-lt"/>
              </a:rPr>
              <a:t>ответственности </a:t>
            </a:r>
            <a:r>
              <a:rPr lang="ru-RU" sz="2800" dirty="0" smtClean="0">
                <a:solidFill>
                  <a:srgbClr val="F2F2F2"/>
                </a:solidFill>
                <a:latin typeface="+mn-lt"/>
              </a:rPr>
              <a:t>за </a:t>
            </a:r>
            <a:r>
              <a:rPr lang="ru-RU" sz="2800" dirty="0">
                <a:solidFill>
                  <a:srgbClr val="F2F2F2"/>
                </a:solidFill>
                <a:latin typeface="+mn-lt"/>
              </a:rPr>
              <a:t>нарушение норм трудового </a:t>
            </a:r>
            <a:r>
              <a:rPr lang="ru-RU" sz="2800" dirty="0" smtClean="0">
                <a:solidFill>
                  <a:srgbClr val="F2F2F2"/>
                </a:solidFill>
                <a:latin typeface="+mn-lt"/>
              </a:rPr>
              <a:t>законодательства </a:t>
            </a:r>
            <a:endParaRPr lang="ru-RU" sz="2800" b="1" dirty="0">
              <a:solidFill>
                <a:srgbClr val="F2F2F2"/>
              </a:solidFill>
              <a:latin typeface="+mn-lt"/>
            </a:endParaRPr>
          </a:p>
        </p:txBody>
      </p:sp>
      <p:sp>
        <p:nvSpPr>
          <p:cNvPr id="13" name="Прямоугольник с двумя скругленными соседними углами 12"/>
          <p:cNvSpPr/>
          <p:nvPr/>
        </p:nvSpPr>
        <p:spPr>
          <a:xfrm rot="16200000">
            <a:off x="5295725" y="722301"/>
            <a:ext cx="3071651" cy="4659693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89125" y="1639424"/>
            <a:ext cx="41595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rgbClr val="3030A6"/>
                </a:solidFill>
              </a:rPr>
              <a:t>Нарушение </a:t>
            </a:r>
            <a:r>
              <a:rPr lang="ru-RU" sz="1100" b="1" dirty="0">
                <a:solidFill>
                  <a:srgbClr val="3030A6"/>
                </a:solidFill>
              </a:rPr>
              <a:t>процедур отправки </a:t>
            </a:r>
            <a:r>
              <a:rPr lang="ru-RU" sz="1100" b="1" dirty="0" smtClean="0">
                <a:solidFill>
                  <a:srgbClr val="3030A6"/>
                </a:solidFill>
              </a:rPr>
              <a:t>уведомления работнику получить трудовую книжку;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8111" y="1854868"/>
            <a:ext cx="3654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2F2F2"/>
                </a:solidFill>
              </a:rPr>
              <a:t>Штраф за такие нарушения — </a:t>
            </a:r>
            <a:r>
              <a:rPr lang="ru-RU" sz="1200" dirty="0" smtClean="0">
                <a:solidFill>
                  <a:srgbClr val="F2F2F2"/>
                </a:solidFill>
              </a:rPr>
              <a:t>от 1000— до 5000 рублей (</a:t>
            </a:r>
            <a:r>
              <a:rPr lang="ru-RU" sz="1200" u="sng" dirty="0" smtClean="0">
                <a:solidFill>
                  <a:srgbClr val="F2F2F2"/>
                </a:solidFill>
              </a:rPr>
              <a:t>ч. 1 статьи 5.27 КоАП РФ)</a:t>
            </a:r>
            <a:endParaRPr lang="ru-RU" sz="1200" dirty="0">
              <a:solidFill>
                <a:srgbClr val="F2F2F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89125" y="2591070"/>
            <a:ext cx="414252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rgbClr val="3030A6"/>
                </a:solidFill>
              </a:rPr>
              <a:t>Уклонение </a:t>
            </a:r>
            <a:r>
              <a:rPr lang="ru-RU" sz="1100" b="1" dirty="0">
                <a:solidFill>
                  <a:srgbClr val="3030A6"/>
                </a:solidFill>
              </a:rPr>
              <a:t>от оформления или ненадлежащее оформление трудового </a:t>
            </a:r>
            <a:r>
              <a:rPr lang="ru-RU" sz="1100" b="1" dirty="0" smtClean="0">
                <a:solidFill>
                  <a:srgbClr val="3030A6"/>
                </a:solidFill>
              </a:rPr>
              <a:t>договора.</a:t>
            </a:r>
            <a:endParaRPr lang="ru-RU" sz="1100" b="1" dirty="0">
              <a:solidFill>
                <a:srgbClr val="3030A6"/>
              </a:solidFill>
              <a:cs typeface="Calibri Light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89126" y="3024835"/>
            <a:ext cx="401351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rgbClr val="3030A6"/>
                </a:solidFill>
              </a:rPr>
              <a:t>Уведомление миграционной службы – о приеме на работу иностранного гражданина, в срок не превышающий 3 рабочих дней. </a:t>
            </a:r>
            <a:r>
              <a:rPr lang="ru-RU" sz="1100" b="1" dirty="0" err="1" smtClean="0">
                <a:solidFill>
                  <a:srgbClr val="F2F2F2"/>
                </a:solidFill>
              </a:rPr>
              <a:t>играцион</a:t>
            </a:r>
            <a:endParaRPr lang="ru-RU" sz="1100" b="1" dirty="0">
              <a:solidFill>
                <a:srgbClr val="3030A6"/>
              </a:solidFill>
              <a:cs typeface="Calibri Light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8111" y="3214766"/>
            <a:ext cx="3456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F2F2F2"/>
                </a:solidFill>
              </a:rPr>
              <a:t>Штраф </a:t>
            </a:r>
            <a:r>
              <a:rPr lang="ru-RU" sz="1200" dirty="0">
                <a:solidFill>
                  <a:srgbClr val="F2F2F2"/>
                </a:solidFill>
              </a:rPr>
              <a:t>может составить </a:t>
            </a:r>
            <a:r>
              <a:rPr lang="ru-RU" sz="1200" dirty="0" smtClean="0">
                <a:solidFill>
                  <a:srgbClr val="F2F2F2"/>
                </a:solidFill>
              </a:rPr>
              <a:t>от 35 </a:t>
            </a:r>
            <a:r>
              <a:rPr lang="ru-RU" sz="1200" dirty="0">
                <a:solidFill>
                  <a:srgbClr val="F2F2F2"/>
                </a:solidFill>
              </a:rPr>
              <a:t>000</a:t>
            </a:r>
            <a:r>
              <a:rPr lang="ru-RU" sz="1200" dirty="0" smtClean="0">
                <a:solidFill>
                  <a:srgbClr val="F2F2F2"/>
                </a:solidFill>
              </a:rPr>
              <a:t>— до 50 </a:t>
            </a:r>
            <a:r>
              <a:rPr lang="ru-RU" sz="1200" dirty="0">
                <a:solidFill>
                  <a:srgbClr val="F2F2F2"/>
                </a:solidFill>
              </a:rPr>
              <a:t>000 </a:t>
            </a:r>
            <a:r>
              <a:rPr lang="ru-RU" sz="1200" dirty="0" smtClean="0">
                <a:solidFill>
                  <a:srgbClr val="F2F2F2"/>
                </a:solidFill>
              </a:rPr>
              <a:t>рублей (</a:t>
            </a:r>
            <a:r>
              <a:rPr lang="ru-RU" sz="1200" u="sng" dirty="0" smtClean="0">
                <a:solidFill>
                  <a:srgbClr val="F2F2F2"/>
                </a:solidFill>
              </a:rPr>
              <a:t>п.8. статьи 13 Закона от 25.07.2002 №115-ФЗ; ч. 3 ст. 18.15КоАП РФ)</a:t>
            </a:r>
            <a:endParaRPr lang="ru-RU" sz="1200" u="sng" dirty="0">
              <a:solidFill>
                <a:srgbClr val="F2F2F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71215" y="3537932"/>
            <a:ext cx="39604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 </a:t>
            </a:r>
            <a:endParaRPr lang="ru-RU" sz="1100" b="1" i="1" dirty="0">
              <a:solidFill>
                <a:srgbClr val="3030A6"/>
              </a:solidFill>
              <a:cs typeface="Calibri Light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15665" y="3723878"/>
            <a:ext cx="396044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rgbClr val="3030A6"/>
                </a:solidFill>
              </a:rPr>
              <a:t>Уведомление государственных </a:t>
            </a:r>
            <a:r>
              <a:rPr lang="ru-RU" sz="1100" b="1" dirty="0">
                <a:solidFill>
                  <a:srgbClr val="3030A6"/>
                </a:solidFill>
              </a:rPr>
              <a:t>органов </a:t>
            </a:r>
            <a:r>
              <a:rPr lang="ru-RU" sz="1100" b="1" dirty="0" smtClean="0">
                <a:solidFill>
                  <a:srgbClr val="3030A6"/>
                </a:solidFill>
              </a:rPr>
              <a:t>по </a:t>
            </a:r>
            <a:r>
              <a:rPr lang="ru-RU" sz="1100" b="1" dirty="0">
                <a:solidFill>
                  <a:srgbClr val="3030A6"/>
                </a:solidFill>
              </a:rPr>
              <a:t>месту службы бывшего </a:t>
            </a:r>
            <a:r>
              <a:rPr lang="ru-RU" sz="1100" b="1" dirty="0" smtClean="0">
                <a:solidFill>
                  <a:srgbClr val="3030A6"/>
                </a:solidFill>
              </a:rPr>
              <a:t>государственного (муниципального) служащего</a:t>
            </a:r>
            <a:r>
              <a:rPr lang="ru-RU" sz="1100" b="1" dirty="0">
                <a:solidFill>
                  <a:srgbClr val="3030A6"/>
                </a:solidFill>
              </a:rPr>
              <a:t> — о </a:t>
            </a:r>
            <a:r>
              <a:rPr lang="ru-RU" sz="1100" b="1" dirty="0" smtClean="0">
                <a:solidFill>
                  <a:srgbClr val="3030A6"/>
                </a:solidFill>
              </a:rPr>
              <a:t>приёме </a:t>
            </a:r>
            <a:r>
              <a:rPr lang="ru-RU" sz="1100" b="1" dirty="0">
                <a:solidFill>
                  <a:srgbClr val="3030A6"/>
                </a:solidFill>
              </a:rPr>
              <a:t>его на работу в </a:t>
            </a:r>
            <a:r>
              <a:rPr lang="ru-RU" sz="1100" b="1" dirty="0" smtClean="0">
                <a:solidFill>
                  <a:srgbClr val="3030A6"/>
                </a:solidFill>
              </a:rPr>
              <a:t>организацию.</a:t>
            </a:r>
            <a:endParaRPr lang="ru-RU" sz="1100" b="1" dirty="0">
              <a:solidFill>
                <a:srgbClr val="3030A6"/>
              </a:solidFill>
              <a:cs typeface="Calibri Light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8112" y="3976754"/>
            <a:ext cx="3654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F2F2F2"/>
                </a:solidFill>
              </a:rPr>
              <a:t>Штраф от 20 000 до 50 000 </a:t>
            </a:r>
            <a:r>
              <a:rPr lang="ru-RU" sz="1200" dirty="0" smtClean="0">
                <a:solidFill>
                  <a:srgbClr val="F2F2F2"/>
                </a:solidFill>
              </a:rPr>
              <a:t>рублей (ч.4 ст. 12 Закона</a:t>
            </a:r>
          </a:p>
          <a:p>
            <a:r>
              <a:rPr lang="ru-RU" sz="1200" dirty="0" smtClean="0">
                <a:solidFill>
                  <a:srgbClr val="F2F2F2"/>
                </a:solidFill>
              </a:rPr>
              <a:t>от 25.12.2008 № 273-ФЗ, ст. 19.29. КоАП РФ)  </a:t>
            </a:r>
            <a:endParaRPr lang="ru-RU" sz="1200" dirty="0">
              <a:solidFill>
                <a:srgbClr val="F2F2F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8111" y="2563170"/>
            <a:ext cx="3349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F2F2F2"/>
                </a:solidFill>
              </a:rPr>
              <a:t>Штраф</a:t>
            </a:r>
            <a:r>
              <a:rPr lang="ru-RU" sz="1200" dirty="0">
                <a:solidFill>
                  <a:srgbClr val="F2F2F2"/>
                </a:solidFill>
              </a:rPr>
              <a:t> </a:t>
            </a:r>
            <a:r>
              <a:rPr lang="ru-RU" sz="1200" dirty="0" smtClean="0">
                <a:solidFill>
                  <a:srgbClr val="F2F2F2"/>
                </a:solidFill>
              </a:rPr>
              <a:t>от 10 </a:t>
            </a:r>
            <a:r>
              <a:rPr lang="ru-RU" sz="1200" dirty="0">
                <a:solidFill>
                  <a:srgbClr val="F2F2F2"/>
                </a:solidFill>
              </a:rPr>
              <a:t>000</a:t>
            </a:r>
            <a:r>
              <a:rPr lang="ru-RU" sz="1200" dirty="0" smtClean="0">
                <a:solidFill>
                  <a:srgbClr val="F2F2F2"/>
                </a:solidFill>
              </a:rPr>
              <a:t>— до 20 </a:t>
            </a:r>
            <a:r>
              <a:rPr lang="ru-RU" sz="1200" dirty="0">
                <a:solidFill>
                  <a:srgbClr val="F2F2F2"/>
                </a:solidFill>
              </a:rPr>
              <a:t>000 </a:t>
            </a:r>
            <a:r>
              <a:rPr lang="ru-RU" sz="1200" dirty="0" smtClean="0">
                <a:solidFill>
                  <a:srgbClr val="F2F2F2"/>
                </a:solidFill>
              </a:rPr>
              <a:t>рублей </a:t>
            </a:r>
            <a:r>
              <a:rPr lang="ru-RU" sz="1200" u="sng" dirty="0" smtClean="0">
                <a:solidFill>
                  <a:srgbClr val="F2F2F2"/>
                </a:solidFill>
              </a:rPr>
              <a:t>(ч. 3 статьи 5.27 КоАП РФ)</a:t>
            </a:r>
            <a:endParaRPr lang="ru-RU" sz="1200" b="1" u="sng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89126" y="2148843"/>
            <a:ext cx="42427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rgbClr val="3030A6"/>
                </a:solidFill>
              </a:rPr>
              <a:t>Нарушение процедуры затребования </a:t>
            </a:r>
            <a:r>
              <a:rPr lang="ru-RU" sz="1100" b="1" dirty="0">
                <a:solidFill>
                  <a:srgbClr val="3030A6"/>
                </a:solidFill>
              </a:rPr>
              <a:t>письменного объяснения с работника до применения дисциплинарного взыскания и т.д</a:t>
            </a:r>
            <a:r>
              <a:rPr lang="ru-RU" sz="1100" b="1" dirty="0" smtClean="0">
                <a:solidFill>
                  <a:srgbClr val="3030A6"/>
                </a:solidFill>
              </a:rPr>
              <a:t>.; </a:t>
            </a:r>
          </a:p>
        </p:txBody>
      </p:sp>
    </p:spTree>
    <p:extLst>
      <p:ext uri="{BB962C8B-B14F-4D97-AF65-F5344CB8AC3E}">
        <p14:creationId xmlns:p14="http://schemas.microsoft.com/office/powerpoint/2010/main" val="358444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4306</TotalTime>
  <Words>1197</Words>
  <Application>Microsoft Office PowerPoint</Application>
  <PresentationFormat>Экран (16:9)</PresentationFormat>
  <Paragraphs>189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ОБЗОР ИЗМЕНЕНИЙ В ТРУДОВОМ ЗАКОНОДАТЕЛЬСТВЕ РОССИЙСКОЙ ФЕДЕРАЦИИ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Обзор организационных кадровых вопросов </vt:lpstr>
      <vt:lpstr>Контроль за соблюдением трудового законодательства </vt:lpstr>
      <vt:lpstr>Какие документы проверяет трудовая инспекция</vt:lpstr>
      <vt:lpstr>Порядок ознакомления с ЛНА и иными документами в организации </vt:lpstr>
      <vt:lpstr>Журнал ознакомления работников с локальными нормативными актами</vt:lpstr>
      <vt:lpstr>Презентация PowerPoint</vt:lpstr>
      <vt:lpstr>Презентация PowerPoint</vt:lpstr>
      <vt:lpstr>о мерах ответственности за нарушение норм трудового законодательства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</dc:creator>
  <cp:lastModifiedBy>Yurist-01</cp:lastModifiedBy>
  <cp:revision>143</cp:revision>
  <dcterms:created xsi:type="dcterms:W3CDTF">2025-09-15T04:43:58Z</dcterms:created>
  <dcterms:modified xsi:type="dcterms:W3CDTF">2026-02-10T06:10:06Z</dcterms:modified>
</cp:coreProperties>
</file>