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2" r:id="rId4"/>
    <p:sldId id="273" r:id="rId5"/>
    <p:sldId id="274" r:id="rId6"/>
    <p:sldId id="281" r:id="rId7"/>
    <p:sldId id="280" r:id="rId8"/>
    <p:sldId id="275" r:id="rId9"/>
    <p:sldId id="282" r:id="rId10"/>
    <p:sldId id="279" r:id="rId11"/>
    <p:sldId id="264" r:id="rId12"/>
  </p:sldIdLst>
  <p:sldSz cx="9144000" cy="5143500" type="screen16x9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3030A6"/>
    <a:srgbClr val="181A76"/>
    <a:srgbClr val="000E72"/>
    <a:srgbClr val="161870"/>
    <a:srgbClr val="12145A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1" d="100"/>
          <a:sy n="121" d="100"/>
        </p:scale>
        <p:origin x="-504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3E5F9-4FAA-4285-88AC-EFD68429F7A1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62E04-E2F6-48A0-AF40-975E4EE88D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7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ИМЦ\ПРЕЗЕНТАЦИИ\Мухина ОВ\sign-contract-document-with-pen-icon-3d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839" y="589616"/>
            <a:ext cx="423816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15566"/>
            <a:ext cx="5040560" cy="252028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Кадровое делопроизводство 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35" y="212653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2000" y="451596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30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правового сопровождения и развития кадров МКУ «ИМЦ»</a:t>
            </a:r>
          </a:p>
        </p:txBody>
      </p:sp>
    </p:spTree>
    <p:extLst>
      <p:ext uri="{BB962C8B-B14F-4D97-AF65-F5344CB8AC3E}">
        <p14:creationId xmlns:p14="http://schemas.microsoft.com/office/powerpoint/2010/main" val="5275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45898" y="0"/>
            <a:ext cx="9180512" cy="517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скругленными соседними углами 16"/>
          <p:cNvSpPr/>
          <p:nvPr/>
        </p:nvSpPr>
        <p:spPr>
          <a:xfrm rot="16200000">
            <a:off x="4832390" y="501774"/>
            <a:ext cx="3240360" cy="5364088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2338984"/>
            <a:ext cx="5040560" cy="102485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b="1" dirty="0">
                <a:solidFill>
                  <a:srgbClr val="181A76"/>
                </a:solidFill>
              </a:rPr>
              <a:t>Приказ Федерального архивного агентства от </a:t>
            </a:r>
            <a:r>
              <a:rPr lang="ru-RU" sz="1200" b="1" dirty="0" smtClean="0">
                <a:solidFill>
                  <a:srgbClr val="181A76"/>
                </a:solidFill>
              </a:rPr>
              <a:t>20.12.2019 </a:t>
            </a:r>
            <a:r>
              <a:rPr lang="ru-RU" sz="1200" b="1" dirty="0">
                <a:solidFill>
                  <a:srgbClr val="181A76"/>
                </a:solidFill>
              </a:rPr>
              <a:t>г. N 236 "Об утверждении Перечня типовых управленческих архивных документов, образующихся в процессе деятельности государственных органов, органов местного самоуправления и организаций, с указанием сроков их </a:t>
            </a:r>
            <a:r>
              <a:rPr lang="ru-RU" sz="1200" b="1" dirty="0" smtClean="0">
                <a:solidFill>
                  <a:srgbClr val="181A76"/>
                </a:solidFill>
              </a:rPr>
              <a:t>хранения».</a:t>
            </a:r>
            <a:endParaRPr lang="ru-RU" sz="1200" b="1" dirty="0">
              <a:solidFill>
                <a:srgbClr val="181A76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4" y="51470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60953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F2F2F2"/>
                </a:solidFill>
              </a:rPr>
              <a:t>Архивирование кадровых документов в организации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707596"/>
            <a:ext cx="48965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rgbClr val="181A76"/>
                </a:solidFill>
              </a:rPr>
              <a:t>Федеральный закон от 22 октября 2004 г. N 125-ФЗ "Об архивном деле в Российской Федерации</a:t>
            </a:r>
            <a:r>
              <a:rPr lang="ru-RU" sz="1300" b="1" dirty="0" smtClean="0">
                <a:solidFill>
                  <a:srgbClr val="181A76"/>
                </a:solidFill>
              </a:rPr>
              <a:t>".</a:t>
            </a:r>
            <a:endParaRPr lang="ru-RU" sz="1300" b="1" dirty="0">
              <a:solidFill>
                <a:srgbClr val="181A7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07008" y="3651870"/>
            <a:ext cx="5040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181A76"/>
                </a:solidFill>
              </a:rPr>
              <a:t>Приказ Федерального архивного агентства от </a:t>
            </a:r>
            <a:r>
              <a:rPr lang="ru-RU" sz="1200" b="1" dirty="0" smtClean="0">
                <a:solidFill>
                  <a:srgbClr val="181A76"/>
                </a:solidFill>
              </a:rPr>
              <a:t>31.07.2023 </a:t>
            </a:r>
            <a:r>
              <a:rPr lang="ru-RU" sz="1200" b="1" dirty="0">
                <a:solidFill>
                  <a:srgbClr val="181A76"/>
                </a:solidFill>
              </a:rPr>
              <a:t>г. № 77 "Об утверждении Правил организации </a:t>
            </a:r>
            <a:r>
              <a:rPr lang="ru-RU" sz="1200" b="1" dirty="0" smtClean="0">
                <a:solidFill>
                  <a:srgbClr val="181A76"/>
                </a:solidFill>
              </a:rPr>
              <a:t>хранения, комплектования</a:t>
            </a:r>
            <a:r>
              <a:rPr lang="ru-RU" sz="1200" b="1" dirty="0">
                <a:solidFill>
                  <a:srgbClr val="181A76"/>
                </a:solidFill>
              </a:rPr>
              <a:t>, учета и использования документов Архивного фонда </a:t>
            </a:r>
            <a:r>
              <a:rPr lang="ru-RU" sz="1200" b="1" dirty="0" smtClean="0">
                <a:solidFill>
                  <a:srgbClr val="181A76"/>
                </a:solidFill>
              </a:rPr>
              <a:t>РФ и </a:t>
            </a:r>
            <a:r>
              <a:rPr lang="ru-RU" sz="1200" b="1" dirty="0">
                <a:solidFill>
                  <a:srgbClr val="181A76"/>
                </a:solidFill>
              </a:rPr>
              <a:t>других архивных документов в государственных органах, органах местного самоуправления и </a:t>
            </a:r>
            <a:r>
              <a:rPr lang="ru-RU" sz="1200" b="1" dirty="0" smtClean="0">
                <a:solidFill>
                  <a:srgbClr val="181A76"/>
                </a:solidFill>
              </a:rPr>
              <a:t>организациях».</a:t>
            </a:r>
            <a:endParaRPr lang="ru-RU" sz="1200" b="1" dirty="0">
              <a:solidFill>
                <a:srgbClr val="181A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8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8" y="-24868"/>
            <a:ext cx="9144000" cy="516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407"/>
            <a:ext cx="6558378" cy="398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50279" y="483518"/>
            <a:ext cx="42777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2F2F2"/>
                </a:solidFill>
              </a:rPr>
              <a:t>Сроки хранения кадровых документов</a:t>
            </a:r>
            <a:endParaRPr lang="ru-RU" sz="2800" dirty="0">
              <a:solidFill>
                <a:srgbClr val="F2F2F2"/>
              </a:solidFill>
            </a:endParaRPr>
          </a:p>
        </p:txBody>
      </p:sp>
      <p:pic>
        <p:nvPicPr>
          <p:cNvPr id="14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9" y="-5582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06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674" y="661450"/>
            <a:ext cx="5919329" cy="4470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254498" y="220944"/>
            <a:ext cx="316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2F2F2"/>
                </a:solidFill>
              </a:rPr>
              <a:t>Образец </a:t>
            </a:r>
            <a:r>
              <a:rPr lang="ru-RU" sz="2400" dirty="0" smtClean="0">
                <a:solidFill>
                  <a:srgbClr val="F2F2F2"/>
                </a:solidFill>
              </a:rPr>
              <a:t>приказа   </a:t>
            </a:r>
            <a:endParaRPr lang="ru-RU" sz="24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8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898" y="-8038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26353" y="267494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Образец акта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915566"/>
            <a:ext cx="7704856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2F2F2"/>
                </a:solidFill>
              </a:rPr>
              <a:t>Акт о </a:t>
            </a:r>
            <a:r>
              <a:rPr lang="ru-RU" sz="1400" dirty="0">
                <a:solidFill>
                  <a:srgbClr val="F2F2F2"/>
                </a:solidFill>
              </a:rPr>
              <a:t>выделении к уничтожению (архивных) документов,</a:t>
            </a:r>
          </a:p>
          <a:p>
            <a:pPr algn="ctr"/>
            <a:r>
              <a:rPr lang="ru-RU" sz="1400" dirty="0">
                <a:solidFill>
                  <a:srgbClr val="F2F2F2"/>
                </a:solidFill>
              </a:rPr>
              <a:t>          </a:t>
            </a:r>
            <a:r>
              <a:rPr lang="ru-RU" sz="1400" dirty="0" smtClean="0">
                <a:solidFill>
                  <a:srgbClr val="F2F2F2"/>
                </a:solidFill>
              </a:rPr>
              <a:t>не </a:t>
            </a:r>
            <a:r>
              <a:rPr lang="ru-RU" sz="1400" dirty="0">
                <a:solidFill>
                  <a:srgbClr val="F2F2F2"/>
                </a:solidFill>
              </a:rPr>
              <a:t>подлежащих хранению</a:t>
            </a:r>
            <a:r>
              <a:rPr lang="ru-RU" sz="1400" dirty="0" smtClean="0">
                <a:solidFill>
                  <a:srgbClr val="F2F2F2"/>
                </a:solidFill>
              </a:rPr>
              <a:t>  </a:t>
            </a:r>
          </a:p>
          <a:p>
            <a:pPr algn="ctr"/>
            <a:r>
              <a:rPr lang="ru-RU" sz="1200" dirty="0" smtClean="0">
                <a:solidFill>
                  <a:srgbClr val="F2F2F2"/>
                </a:solidFill>
              </a:rPr>
              <a:t>                                                                                                                                      </a:t>
            </a:r>
            <a:r>
              <a:rPr lang="ru-RU" sz="1000" dirty="0" smtClean="0">
                <a:solidFill>
                  <a:srgbClr val="F2F2F2"/>
                </a:solidFill>
              </a:rPr>
              <a:t>УТВЕРЖДАЮ</a:t>
            </a:r>
            <a:endParaRPr lang="ru-RU" sz="1000" dirty="0">
              <a:solidFill>
                <a:srgbClr val="F2F2F2"/>
              </a:solidFill>
            </a:endParaRPr>
          </a:p>
          <a:p>
            <a:pPr algn="ctr"/>
            <a:r>
              <a:rPr lang="ru-RU" sz="1000" dirty="0" smtClean="0">
                <a:solidFill>
                  <a:srgbClr val="F2F2F2"/>
                </a:solidFill>
              </a:rPr>
              <a:t>					                       </a:t>
            </a:r>
            <a:r>
              <a:rPr lang="ru-RU" sz="1000" dirty="0" smtClean="0">
                <a:solidFill>
                  <a:srgbClr val="F2F2F2"/>
                </a:solidFill>
              </a:rPr>
              <a:t>Директор </a:t>
            </a:r>
            <a:r>
              <a:rPr lang="ru-RU" sz="1000" dirty="0" smtClean="0">
                <a:solidFill>
                  <a:srgbClr val="F2F2F2"/>
                </a:solidFill>
              </a:rPr>
              <a:t>__________</a:t>
            </a:r>
          </a:p>
          <a:p>
            <a:pPr algn="ctr"/>
            <a:r>
              <a:rPr lang="ru-RU" sz="1000" dirty="0">
                <a:solidFill>
                  <a:srgbClr val="F2F2F2"/>
                </a:solidFill>
              </a:rPr>
              <a:t> </a:t>
            </a:r>
            <a:r>
              <a:rPr lang="ru-RU" sz="1000" dirty="0" smtClean="0">
                <a:solidFill>
                  <a:srgbClr val="F2F2F2"/>
                </a:solidFill>
              </a:rPr>
              <a:t>					              </a:t>
            </a:r>
            <a:r>
              <a:rPr lang="ru-RU" sz="1000" dirty="0" smtClean="0">
                <a:solidFill>
                  <a:srgbClr val="F2F2F2"/>
                </a:solidFill>
              </a:rPr>
              <a:t>______________</a:t>
            </a:r>
            <a:endParaRPr lang="ru-RU" sz="1000" dirty="0">
              <a:solidFill>
                <a:srgbClr val="F2F2F2"/>
              </a:solidFill>
            </a:endParaRPr>
          </a:p>
          <a:p>
            <a:pPr algn="ctr"/>
            <a:r>
              <a:rPr lang="ru-RU" sz="1000" dirty="0" smtClean="0">
                <a:solidFill>
                  <a:srgbClr val="F2F2F2"/>
                </a:solidFill>
              </a:rPr>
              <a:t> </a:t>
            </a:r>
            <a:r>
              <a:rPr lang="ru-RU" sz="1000" dirty="0" smtClean="0">
                <a:solidFill>
                  <a:srgbClr val="F2F2F2"/>
                </a:solidFill>
              </a:rPr>
              <a:t>                                                                                                                                                                                                     </a:t>
            </a:r>
            <a:r>
              <a:rPr lang="ru-RU" sz="900" dirty="0" smtClean="0">
                <a:solidFill>
                  <a:srgbClr val="F2F2F2"/>
                </a:solidFill>
              </a:rPr>
              <a:t>(</a:t>
            </a:r>
            <a:r>
              <a:rPr lang="ru-RU" sz="900" dirty="0" smtClean="0">
                <a:solidFill>
                  <a:srgbClr val="F2F2F2"/>
                </a:solidFill>
              </a:rPr>
              <a:t>подпись, расшифровка подписи)         </a:t>
            </a:r>
          </a:p>
          <a:p>
            <a:endParaRPr lang="ru-RU" sz="1000" dirty="0" smtClean="0">
              <a:solidFill>
                <a:srgbClr val="F2F2F2"/>
              </a:solidFill>
            </a:endParaRPr>
          </a:p>
          <a:p>
            <a:r>
              <a:rPr lang="ru-RU" sz="1000" dirty="0" smtClean="0">
                <a:solidFill>
                  <a:srgbClr val="F2F2F2"/>
                </a:solidFill>
              </a:rPr>
              <a:t>        Дата</a:t>
            </a:r>
            <a:r>
              <a:rPr lang="ru-RU" sz="1000" dirty="0" smtClean="0">
                <a:solidFill>
                  <a:srgbClr val="F2F2F2"/>
                </a:solidFill>
              </a:rPr>
              <a:t>_____                                                                                                                                                       </a:t>
            </a:r>
            <a:r>
              <a:rPr lang="ru-RU" sz="1000" dirty="0" smtClean="0">
                <a:solidFill>
                  <a:srgbClr val="F2F2F2"/>
                </a:solidFill>
              </a:rPr>
              <a:t>                       №</a:t>
            </a:r>
            <a:r>
              <a:rPr lang="ru-RU" sz="1000" dirty="0" smtClean="0">
                <a:solidFill>
                  <a:srgbClr val="F2F2F2"/>
                </a:solidFill>
              </a:rPr>
              <a:t>____</a:t>
            </a:r>
          </a:p>
          <a:p>
            <a:endParaRPr lang="ru-RU" sz="1000" dirty="0" smtClean="0">
              <a:solidFill>
                <a:srgbClr val="F2F2F2"/>
              </a:solidFill>
            </a:endParaRPr>
          </a:p>
          <a:p>
            <a:r>
              <a:rPr lang="ru-RU" sz="1200" dirty="0" smtClean="0">
                <a:solidFill>
                  <a:srgbClr val="F2F2F2"/>
                </a:solidFill>
              </a:rPr>
              <a:t>О выделении к уничтожению документов, не подлежащих хранению</a:t>
            </a:r>
          </a:p>
          <a:p>
            <a:endParaRPr lang="ru-RU" sz="1200" dirty="0">
              <a:solidFill>
                <a:srgbClr val="F2F2F2"/>
              </a:solidFill>
            </a:endParaRPr>
          </a:p>
          <a:p>
            <a:pPr algn="ctr"/>
            <a:r>
              <a:rPr lang="ru-RU" sz="1200" dirty="0" smtClean="0">
                <a:solidFill>
                  <a:srgbClr val="F2F2F2"/>
                </a:solidFill>
              </a:rPr>
              <a:t>На основании: </a:t>
            </a:r>
            <a:r>
              <a:rPr lang="ru-RU" sz="1000" u="sng" dirty="0" smtClean="0">
                <a:solidFill>
                  <a:srgbClr val="F2F2F2"/>
                </a:solidFill>
              </a:rPr>
              <a:t>Перечня типовых управленческих архивных документов, образующихся в процессе деятельности гос. </a:t>
            </a:r>
            <a:r>
              <a:rPr lang="ru-RU" sz="1000" u="sng" dirty="0">
                <a:solidFill>
                  <a:srgbClr val="F2F2F2"/>
                </a:solidFill>
              </a:rPr>
              <a:t>о</a:t>
            </a:r>
            <a:r>
              <a:rPr lang="ru-RU" sz="1000" u="sng" dirty="0" smtClean="0">
                <a:solidFill>
                  <a:srgbClr val="F2F2F2"/>
                </a:solidFill>
              </a:rPr>
              <a:t>рганов, органов местного самоуправления и организаций, с указанием сроков их хранения (утв. приказом </a:t>
            </a:r>
            <a:r>
              <a:rPr lang="ru-RU" sz="1000" u="sng" dirty="0" err="1" smtClean="0">
                <a:solidFill>
                  <a:srgbClr val="F2F2F2"/>
                </a:solidFill>
              </a:rPr>
              <a:t>Росархива</a:t>
            </a:r>
            <a:r>
              <a:rPr lang="ru-RU" sz="1000" u="sng" dirty="0" smtClean="0">
                <a:solidFill>
                  <a:srgbClr val="F2F2F2"/>
                </a:solidFill>
              </a:rPr>
              <a:t> от 20.12.20219 №236)</a:t>
            </a:r>
          </a:p>
          <a:p>
            <a:r>
              <a:rPr lang="ru-RU" sz="1200" dirty="0" smtClean="0">
                <a:solidFill>
                  <a:srgbClr val="F2F2F2"/>
                </a:solidFill>
              </a:rPr>
              <a:t>отобраны </a:t>
            </a:r>
            <a:r>
              <a:rPr lang="ru-RU" sz="1200" dirty="0" smtClean="0">
                <a:solidFill>
                  <a:srgbClr val="F2F2F2"/>
                </a:solidFill>
              </a:rPr>
              <a:t>к уничтожению как не имеющие научно-исторической ценности и утратившие практическое значение документы МБОУ «</a:t>
            </a:r>
            <a:r>
              <a:rPr lang="ru-RU" sz="1200" dirty="0" err="1" smtClean="0">
                <a:solidFill>
                  <a:srgbClr val="F2F2F2"/>
                </a:solidFill>
              </a:rPr>
              <a:t>Лянторская</a:t>
            </a:r>
            <a:r>
              <a:rPr lang="ru-RU" sz="1200" dirty="0" smtClean="0">
                <a:solidFill>
                  <a:srgbClr val="F2F2F2"/>
                </a:solidFill>
              </a:rPr>
              <a:t> СОШ»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330010"/>
              </p:ext>
            </p:extLst>
          </p:nvPr>
        </p:nvGraphicFramePr>
        <p:xfrm>
          <a:off x="395538" y="3795886"/>
          <a:ext cx="7848870" cy="1257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0185"/>
                <a:gridCol w="1387237"/>
                <a:gridCol w="552972"/>
                <a:gridCol w="1654134"/>
                <a:gridCol w="806893"/>
                <a:gridCol w="953601"/>
                <a:gridCol w="1026955"/>
                <a:gridCol w="806893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 п/п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Заголовок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дела (групповой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заголовок документов)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Годы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№№ описи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(при выделении к уничтожению документов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при подготовке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дел к передаче в архив организации,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графа не заполняется)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 </a:t>
                      </a:r>
                      <a:r>
                        <a:rPr lang="ru-RU" sz="1000" dirty="0" err="1">
                          <a:effectLst/>
                        </a:rPr>
                        <a:t>ед.хр</a:t>
                      </a:r>
                      <a:r>
                        <a:rPr lang="ru-RU" sz="1000" dirty="0">
                          <a:effectLst/>
                        </a:rPr>
                        <a:t>. по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описи (индекс по номенклатуре дел)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</a:t>
                      </a:r>
                      <a:r>
                        <a:rPr lang="ru-RU" sz="1000" dirty="0" err="1">
                          <a:effectLst/>
                        </a:rPr>
                        <a:t>ед.хр</a:t>
                      </a:r>
                      <a:r>
                        <a:rPr lang="ru-RU" sz="1000" dirty="0">
                          <a:effectLst/>
                        </a:rPr>
                        <a:t>. (дел)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Сроки хранения и №№ статей по перечню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Примечания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6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8039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5496" y="28885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2F2F2"/>
                </a:solidFill>
              </a:rPr>
              <a:t> </a:t>
            </a:r>
            <a:r>
              <a:rPr lang="ru-RU" sz="2000" dirty="0" smtClean="0">
                <a:solidFill>
                  <a:srgbClr val="F2F2F2"/>
                </a:solidFill>
              </a:rPr>
              <a:t>Рекомендуемый образец </a:t>
            </a:r>
            <a:r>
              <a:rPr lang="ru-RU" sz="2000" dirty="0">
                <a:solidFill>
                  <a:srgbClr val="F2F2F2"/>
                </a:solidFill>
              </a:rPr>
              <a:t> </a:t>
            </a:r>
            <a:r>
              <a:rPr lang="ru-RU" sz="2000" dirty="0" smtClean="0">
                <a:solidFill>
                  <a:srgbClr val="F2F2F2"/>
                </a:solidFill>
              </a:rPr>
              <a:t>лист-заверитель дела</a:t>
            </a:r>
          </a:p>
          <a:p>
            <a:r>
              <a:rPr lang="ru-RU" sz="2000" dirty="0" smtClean="0">
                <a:solidFill>
                  <a:srgbClr val="F2F2F2"/>
                </a:solidFill>
              </a:rPr>
              <a:t> </a:t>
            </a:r>
            <a:r>
              <a:rPr lang="ru-RU" sz="1600" dirty="0" smtClean="0">
                <a:solidFill>
                  <a:srgbClr val="F2F2F2"/>
                </a:solidFill>
              </a:rPr>
              <a:t>(приложение </a:t>
            </a:r>
            <a:r>
              <a:rPr lang="ru-RU" sz="1600" dirty="0">
                <a:solidFill>
                  <a:srgbClr val="F2F2F2"/>
                </a:solidFill>
              </a:rPr>
              <a:t>№ </a:t>
            </a:r>
            <a:r>
              <a:rPr lang="ru-RU" sz="1600" dirty="0" smtClean="0">
                <a:solidFill>
                  <a:srgbClr val="F2F2F2"/>
                </a:solidFill>
              </a:rPr>
              <a:t>4 к Правилам)</a:t>
            </a:r>
            <a:endParaRPr lang="ru-RU" sz="1600" dirty="0">
              <a:solidFill>
                <a:srgbClr val="F2F2F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203598"/>
            <a:ext cx="65527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2F2F2"/>
                </a:solidFill>
              </a:rPr>
              <a:t> Лист-заверитель дела</a:t>
            </a:r>
          </a:p>
          <a:p>
            <a:r>
              <a:rPr lang="ru-RU" sz="1200" dirty="0">
                <a:solidFill>
                  <a:srgbClr val="F2F2F2"/>
                </a:solidFill>
              </a:rPr>
              <a:t> </a:t>
            </a:r>
          </a:p>
          <a:p>
            <a:r>
              <a:rPr lang="ru-RU" sz="1400" dirty="0">
                <a:solidFill>
                  <a:srgbClr val="F2F2F2"/>
                </a:solidFill>
              </a:rPr>
              <a:t>ЛИСТ-ЗАВЕРИТЕЛЬ ДЕЛА №__</a:t>
            </a:r>
          </a:p>
          <a:p>
            <a:r>
              <a:rPr lang="ru-RU" sz="1400" dirty="0">
                <a:solidFill>
                  <a:srgbClr val="F2F2F2"/>
                </a:solidFill>
              </a:rPr>
              <a:t>В деле подшито и пронумеровано ____________________________________листов</a:t>
            </a:r>
          </a:p>
          <a:p>
            <a:r>
              <a:rPr lang="ru-RU" sz="1400" dirty="0">
                <a:solidFill>
                  <a:srgbClr val="F2F2F2"/>
                </a:solidFill>
              </a:rPr>
              <a:t>                                         (цифрами и прописью)</a:t>
            </a:r>
          </a:p>
          <a:p>
            <a:r>
              <a:rPr lang="ru-RU" sz="1400" dirty="0">
                <a:solidFill>
                  <a:srgbClr val="F2F2F2"/>
                </a:solidFill>
              </a:rPr>
              <a:t>с № __________________________по № ________________________, в том числе:</a:t>
            </a:r>
          </a:p>
          <a:p>
            <a:r>
              <a:rPr lang="ru-RU" sz="1400" dirty="0">
                <a:solidFill>
                  <a:srgbClr val="F2F2F2"/>
                </a:solidFill>
              </a:rPr>
              <a:t>Литерные номера листов _________________________________________________</a:t>
            </a:r>
          </a:p>
          <a:p>
            <a:r>
              <a:rPr lang="ru-RU" sz="1400" dirty="0">
                <a:solidFill>
                  <a:srgbClr val="F2F2F2"/>
                </a:solidFill>
              </a:rPr>
              <a:t>Пропущенные номера листов______________________________________________</a:t>
            </a:r>
          </a:p>
          <a:p>
            <a:r>
              <a:rPr lang="ru-RU" sz="1400" dirty="0">
                <a:solidFill>
                  <a:srgbClr val="F2F2F2"/>
                </a:solidFill>
              </a:rPr>
              <a:t>+ листов внутренней описи </a:t>
            </a:r>
            <a:r>
              <a:rPr lang="ru-RU" sz="1400" dirty="0" smtClean="0">
                <a:solidFill>
                  <a:srgbClr val="F2F2F2"/>
                </a:solidFill>
              </a:rPr>
              <a:t>_______________________________________________</a:t>
            </a:r>
            <a:endParaRPr lang="ru-RU" sz="1400" dirty="0">
              <a:solidFill>
                <a:srgbClr val="F2F2F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372786"/>
              </p:ext>
            </p:extLst>
          </p:nvPr>
        </p:nvGraphicFramePr>
        <p:xfrm>
          <a:off x="1140586" y="3418409"/>
          <a:ext cx="6408712" cy="809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5335"/>
                <a:gridCol w="2193377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Особенности физического состояния и формирования дела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Номера листов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858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15616" y="4083918"/>
            <a:ext cx="6480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rgbClr val="F2F2F2"/>
              </a:solidFill>
            </a:endParaRPr>
          </a:p>
          <a:p>
            <a:r>
              <a:rPr lang="ru-RU" sz="1200" dirty="0" smtClean="0">
                <a:solidFill>
                  <a:srgbClr val="F2F2F2"/>
                </a:solidFill>
              </a:rPr>
              <a:t>Наименование </a:t>
            </a:r>
            <a:r>
              <a:rPr lang="ru-RU" sz="1200" dirty="0">
                <a:solidFill>
                  <a:srgbClr val="F2F2F2"/>
                </a:solidFill>
              </a:rPr>
              <a:t>должности работника            _____________________________</a:t>
            </a:r>
          </a:p>
          <a:p>
            <a:r>
              <a:rPr lang="ru-RU" sz="1200" dirty="0">
                <a:solidFill>
                  <a:srgbClr val="F2F2F2"/>
                </a:solidFill>
              </a:rPr>
              <a:t>                                                                         </a:t>
            </a:r>
            <a:r>
              <a:rPr lang="ru-RU" sz="1200" dirty="0" smtClean="0">
                <a:solidFill>
                  <a:srgbClr val="F2F2F2"/>
                </a:solidFill>
              </a:rPr>
              <a:t>                         </a:t>
            </a:r>
            <a:r>
              <a:rPr lang="ru-RU" sz="1200" dirty="0">
                <a:solidFill>
                  <a:srgbClr val="F2F2F2"/>
                </a:solidFill>
              </a:rPr>
              <a:t>(подпись)  (расшифровка подписи)</a:t>
            </a:r>
          </a:p>
          <a:p>
            <a:r>
              <a:rPr lang="ru-RU" sz="1200" dirty="0">
                <a:solidFill>
                  <a:srgbClr val="F2F2F2"/>
                </a:solidFill>
              </a:rPr>
              <a:t>___________________</a:t>
            </a:r>
          </a:p>
          <a:p>
            <a:r>
              <a:rPr lang="ru-RU" sz="1200" dirty="0">
                <a:solidFill>
                  <a:srgbClr val="F2F2F2"/>
                </a:solidFill>
              </a:rPr>
              <a:t>      (дата</a:t>
            </a:r>
            <a:r>
              <a:rPr lang="ru-RU" sz="1200" dirty="0" smtClean="0">
                <a:solidFill>
                  <a:srgbClr val="F2F2F2"/>
                </a:solidFill>
              </a:rPr>
              <a:t>)</a:t>
            </a:r>
            <a:endParaRPr lang="ru-RU" sz="12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91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5915"/>
            <a:ext cx="9144000" cy="51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81125" y="2791269"/>
          <a:ext cx="6381750" cy="211836"/>
        </p:xfrm>
        <a:graphic>
          <a:graphicData uri="http://schemas.openxmlformats.org/drawingml/2006/table">
            <a:tbl>
              <a:tblPr firstRow="1" firstCol="1" bandRow="1"/>
              <a:tblGrid>
                <a:gridCol w="638175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50792" y="1252556"/>
            <a:ext cx="627280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Внутренняя опись документов дела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Внутренняя опись документов дела №________________________________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 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Итого________________________________________________________ документов.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                            (цифрами и прописью)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Количество листов внутренней описи ___________________________________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лл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                                           (цифрами и прописью)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 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Наименование должности лица,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составившего внутреннюю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опись документов дела            ____________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    __________________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                                                                           (подпись)        (расшифровка подписи)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______________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627703"/>
              </p:ext>
            </p:extLst>
          </p:nvPr>
        </p:nvGraphicFramePr>
        <p:xfrm>
          <a:off x="1650794" y="3939902"/>
          <a:ext cx="6089559" cy="1108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7584"/>
                <a:gridCol w="1617219"/>
                <a:gridCol w="692422"/>
                <a:gridCol w="842599"/>
                <a:gridCol w="956385"/>
                <a:gridCol w="129335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 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Регистрационный № документа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Дата документа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Заголовок документа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№№ листов дела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Примечания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79512" y="120832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F2F2F2"/>
                </a:solidFill>
              </a:rPr>
              <a:t>Рекомендуемый образец в</a:t>
            </a:r>
            <a:r>
              <a:rPr lang="ru-RU" sz="2000" dirty="0" smtClean="0">
                <a:solidFill>
                  <a:srgbClr val="F2F2F2"/>
                </a:solidFill>
                <a:ea typeface="Times New Roman" pitchFamily="18" charset="0"/>
                <a:cs typeface="Times New Roman" pitchFamily="18" charset="0"/>
              </a:rPr>
              <a:t>нутренней описи документов </a:t>
            </a:r>
            <a:r>
              <a:rPr lang="ru-RU" sz="1600" dirty="0" smtClean="0">
                <a:solidFill>
                  <a:srgbClr val="F2F2F2"/>
                </a:solidFill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rgbClr val="F2F2F2"/>
                </a:solidFill>
              </a:rPr>
              <a:t>приложение </a:t>
            </a:r>
            <a:r>
              <a:rPr lang="ru-RU" sz="1600" dirty="0">
                <a:solidFill>
                  <a:srgbClr val="F2F2F2"/>
                </a:solidFill>
              </a:rPr>
              <a:t>№ 5 к </a:t>
            </a:r>
            <a:r>
              <a:rPr lang="ru-RU" sz="1600" dirty="0" smtClean="0">
                <a:solidFill>
                  <a:srgbClr val="F2F2F2"/>
                </a:solidFill>
              </a:rPr>
              <a:t>Правилам)</a:t>
            </a:r>
            <a:endParaRPr lang="ru-RU" sz="1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9082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88038"/>
            <a:ext cx="6818615" cy="4255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95486"/>
            <a:ext cx="489654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Рекомендуемый образец обложка </a:t>
            </a:r>
            <a:r>
              <a:rPr lang="ru-RU" sz="2000" dirty="0">
                <a:solidFill>
                  <a:srgbClr val="F2F2F2"/>
                </a:solidFill>
              </a:rPr>
              <a:t>дела </a:t>
            </a:r>
          </a:p>
          <a:p>
            <a:r>
              <a:rPr lang="ru-RU" sz="1600" dirty="0" smtClean="0">
                <a:solidFill>
                  <a:srgbClr val="F2F2F2"/>
                </a:solidFill>
              </a:rPr>
              <a:t> (приложение </a:t>
            </a:r>
            <a:r>
              <a:rPr lang="ru-RU" sz="1600" dirty="0">
                <a:solidFill>
                  <a:srgbClr val="F2F2F2"/>
                </a:solidFill>
              </a:rPr>
              <a:t>№ 6 к </a:t>
            </a:r>
            <a:r>
              <a:rPr lang="ru-RU" sz="1600" dirty="0" smtClean="0">
                <a:solidFill>
                  <a:srgbClr val="F2F2F2"/>
                </a:solidFill>
              </a:rPr>
              <a:t>Правилам)</a:t>
            </a:r>
            <a:endParaRPr lang="ru-RU" sz="1600" dirty="0">
              <a:solidFill>
                <a:srgbClr val="F2F2F2"/>
              </a:solidFill>
            </a:endParaRPr>
          </a:p>
          <a:p>
            <a:endParaRPr lang="ru-RU" sz="1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1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10344" y="-24169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0832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Рекомендуемый образец опись дел по личному составу  </a:t>
            </a:r>
            <a:r>
              <a:rPr lang="ru-RU" sz="1600" dirty="0" smtClean="0">
                <a:solidFill>
                  <a:srgbClr val="F2F2F2"/>
                </a:solidFill>
              </a:rPr>
              <a:t>(приложение </a:t>
            </a:r>
            <a:r>
              <a:rPr lang="ru-RU" sz="1600" dirty="0">
                <a:solidFill>
                  <a:srgbClr val="F2F2F2"/>
                </a:solidFill>
              </a:rPr>
              <a:t>№ </a:t>
            </a:r>
            <a:r>
              <a:rPr lang="ru-RU" sz="1600" dirty="0" smtClean="0">
                <a:solidFill>
                  <a:srgbClr val="F2F2F2"/>
                </a:solidFill>
              </a:rPr>
              <a:t>10 </a:t>
            </a:r>
            <a:r>
              <a:rPr lang="ru-RU" sz="1600" dirty="0">
                <a:solidFill>
                  <a:srgbClr val="F2F2F2"/>
                </a:solidFill>
              </a:rPr>
              <a:t>к </a:t>
            </a:r>
            <a:r>
              <a:rPr lang="ru-RU" sz="1600" dirty="0" smtClean="0">
                <a:solidFill>
                  <a:srgbClr val="F2F2F2"/>
                </a:solidFill>
              </a:rPr>
              <a:t>Правилам)</a:t>
            </a:r>
            <a:endParaRPr lang="ru-RU" sz="1600" dirty="0">
              <a:solidFill>
                <a:srgbClr val="F2F2F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15566"/>
            <a:ext cx="7344816" cy="2286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>
                <a:solidFill>
                  <a:srgbClr val="F2F2F2"/>
                </a:solidFill>
                <a:ea typeface="Times New Roman"/>
                <a:cs typeface="Times New Roman"/>
              </a:rPr>
              <a:t>Опись дел по личному составу</a:t>
            </a:r>
            <a:endParaRPr lang="ru-RU" sz="14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__________________________________                УТВЕРЖДАЮ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 (наименование </a:t>
            </a:r>
            <a:r>
              <a:rPr lang="ru-RU" sz="1000" dirty="0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гос. органа, органа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Местного самоуправления</a:t>
            </a: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, организации)            </a:t>
            </a:r>
            <a:r>
              <a:rPr lang="ru-RU" sz="1000" dirty="0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(наименование должности руководителя или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						    иного </a:t>
            </a: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уполномоченного им лица)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Фонд N</a:t>
            </a:r>
            <a:r>
              <a:rPr lang="ru-RU" sz="1000" dirty="0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_______________ ОПИСЬ </a:t>
            </a: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N</a:t>
            </a:r>
            <a:r>
              <a:rPr lang="ru-RU" sz="1000" dirty="0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________________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дел, документов по личному                       _____________________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составу                                   </a:t>
            </a:r>
            <a:r>
              <a:rPr lang="ru-RU" sz="1000" dirty="0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    </a:t>
            </a: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(подпись)(расшифровка подписи)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 </a:t>
            </a:r>
            <a:r>
              <a:rPr lang="ru-RU" sz="1000" dirty="0" err="1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за</a:t>
            </a:r>
            <a:r>
              <a:rPr lang="ru-RU" sz="1000" dirty="0" err="1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___________год</a:t>
            </a: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                           _________________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                          </a:t>
            </a:r>
            <a:r>
              <a:rPr lang="ru-RU" sz="1000" dirty="0">
                <a:solidFill>
                  <a:srgbClr val="22272F"/>
                </a:solidFill>
                <a:latin typeface="Courier New"/>
                <a:ea typeface="Times New Roman"/>
                <a:cs typeface="Times New Roman"/>
              </a:rPr>
              <a:t>                </a:t>
            </a:r>
            <a:endParaRPr lang="ru-RU" sz="1000" dirty="0">
              <a:ea typeface="Calibri"/>
              <a:cs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971819"/>
              </p:ext>
            </p:extLst>
          </p:nvPr>
        </p:nvGraphicFramePr>
        <p:xfrm>
          <a:off x="467544" y="3075806"/>
          <a:ext cx="7200799" cy="987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0615"/>
                <a:gridCol w="668492"/>
                <a:gridCol w="1822053"/>
                <a:gridCol w="786715"/>
                <a:gridCol w="873410"/>
                <a:gridCol w="991632"/>
                <a:gridCol w="162788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 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Индекс дела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Заголовок дела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Крайние даты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Срок хранения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листов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Примечания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Название раздела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4035144"/>
            <a:ext cx="727280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В данный раздел описи внесено ___________________________________________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                                           (цифрами и прописью</a:t>
            </a:r>
            <a:r>
              <a:rPr lang="ru-RU" sz="1000" dirty="0" smtClean="0">
                <a:solidFill>
                  <a:srgbClr val="F2F2F2"/>
                </a:solidFill>
                <a:latin typeface="Courier New"/>
                <a:ea typeface="Times New Roman"/>
                <a:cs typeface="Times New Roman"/>
              </a:rPr>
              <a:t>)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 smtClean="0">
                <a:solidFill>
                  <a:srgbClr val="F2F2F2"/>
                </a:solidFill>
                <a:latin typeface="Courier New"/>
                <a:ea typeface="Calibri"/>
                <a:cs typeface="Times New Roman"/>
              </a:rPr>
              <a:t>С № __ по №___ в том, числе литерные номера:____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 smtClean="0">
                <a:solidFill>
                  <a:srgbClr val="F2F2F2"/>
                </a:solidFill>
                <a:latin typeface="Courier New"/>
                <a:ea typeface="Calibri"/>
                <a:cs typeface="Times New Roman"/>
              </a:rPr>
              <a:t>Наименование должности составителя описи _________________   ___________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>
                <a:solidFill>
                  <a:srgbClr val="F2F2F2"/>
                </a:solidFill>
                <a:latin typeface="Courier New"/>
                <a:ea typeface="Calibri"/>
                <a:cs typeface="Times New Roman"/>
              </a:rPr>
              <a:t> </a:t>
            </a:r>
            <a:r>
              <a:rPr lang="ru-RU" sz="1000" dirty="0" smtClean="0">
                <a:solidFill>
                  <a:srgbClr val="F2F2F2"/>
                </a:solidFill>
                <a:latin typeface="Courier New"/>
                <a:ea typeface="Calibri"/>
                <a:cs typeface="Times New Roman"/>
              </a:rPr>
              <a:t>                                             (подпись) (расшифровка подписи)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000" dirty="0" smtClean="0">
                <a:solidFill>
                  <a:srgbClr val="F2F2F2"/>
                </a:solidFill>
                <a:latin typeface="Courier New"/>
                <a:ea typeface="Calibri"/>
                <a:cs typeface="Times New Roman"/>
              </a:rPr>
              <a:t>Дата _____</a:t>
            </a:r>
            <a:endParaRPr lang="ru-RU" sz="1000" dirty="0">
              <a:solidFill>
                <a:srgbClr val="F2F2F2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065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34618"/>
            <a:ext cx="9144000" cy="51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4284804" y="-152661"/>
            <a:ext cx="4027567" cy="5724135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2414" y="835238"/>
            <a:ext cx="5434152" cy="388795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200" b="1" dirty="0">
                <a:solidFill>
                  <a:srgbClr val="3030A6"/>
                </a:solidFill>
              </a:rPr>
              <a:t>К педагогической деятельности </a:t>
            </a:r>
            <a:r>
              <a:rPr lang="ru-RU" sz="1200" b="1" dirty="0" smtClean="0">
                <a:solidFill>
                  <a:srgbClr val="3030A6"/>
                </a:solidFill>
              </a:rPr>
              <a:t>допускаются обучающиеся:</a:t>
            </a:r>
          </a:p>
          <a:p>
            <a:pPr algn="l">
              <a:spcBef>
                <a:spcPts val="0"/>
              </a:spcBef>
            </a:pPr>
            <a:endParaRPr lang="ru-RU" sz="1000" b="1" dirty="0" smtClean="0">
              <a:solidFill>
                <a:srgbClr val="3030A6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solidFill>
                  <a:srgbClr val="3030A6"/>
                </a:solidFill>
              </a:rPr>
              <a:t>       1</a:t>
            </a:r>
            <a:r>
              <a:rPr lang="ru-RU" sz="1200" b="1" dirty="0" smtClean="0">
                <a:solidFill>
                  <a:srgbClr val="3030A6"/>
                </a:solidFill>
              </a:rPr>
              <a:t>.  По </a:t>
            </a:r>
            <a:r>
              <a:rPr lang="ru-RU" sz="1200" b="1" dirty="0">
                <a:solidFill>
                  <a:srgbClr val="3030A6"/>
                </a:solidFill>
              </a:rPr>
              <a:t>программам высшего образования в сфере «Образование и педагогические науки», если: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3030A6"/>
                </a:solidFill>
              </a:rPr>
              <a:t>    </a:t>
            </a:r>
            <a:r>
              <a:rPr lang="ru-RU" sz="1200" b="1" dirty="0" smtClean="0">
                <a:solidFill>
                  <a:srgbClr val="3030A6"/>
                </a:solidFill>
              </a:rPr>
              <a:t>  </a:t>
            </a:r>
            <a:r>
              <a:rPr lang="ru-RU" sz="1200" b="1" dirty="0" smtClean="0">
                <a:solidFill>
                  <a:srgbClr val="3030A6"/>
                </a:solidFill>
              </a:rPr>
              <a:t> </a:t>
            </a:r>
            <a:r>
              <a:rPr lang="ru-RU" sz="1200" b="1" dirty="0" smtClean="0">
                <a:solidFill>
                  <a:srgbClr val="3030A6"/>
                </a:solidFill>
              </a:rPr>
              <a:t>- </a:t>
            </a:r>
            <a:r>
              <a:rPr lang="ru-RU" sz="1200" b="1" dirty="0" smtClean="0">
                <a:solidFill>
                  <a:srgbClr val="3030A6"/>
                </a:solidFill>
              </a:rPr>
              <a:t>успешно</a:t>
            </a:r>
            <a:r>
              <a:rPr lang="ru-RU" sz="1200" b="1" dirty="0">
                <a:solidFill>
                  <a:srgbClr val="3030A6"/>
                </a:solidFill>
              </a:rPr>
              <a:t>	</a:t>
            </a:r>
            <a:r>
              <a:rPr lang="ru-RU" sz="1200" b="1" dirty="0" smtClean="0">
                <a:solidFill>
                  <a:srgbClr val="3030A6"/>
                </a:solidFill>
              </a:rPr>
              <a:t>прошли </a:t>
            </a:r>
            <a:r>
              <a:rPr lang="ru-RU" sz="1200" b="1" dirty="0">
                <a:solidFill>
                  <a:srgbClr val="3030A6"/>
                </a:solidFill>
              </a:rPr>
              <a:t>промежуточную аттестацию не менее чем за 3 </a:t>
            </a:r>
            <a:r>
              <a:rPr lang="ru-RU" sz="1200" b="1" dirty="0" smtClean="0">
                <a:solidFill>
                  <a:srgbClr val="3030A6"/>
                </a:solidFill>
              </a:rPr>
              <a:t>года обучения</a:t>
            </a:r>
            <a:r>
              <a:rPr lang="ru-RU" sz="1200" b="1" dirty="0">
                <a:solidFill>
                  <a:srgbClr val="3030A6"/>
                </a:solidFill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3030A6"/>
                </a:solidFill>
              </a:rPr>
              <a:t>    </a:t>
            </a:r>
            <a:r>
              <a:rPr lang="ru-RU" sz="1200" b="1" dirty="0" smtClean="0">
                <a:solidFill>
                  <a:srgbClr val="3030A6"/>
                </a:solidFill>
              </a:rPr>
              <a:t>   </a:t>
            </a:r>
            <a:r>
              <a:rPr lang="ru-RU" sz="1200" b="1" dirty="0" smtClean="0">
                <a:solidFill>
                  <a:srgbClr val="3030A6"/>
                </a:solidFill>
              </a:rPr>
              <a:t>- по соответствующим специальности или направлению подготовки высшего образования обучающегося учебным предметам: </a:t>
            </a:r>
            <a:r>
              <a:rPr lang="ru-RU" sz="1200" b="1" dirty="0">
                <a:solidFill>
                  <a:srgbClr val="3030A6"/>
                </a:solidFill>
              </a:rPr>
              <a:t>начального, основного и среднего общего образования</a:t>
            </a:r>
            <a:r>
              <a:rPr lang="ru-RU" sz="1200" b="1" dirty="0" smtClean="0">
                <a:solidFill>
                  <a:srgbClr val="3030A6"/>
                </a:solidFill>
              </a:rPr>
              <a:t>.</a:t>
            </a:r>
          </a:p>
          <a:p>
            <a:pPr marL="171450" indent="-171450" algn="l">
              <a:spcBef>
                <a:spcPts val="0"/>
              </a:spcBef>
              <a:buFontTx/>
              <a:buChar char="-"/>
            </a:pPr>
            <a:endParaRPr lang="ru-RU" sz="1200" b="1" dirty="0">
              <a:solidFill>
                <a:srgbClr val="3030A6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solidFill>
                  <a:srgbClr val="3030A6"/>
                </a:solidFill>
              </a:rPr>
              <a:t>       2</a:t>
            </a:r>
            <a:r>
              <a:rPr lang="ru-RU" sz="1200" b="1" dirty="0" smtClean="0">
                <a:solidFill>
                  <a:srgbClr val="3030A6"/>
                </a:solidFill>
              </a:rPr>
              <a:t>. Обучающиеся </a:t>
            </a:r>
            <a:r>
              <a:rPr lang="ru-RU" sz="1200" b="1" dirty="0">
                <a:solidFill>
                  <a:srgbClr val="3030A6"/>
                </a:solidFill>
              </a:rPr>
              <a:t>по иным специальностям высшего образования, если: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3030A6"/>
                </a:solidFill>
              </a:rPr>
              <a:t>    </a:t>
            </a:r>
            <a:r>
              <a:rPr lang="ru-RU" sz="1200" b="1" dirty="0" smtClean="0">
                <a:solidFill>
                  <a:srgbClr val="3030A6"/>
                </a:solidFill>
              </a:rPr>
              <a:t>   </a:t>
            </a:r>
            <a:r>
              <a:rPr lang="ru-RU" sz="1200" b="1" dirty="0" smtClean="0">
                <a:solidFill>
                  <a:srgbClr val="3030A6"/>
                </a:solidFill>
              </a:rPr>
              <a:t>- успешно прошли </a:t>
            </a:r>
            <a:r>
              <a:rPr lang="ru-RU" sz="1200" b="1" dirty="0">
                <a:solidFill>
                  <a:srgbClr val="3030A6"/>
                </a:solidFill>
              </a:rPr>
              <a:t>промежуточную аттестацию (не менее </a:t>
            </a:r>
            <a:r>
              <a:rPr lang="ru-RU" sz="1200" b="1" dirty="0" smtClean="0">
                <a:solidFill>
                  <a:srgbClr val="3030A6"/>
                </a:solidFill>
              </a:rPr>
              <a:t>чем за 3 года </a:t>
            </a:r>
            <a:r>
              <a:rPr lang="ru-RU" sz="1200" b="1" dirty="0">
                <a:solidFill>
                  <a:srgbClr val="3030A6"/>
                </a:solidFill>
              </a:rPr>
              <a:t>обучения);</a:t>
            </a:r>
          </a:p>
          <a:p>
            <a:pPr algn="l">
              <a:spcBef>
                <a:spcPts val="0"/>
              </a:spcBef>
            </a:pPr>
            <a:r>
              <a:rPr lang="ru-RU" sz="1200" b="1" dirty="0">
                <a:solidFill>
                  <a:srgbClr val="3030A6"/>
                </a:solidFill>
              </a:rPr>
              <a:t> </a:t>
            </a:r>
            <a:r>
              <a:rPr lang="ru-RU" sz="1200" b="1" dirty="0" smtClean="0">
                <a:solidFill>
                  <a:srgbClr val="3030A6"/>
                </a:solidFill>
              </a:rPr>
              <a:t>  </a:t>
            </a:r>
            <a:r>
              <a:rPr lang="ru-RU" sz="1200" b="1" dirty="0" smtClean="0">
                <a:solidFill>
                  <a:srgbClr val="3030A6"/>
                </a:solidFill>
              </a:rPr>
              <a:t>   </a:t>
            </a:r>
            <a:r>
              <a:rPr lang="ru-RU" sz="1200" b="1" dirty="0" smtClean="0">
                <a:solidFill>
                  <a:srgbClr val="3030A6"/>
                </a:solidFill>
              </a:rPr>
              <a:t>- изучили </a:t>
            </a:r>
            <a:r>
              <a:rPr lang="ru-RU" sz="1200" b="1" dirty="0">
                <a:solidFill>
                  <a:srgbClr val="3030A6"/>
                </a:solidFill>
              </a:rPr>
              <a:t>дисциплины </a:t>
            </a:r>
            <a:r>
              <a:rPr lang="ru-RU" sz="1200" b="1" dirty="0" smtClean="0">
                <a:solidFill>
                  <a:srgbClr val="3030A6"/>
                </a:solidFill>
              </a:rPr>
              <a:t>по учебным предметам в </a:t>
            </a:r>
            <a:r>
              <a:rPr lang="ru-RU" sz="1200" b="1" dirty="0">
                <a:solidFill>
                  <a:srgbClr val="3030A6"/>
                </a:solidFill>
              </a:rPr>
              <a:t>области педагогической деятельности</a:t>
            </a:r>
            <a:r>
              <a:rPr lang="ru-RU" sz="1200" b="1" dirty="0" smtClean="0">
                <a:solidFill>
                  <a:srgbClr val="3030A6"/>
                </a:solidFill>
              </a:rPr>
              <a:t>.</a:t>
            </a:r>
          </a:p>
          <a:p>
            <a:pPr marL="171450" indent="-171450" algn="l">
              <a:spcBef>
                <a:spcPts val="0"/>
              </a:spcBef>
              <a:buFontTx/>
              <a:buChar char="-"/>
            </a:pPr>
            <a:endParaRPr lang="ru-RU" sz="1000" b="1" dirty="0">
              <a:solidFill>
                <a:srgbClr val="3030A6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200" b="1" dirty="0" smtClean="0">
                <a:solidFill>
                  <a:srgbClr val="3030A6"/>
                </a:solidFill>
              </a:rPr>
              <a:t>      3</a:t>
            </a:r>
            <a:r>
              <a:rPr lang="ru-RU" sz="1200" b="1" dirty="0" smtClean="0">
                <a:solidFill>
                  <a:srgbClr val="3030A6"/>
                </a:solidFill>
              </a:rPr>
              <a:t>. По дополнительным общеобразовательным программам:</a:t>
            </a:r>
            <a:endParaRPr lang="ru-RU" sz="1200" b="1" dirty="0">
              <a:solidFill>
                <a:srgbClr val="3030A6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3030A6"/>
                </a:solidFill>
              </a:rPr>
              <a:t>       </a:t>
            </a:r>
            <a:r>
              <a:rPr lang="ru-RU" sz="1200" b="1" dirty="0" smtClean="0">
                <a:solidFill>
                  <a:srgbClr val="3030A6"/>
                </a:solidFill>
              </a:rPr>
              <a:t>- обучающиеся </a:t>
            </a:r>
            <a:r>
              <a:rPr lang="ru-RU" sz="1200" b="1" dirty="0">
                <a:solidFill>
                  <a:srgbClr val="3030A6"/>
                </a:solidFill>
              </a:rPr>
              <a:t>по </a:t>
            </a:r>
            <a:r>
              <a:rPr lang="ru-RU" sz="1200" b="1" dirty="0" smtClean="0">
                <a:solidFill>
                  <a:srgbClr val="3030A6"/>
                </a:solidFill>
              </a:rPr>
              <a:t>специальностям и направлениям подготовки, </a:t>
            </a:r>
            <a:r>
              <a:rPr lang="ru-RU" sz="1200" b="1" dirty="0" smtClean="0">
                <a:solidFill>
                  <a:srgbClr val="3030A6"/>
                </a:solidFill>
              </a:rPr>
              <a:t>   соответствующим </a:t>
            </a:r>
            <a:r>
              <a:rPr lang="ru-RU" sz="1200" b="1" dirty="0" smtClean="0">
                <a:solidFill>
                  <a:srgbClr val="3030A6"/>
                </a:solidFill>
              </a:rPr>
              <a:t>направлениям дополнительных программ</a:t>
            </a:r>
            <a:r>
              <a:rPr lang="ru-RU" sz="1200" b="1" dirty="0">
                <a:solidFill>
                  <a:srgbClr val="3030A6"/>
                </a:solidFill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3030A6"/>
                </a:solidFill>
              </a:rPr>
              <a:t>   </a:t>
            </a:r>
            <a:r>
              <a:rPr lang="ru-RU" sz="1200" b="1" dirty="0" smtClean="0">
                <a:solidFill>
                  <a:srgbClr val="3030A6"/>
                </a:solidFill>
              </a:rPr>
              <a:t>    </a:t>
            </a:r>
            <a:r>
              <a:rPr lang="ru-RU" sz="1200" b="1" dirty="0" smtClean="0">
                <a:solidFill>
                  <a:srgbClr val="3030A6"/>
                </a:solidFill>
              </a:rPr>
              <a:t>- успешно прошли </a:t>
            </a:r>
            <a:r>
              <a:rPr lang="ru-RU" sz="1200" b="1" dirty="0">
                <a:solidFill>
                  <a:srgbClr val="3030A6"/>
                </a:solidFill>
              </a:rPr>
              <a:t>промежуточную аттестацию (не </a:t>
            </a:r>
            <a:r>
              <a:rPr lang="ru-RU" sz="1200" b="1" dirty="0" smtClean="0">
                <a:solidFill>
                  <a:srgbClr val="3030A6"/>
                </a:solidFill>
              </a:rPr>
              <a:t>менее чем за </a:t>
            </a:r>
            <a:r>
              <a:rPr lang="ru-RU" sz="1200" b="1" dirty="0">
                <a:solidFill>
                  <a:srgbClr val="3030A6"/>
                </a:solidFill>
              </a:rPr>
              <a:t>2 </a:t>
            </a:r>
            <a:r>
              <a:rPr lang="ru-RU" sz="1200" b="1" dirty="0" smtClean="0">
                <a:solidFill>
                  <a:srgbClr val="3030A6"/>
                </a:solidFill>
              </a:rPr>
              <a:t>года </a:t>
            </a:r>
            <a:r>
              <a:rPr lang="ru-RU" sz="1200" b="1" dirty="0">
                <a:solidFill>
                  <a:srgbClr val="3030A6"/>
                </a:solidFill>
              </a:rPr>
              <a:t>обучения).</a:t>
            </a:r>
          </a:p>
          <a:p>
            <a:pPr algn="just">
              <a:spcBef>
                <a:spcPts val="0"/>
              </a:spcBef>
            </a:pPr>
            <a:endParaRPr lang="ru-RU" sz="1200" dirty="0">
              <a:solidFill>
                <a:srgbClr val="3030A6"/>
              </a:solidFill>
            </a:endParaRPr>
          </a:p>
          <a:p>
            <a:pPr algn="just">
              <a:spcBef>
                <a:spcPts val="0"/>
              </a:spcBef>
            </a:pPr>
            <a:endParaRPr lang="ru-RU" sz="1200" dirty="0" smtClean="0">
              <a:solidFill>
                <a:srgbClr val="3030A6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5" y="51470"/>
            <a:ext cx="3672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400" b="1" dirty="0" smtClean="0">
                <a:solidFill>
                  <a:srgbClr val="F2F2F2"/>
                </a:solidFill>
              </a:rPr>
              <a:t>Вступил в силу </a:t>
            </a:r>
            <a:r>
              <a:rPr lang="ru-RU" sz="1400" b="1" dirty="0" smtClean="0">
                <a:solidFill>
                  <a:srgbClr val="F2F2F2"/>
                </a:solidFill>
              </a:rPr>
              <a:t>с </a:t>
            </a:r>
            <a:r>
              <a:rPr lang="ru-RU" sz="1400" b="1" dirty="0" smtClean="0">
                <a:solidFill>
                  <a:srgbClr val="F2F2F2"/>
                </a:solidFill>
              </a:rPr>
              <a:t>07 </a:t>
            </a:r>
            <a:r>
              <a:rPr lang="ru-RU" sz="1400" b="1" dirty="0">
                <a:solidFill>
                  <a:srgbClr val="F2F2F2"/>
                </a:solidFill>
              </a:rPr>
              <a:t>декабря 2025 г. и </a:t>
            </a:r>
            <a:r>
              <a:rPr lang="ru-RU" sz="1400" b="1" dirty="0" smtClean="0">
                <a:solidFill>
                  <a:srgbClr val="F2F2F2"/>
                </a:solidFill>
              </a:rPr>
              <a:t>действует</a:t>
            </a:r>
            <a:r>
              <a:rPr lang="ru-RU" sz="1400" b="1" dirty="0">
                <a:solidFill>
                  <a:srgbClr val="F2F2F2"/>
                </a:solidFill>
              </a:rPr>
              <a:t> </a:t>
            </a:r>
            <a:r>
              <a:rPr lang="ru-RU" sz="1400" b="1" dirty="0" smtClean="0">
                <a:solidFill>
                  <a:srgbClr val="F2F2F2"/>
                </a:solidFill>
              </a:rPr>
              <a:t>до </a:t>
            </a:r>
            <a:r>
              <a:rPr lang="ru-RU" sz="1400" b="1" dirty="0" smtClean="0">
                <a:solidFill>
                  <a:srgbClr val="F2F2F2"/>
                </a:solidFill>
              </a:rPr>
              <a:t>01 </a:t>
            </a:r>
            <a:r>
              <a:rPr lang="ru-RU" sz="1400" b="1" dirty="0">
                <a:solidFill>
                  <a:srgbClr val="F2F2F2"/>
                </a:solidFill>
              </a:rPr>
              <a:t>сентября 2026 г.</a:t>
            </a:r>
          </a:p>
          <a:p>
            <a:r>
              <a:rPr lang="ru-RU" sz="1600" dirty="0">
                <a:solidFill>
                  <a:srgbClr val="F2F2F2"/>
                </a:solidFill>
              </a:rPr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5" y="1707654"/>
            <a:ext cx="31942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2F2F2"/>
                </a:solidFill>
              </a:rPr>
              <a:t>Приказ Министерства просвещения </a:t>
            </a:r>
            <a:r>
              <a:rPr lang="ru-RU" sz="1400" b="1" dirty="0" smtClean="0">
                <a:solidFill>
                  <a:srgbClr val="F2F2F2"/>
                </a:solidFill>
              </a:rPr>
              <a:t>Российской Федерации </a:t>
            </a:r>
          </a:p>
          <a:p>
            <a:r>
              <a:rPr lang="ru-RU" sz="1400" b="1" dirty="0" smtClean="0">
                <a:solidFill>
                  <a:srgbClr val="F2F2F2"/>
                </a:solidFill>
              </a:rPr>
              <a:t>от </a:t>
            </a:r>
            <a:r>
              <a:rPr lang="ru-RU" sz="1400" b="1" dirty="0">
                <a:solidFill>
                  <a:srgbClr val="F2F2F2"/>
                </a:solidFill>
              </a:rPr>
              <a:t>28 октября 2025 г. N 786 </a:t>
            </a:r>
            <a:r>
              <a:rPr lang="ru-RU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71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270229" y="577376"/>
            <a:ext cx="3708412" cy="409675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5" y="194834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9041" y="1942358"/>
            <a:ext cx="4787796" cy="144016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</a:rPr>
              <a:t>СПАСИБО ЗА </a:t>
            </a:r>
            <a:r>
              <a:rPr lang="ru-RU" sz="3000" b="1" dirty="0" smtClean="0">
                <a:solidFill>
                  <a:schemeClr val="bg1"/>
                </a:solidFill>
              </a:rPr>
              <a:t>ВНИМАНИЕ ! 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7697"/>
            <a:ext cx="3811442" cy="306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4864</TotalTime>
  <Words>440</Words>
  <Application>Microsoft Office PowerPoint</Application>
  <PresentationFormat>Экран (16:9)</PresentationFormat>
  <Paragraphs>164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Кадровое делопроизводство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Yurist-01</cp:lastModifiedBy>
  <cp:revision>179</cp:revision>
  <dcterms:created xsi:type="dcterms:W3CDTF">2025-09-15T04:43:58Z</dcterms:created>
  <dcterms:modified xsi:type="dcterms:W3CDTF">2026-03-05T04:32:42Z</dcterms:modified>
</cp:coreProperties>
</file>