
<file path=[Content_Types].xml><?xml version="1.0" encoding="utf-8"?>
<Types xmlns="http://schemas.openxmlformats.org/package/2006/content-types">
  <Default Extension="jfif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33.jpg" ContentType="image/jpeg"/>
  <Override PartName="/ppt/media/image34.jpg" ContentType="image/jpeg"/>
  <Override PartName="/ppt/notesSlides/notesSlide8.xml" ContentType="application/vnd.openxmlformats-officedocument.presentationml.notesSlide+xml"/>
  <Override PartName="/ppt/media/image39.jpg" ContentType="image/jpeg"/>
  <Override PartName="/ppt/media/image40.jpg" ContentType="image/jpeg"/>
  <Override PartName="/ppt/media/image41.jpg" ContentType="image/jpeg"/>
  <Override PartName="/ppt/notesSlides/notesSlide9.xml" ContentType="application/vnd.openxmlformats-officedocument.presentationml.notesSlide+xml"/>
  <Override PartName="/ppt/media/image46.jpg" ContentType="image/jpeg"/>
  <Override PartName="/ppt/media/image47.jp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2.jpg" ContentType="image/jpeg"/>
  <Override PartName="/ppt/media/image54.jpg" ContentType="image/jpeg"/>
  <Override PartName="/ppt/notesSlides/notesSlide13.xml" ContentType="application/vnd.openxmlformats-officedocument.presentationml.notesSlide+xml"/>
  <Override PartName="/ppt/media/image5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60" r:id="rId4"/>
    <p:sldId id="269" r:id="rId5"/>
    <p:sldId id="270" r:id="rId6"/>
    <p:sldId id="267" r:id="rId7"/>
    <p:sldId id="258" r:id="rId8"/>
    <p:sldId id="259" r:id="rId9"/>
    <p:sldId id="266" r:id="rId10"/>
    <p:sldId id="263" r:id="rId11"/>
    <p:sldId id="264" r:id="rId12"/>
    <p:sldId id="271" r:id="rId13"/>
    <p:sldId id="265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931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70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51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91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60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5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37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3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f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7">
            <a:extLst>
              <a:ext uri="{FF2B5EF4-FFF2-40B4-BE49-F238E27FC236}">
                <a16:creationId xmlns:a16="http://schemas.microsoft.com/office/drawing/2014/main" id="{372B073F-4054-4500-8A3A-A5C8BB67AEDB}"/>
              </a:ext>
            </a:extLst>
          </p:cNvPr>
          <p:cNvGrpSpPr/>
          <p:nvPr/>
        </p:nvGrpSpPr>
        <p:grpSpPr>
          <a:xfrm>
            <a:off x="4848923" y="1630477"/>
            <a:ext cx="4082087" cy="3226782"/>
            <a:chOff x="10763287" y="3070730"/>
            <a:chExt cx="7524750" cy="6794500"/>
          </a:xfrm>
        </p:grpSpPr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C76CA1F2-6CD4-490F-8722-DB08F5F8591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54659" y="9763630"/>
              <a:ext cx="1856232" cy="101569"/>
            </a:xfrm>
            <a:prstGeom prst="rect">
              <a:avLst/>
            </a:prstGeom>
          </p:spPr>
        </p:pic>
        <p:pic>
          <p:nvPicPr>
            <p:cNvPr id="13" name="object 9">
              <a:extLst>
                <a:ext uri="{FF2B5EF4-FFF2-40B4-BE49-F238E27FC236}">
                  <a16:creationId xmlns:a16="http://schemas.microsoft.com/office/drawing/2014/main" id="{32CB8F26-6A5D-4F2F-89D6-CFBFA246CAD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63287" y="3070730"/>
              <a:ext cx="7524603" cy="6692872"/>
            </a:xfrm>
            <a:prstGeom prst="rect">
              <a:avLst/>
            </a:prstGeom>
          </p:spPr>
        </p:pic>
      </p:grp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0" y="0"/>
            <a:ext cx="6589200" cy="2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ГРАЖДАСКО-ПАТРИОТИЧЕСКОЕ ВОСПИТАНИЕ:</a:t>
            </a:r>
          </a:p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РОЛЬ И ЭФФЕКТИВНОСТЬ КОМАНДНОЙ РАБОТЫ ПЕДАГОГОВ И РОДИТЕЛЕЙ</a:t>
            </a: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9F47A9-5F6F-4816-8C75-7836F05C4E23}"/>
              </a:ext>
            </a:extLst>
          </p:cNvPr>
          <p:cNvSpPr/>
          <p:nvPr/>
        </p:nvSpPr>
        <p:spPr>
          <a:xfrm>
            <a:off x="457199" y="1952182"/>
            <a:ext cx="5642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Реализация проекта по гражданско-патриотическому воспитанию «Юный кадет» для детей старшего дошкольного возраста</a:t>
            </a:r>
            <a:endParaRPr lang="ru-RU" sz="1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4EED40-F650-484F-A6A4-C4BE8DF00D56}"/>
              </a:ext>
            </a:extLst>
          </p:cNvPr>
          <p:cNvSpPr/>
          <p:nvPr/>
        </p:nvSpPr>
        <p:spPr>
          <a:xfrm>
            <a:off x="3196684" y="4688734"/>
            <a:ext cx="33044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МБДОУ д/с «Теремок» (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пгт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 Белый Яр)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5006583" y="3996767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5000"/>
              </a:lnSpc>
            </a:pP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традиционном русском понимании слово «кадет» трактуется намного шире – это не чин, не звание, а состояние души, воспитанной на лучших традициях героической истории нашего Отечества 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648E832C-ACF8-4400-8652-C1EE787EA726}"/>
              </a:ext>
            </a:extLst>
          </p:cNvPr>
          <p:cNvSpPr/>
          <p:nvPr/>
        </p:nvSpPr>
        <p:spPr>
          <a:xfrm>
            <a:off x="538800" y="489359"/>
            <a:ext cx="3240388" cy="3980986"/>
          </a:xfrm>
          <a:custGeom>
            <a:avLst/>
            <a:gdLst/>
            <a:ahLst/>
            <a:cxnLst/>
            <a:rect l="l" t="t" r="r" b="b"/>
            <a:pathLst>
              <a:path w="6440170" h="7974330">
                <a:moveTo>
                  <a:pt x="0" y="23812"/>
                </a:moveTo>
                <a:lnTo>
                  <a:pt x="6440013" y="23812"/>
                </a:lnTo>
              </a:path>
              <a:path w="6440170" h="7974330">
                <a:moveTo>
                  <a:pt x="6416188" y="0"/>
                </a:moveTo>
                <a:lnTo>
                  <a:pt x="6416188" y="0"/>
                </a:lnTo>
                <a:lnTo>
                  <a:pt x="6416188" y="7973799"/>
                </a:lnTo>
              </a:path>
              <a:path w="6440170" h="7974330">
                <a:moveTo>
                  <a:pt x="6440013" y="7949981"/>
                </a:moveTo>
                <a:lnTo>
                  <a:pt x="0" y="7949981"/>
                </a:lnTo>
              </a:path>
              <a:path w="6440170" h="7974330">
                <a:moveTo>
                  <a:pt x="23817" y="7973799"/>
                </a:moveTo>
                <a:lnTo>
                  <a:pt x="23817" y="7973799"/>
                </a:lnTo>
                <a:lnTo>
                  <a:pt x="23817" y="0"/>
                </a:lnTo>
              </a:path>
            </a:pathLst>
          </a:custGeom>
          <a:ln w="47633">
            <a:solidFill>
              <a:srgbClr val="628B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2">
            <a:extLst>
              <a:ext uri="{FF2B5EF4-FFF2-40B4-BE49-F238E27FC236}">
                <a16:creationId xmlns:a16="http://schemas.microsoft.com/office/drawing/2014/main" id="{3E21759A-009B-43FB-9C64-341E03B5798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015" y="673155"/>
            <a:ext cx="2709958" cy="3617474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E1EBBB78-C4B6-4772-90F0-9848559E9A3E}"/>
              </a:ext>
            </a:extLst>
          </p:cNvPr>
          <p:cNvSpPr/>
          <p:nvPr/>
        </p:nvSpPr>
        <p:spPr>
          <a:xfrm rot="20567880">
            <a:off x="310430" y="3469436"/>
            <a:ext cx="1794742" cy="589399"/>
          </a:xfrm>
          <a:custGeom>
            <a:avLst/>
            <a:gdLst/>
            <a:ahLst/>
            <a:cxnLst/>
            <a:rect l="l" t="t" r="r" b="b"/>
            <a:pathLst>
              <a:path w="2322195" h="1013459">
                <a:moveTo>
                  <a:pt x="2261819" y="0"/>
                </a:moveTo>
                <a:lnTo>
                  <a:pt x="0" y="158153"/>
                </a:lnTo>
                <a:lnTo>
                  <a:pt x="59804" y="1013459"/>
                </a:lnTo>
                <a:lnTo>
                  <a:pt x="2321636" y="855306"/>
                </a:lnTo>
                <a:lnTo>
                  <a:pt x="2261819" y="0"/>
                </a:lnTo>
                <a:close/>
              </a:path>
            </a:pathLst>
          </a:custGeom>
          <a:solidFill>
            <a:srgbClr val="FD8B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54387413-FABE-4660-9143-2FC8B373F76A}"/>
              </a:ext>
            </a:extLst>
          </p:cNvPr>
          <p:cNvSpPr/>
          <p:nvPr/>
        </p:nvSpPr>
        <p:spPr>
          <a:xfrm rot="954608">
            <a:off x="2213420" y="4308704"/>
            <a:ext cx="1794742" cy="589399"/>
          </a:xfrm>
          <a:custGeom>
            <a:avLst/>
            <a:gdLst/>
            <a:ahLst/>
            <a:cxnLst/>
            <a:rect l="l" t="t" r="r" b="b"/>
            <a:pathLst>
              <a:path w="2322195" h="1013459">
                <a:moveTo>
                  <a:pt x="2261819" y="0"/>
                </a:moveTo>
                <a:lnTo>
                  <a:pt x="0" y="158153"/>
                </a:lnTo>
                <a:lnTo>
                  <a:pt x="59804" y="1013459"/>
                </a:lnTo>
                <a:lnTo>
                  <a:pt x="2321636" y="855306"/>
                </a:lnTo>
                <a:lnTo>
                  <a:pt x="2261819" y="0"/>
                </a:lnTo>
                <a:close/>
              </a:path>
            </a:pathLst>
          </a:custGeom>
          <a:solidFill>
            <a:srgbClr val="FD8B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91048141-1EA3-4677-A61A-EE5EAFDA5012}"/>
              </a:ext>
            </a:extLst>
          </p:cNvPr>
          <p:cNvSpPr txBox="1"/>
          <p:nvPr/>
        </p:nvSpPr>
        <p:spPr>
          <a:xfrm rot="720000">
            <a:off x="2539990" y="4450266"/>
            <a:ext cx="1762979" cy="32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sz="1400" b="1" spc="175" dirty="0">
                <a:solidFill>
                  <a:srgbClr val="F8EEE3"/>
                </a:solidFill>
                <a:latin typeface="Trebuchet MS"/>
                <a:cs typeface="Trebuchet MS"/>
              </a:rPr>
              <a:t>ИННОВАЦИЯ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484BA092-78BA-4B85-9084-475E0876A1E6}"/>
              </a:ext>
            </a:extLst>
          </p:cNvPr>
          <p:cNvSpPr txBox="1"/>
          <p:nvPr/>
        </p:nvSpPr>
        <p:spPr>
          <a:xfrm rot="20429372">
            <a:off x="646200" y="3437147"/>
            <a:ext cx="1762979" cy="341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ru-RU" b="1" spc="175" dirty="0">
                <a:solidFill>
                  <a:srgbClr val="F8EEE3"/>
                </a:solidFill>
                <a:latin typeface="Trebuchet MS"/>
                <a:cs typeface="Trebuchet MS"/>
              </a:rPr>
              <a:t>2023 год</a:t>
            </a:r>
            <a:endParaRPr dirty="0">
              <a:latin typeface="Trebuchet MS"/>
              <a:cs typeface="Trebuchet MS"/>
            </a:endParaRPr>
          </a:p>
        </p:txBody>
      </p:sp>
      <p:pic>
        <p:nvPicPr>
          <p:cNvPr id="19" name="object 12">
            <a:extLst>
              <a:ext uri="{FF2B5EF4-FFF2-40B4-BE49-F238E27FC236}">
                <a16:creationId xmlns:a16="http://schemas.microsoft.com/office/drawing/2014/main" id="{2F7FE810-2BDB-4118-8ECB-D88951DE401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9268" y="354082"/>
            <a:ext cx="4228830" cy="341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6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9920" y="147592"/>
            <a:ext cx="7014318" cy="394555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32" y="891270"/>
            <a:ext cx="6741461" cy="3792072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400" y="1467712"/>
            <a:ext cx="6741461" cy="379207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54932" y="332590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гражданской позиции</a:t>
            </a: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ru-RU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гражданско-патриотического воспитания</a:t>
            </a: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500" dirty="0"/>
          </a:p>
        </p:txBody>
      </p:sp>
      <p:pic>
        <p:nvPicPr>
          <p:cNvPr id="16" name="Image 5" descr="preencoded.png">
            <a:extLst>
              <a:ext uri="{FF2B5EF4-FFF2-40B4-BE49-F238E27FC236}">
                <a16:creationId xmlns:a16="http://schemas.microsoft.com/office/drawing/2014/main" id="{C404D9D0-FF59-4FE6-825C-C558F544E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454" y="249186"/>
            <a:ext cx="6741461" cy="3792072"/>
          </a:xfrm>
          <a:prstGeom prst="rect">
            <a:avLst/>
          </a:prstGeom>
        </p:spPr>
      </p:pic>
      <p:pic>
        <p:nvPicPr>
          <p:cNvPr id="19" name="object 8">
            <a:extLst>
              <a:ext uri="{FF2B5EF4-FFF2-40B4-BE49-F238E27FC236}">
                <a16:creationId xmlns:a16="http://schemas.microsoft.com/office/drawing/2014/main" id="{D183F267-B926-40AE-8BFD-59DBC6D51D4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63" y="1227098"/>
            <a:ext cx="2122039" cy="20036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 2">
            <a:extLst>
              <a:ext uri="{FF2B5EF4-FFF2-40B4-BE49-F238E27FC236}">
                <a16:creationId xmlns:a16="http://schemas.microsoft.com/office/drawing/2014/main" id="{40421A99-8B10-42D5-AFC0-30312460D7C2}"/>
              </a:ext>
            </a:extLst>
          </p:cNvPr>
          <p:cNvSpPr txBox="1"/>
          <p:nvPr/>
        </p:nvSpPr>
        <p:spPr>
          <a:xfrm>
            <a:off x="2478435" y="3665202"/>
            <a:ext cx="2051865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sz="1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уважительного отношения к культуре, языку и обычаям народов</a:t>
            </a:r>
            <a:r>
              <a:rPr lang="en-US" sz="1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pic>
        <p:nvPicPr>
          <p:cNvPr id="23" name="object 11">
            <a:extLst>
              <a:ext uri="{FF2B5EF4-FFF2-40B4-BE49-F238E27FC236}">
                <a16:creationId xmlns:a16="http://schemas.microsoft.com/office/drawing/2014/main" id="{3B94198E-00B1-4AE7-BB2A-4C980385B6A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64255" y="1691934"/>
            <a:ext cx="1901199" cy="17596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 2">
            <a:extLst>
              <a:ext uri="{FF2B5EF4-FFF2-40B4-BE49-F238E27FC236}">
                <a16:creationId xmlns:a16="http://schemas.microsoft.com/office/drawing/2014/main" id="{EBCAC311-5BA8-4F01-B2E5-37836A67BAD4}"/>
              </a:ext>
            </a:extLst>
          </p:cNvPr>
          <p:cNvSpPr txBox="1"/>
          <p:nvPr/>
        </p:nvSpPr>
        <p:spPr>
          <a:xfrm>
            <a:off x="4700913" y="4180367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символов государства</a:t>
            </a: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75" dirty="0"/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133BDEF8-701E-42D7-862E-FAD6F5BE4A11}"/>
              </a:ext>
            </a:extLst>
          </p:cNvPr>
          <p:cNvSpPr txBox="1"/>
          <p:nvPr/>
        </p:nvSpPr>
        <p:spPr>
          <a:xfrm>
            <a:off x="6924398" y="2961748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партнерских отношений с семьями воспитанников</a:t>
            </a: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75" dirty="0"/>
          </a:p>
        </p:txBody>
      </p:sp>
      <p:pic>
        <p:nvPicPr>
          <p:cNvPr id="26" name="object 17">
            <a:extLst>
              <a:ext uri="{FF2B5EF4-FFF2-40B4-BE49-F238E27FC236}">
                <a16:creationId xmlns:a16="http://schemas.microsoft.com/office/drawing/2014/main" id="{7E84A480-9E42-4F1E-BC0B-2264B7967D58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25165" y="2366331"/>
            <a:ext cx="2049903" cy="17287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object 18">
            <a:extLst>
              <a:ext uri="{FF2B5EF4-FFF2-40B4-BE49-F238E27FC236}">
                <a16:creationId xmlns:a16="http://schemas.microsoft.com/office/drawing/2014/main" id="{CFD2C980-2F16-48F9-8B81-DE3D1D04F340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48717" y="1075899"/>
            <a:ext cx="2158661" cy="17287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5047880" y="2331966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5000"/>
              </a:lnSpc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форма взаимодействия педагогов и родителей для достижения общих целей воспитания и развитие детей путем распределения обязанностей, координации действий и совместного принятия решений. </a:t>
            </a:r>
          </a:p>
          <a:p>
            <a:pPr algn="ctr">
              <a:lnSpc>
                <a:spcPct val="115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91048141-1EA3-4677-A61A-EE5EAFDA5012}"/>
              </a:ext>
            </a:extLst>
          </p:cNvPr>
          <p:cNvSpPr txBox="1"/>
          <p:nvPr/>
        </p:nvSpPr>
        <p:spPr>
          <a:xfrm rot="720000">
            <a:off x="2539990" y="4450266"/>
            <a:ext cx="1762979" cy="32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sz="1400" b="1" spc="175" dirty="0">
                <a:solidFill>
                  <a:srgbClr val="F8EEE3"/>
                </a:solidFill>
                <a:latin typeface="Trebuchet MS"/>
                <a:cs typeface="Trebuchet MS"/>
              </a:rPr>
              <a:t>ИННОВАЦИЯ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13" name="object 2">
            <a:extLst>
              <a:ext uri="{FF2B5EF4-FFF2-40B4-BE49-F238E27FC236}">
                <a16:creationId xmlns:a16="http://schemas.microsoft.com/office/drawing/2014/main" id="{3FD773A1-E82B-400F-9389-24D0DD8AEAB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4654" y="306458"/>
            <a:ext cx="3694200" cy="4276693"/>
          </a:xfrm>
          <a:prstGeom prst="rect">
            <a:avLst/>
          </a:prstGeom>
        </p:spPr>
      </p:pic>
      <p:sp>
        <p:nvSpPr>
          <p:cNvPr id="20" name="object 8">
            <a:extLst>
              <a:ext uri="{FF2B5EF4-FFF2-40B4-BE49-F238E27FC236}">
                <a16:creationId xmlns:a16="http://schemas.microsoft.com/office/drawing/2014/main" id="{44CF4FED-B8E5-4E85-9BCC-38BB5A03EB86}"/>
              </a:ext>
            </a:extLst>
          </p:cNvPr>
          <p:cNvSpPr txBox="1"/>
          <p:nvPr/>
        </p:nvSpPr>
        <p:spPr>
          <a:xfrm>
            <a:off x="518735" y="898354"/>
            <a:ext cx="3410119" cy="115608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375"/>
              </a:spcBef>
            </a:pPr>
            <a:r>
              <a:rPr lang="ru-RU" sz="800" spc="9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ЦЕЛЕЙ </a:t>
            </a:r>
          </a:p>
          <a:p>
            <a:pPr marL="20955">
              <a:lnSpc>
                <a:spcPct val="100000"/>
              </a:lnSpc>
              <a:spcBef>
                <a:spcPts val="1375"/>
              </a:spcBef>
            </a:pPr>
            <a:r>
              <a:rPr sz="800" spc="9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r>
              <a:rPr sz="800" spc="18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800" spc="90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РОЛЕИ</a:t>
            </a:r>
            <a:endParaRPr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800" spc="18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</a:t>
            </a:r>
            <a:r>
              <a:rPr sz="800" spc="170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800" spc="17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ДЕИСТВИ</a:t>
            </a:r>
            <a:r>
              <a:rPr lang="ru-RU" sz="800" spc="17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lang="ru-RU" sz="800" spc="175" dirty="0">
                <a:solidFill>
                  <a:srgbClr val="628C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ПРИНЯТИЕ РЕШЕНИЙ</a:t>
            </a:r>
            <a:endParaRPr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192352CA-0786-41FC-BF6A-1903CC82444B}"/>
              </a:ext>
            </a:extLst>
          </p:cNvPr>
          <p:cNvSpPr txBox="1"/>
          <p:nvPr/>
        </p:nvSpPr>
        <p:spPr>
          <a:xfrm>
            <a:off x="4572000" y="898354"/>
            <a:ext cx="4314318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педагогов и родителей </a:t>
            </a: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18614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0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7125" y="451900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Основные элементы структуры командной работы</a:t>
            </a:r>
            <a:r>
              <a:rPr lang="en-US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3"/>
          <p:cNvSpPr txBox="1"/>
          <p:nvPr/>
        </p:nvSpPr>
        <p:spPr>
          <a:xfrm>
            <a:off x="2502737" y="1515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Руководство и администрация</a:t>
            </a: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5"/>
          <p:cNvSpPr txBox="1"/>
          <p:nvPr/>
        </p:nvSpPr>
        <p:spPr>
          <a:xfrm>
            <a:off x="6886263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025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Детская среда</a:t>
            </a:r>
            <a:r>
              <a:rPr lang="en-US" sz="1025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0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6"/>
          <p:cNvSpPr txBox="1"/>
          <p:nvPr/>
        </p:nvSpPr>
        <p:spPr>
          <a:xfrm>
            <a:off x="304500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Педагоги консультанты</a:t>
            </a: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8"/>
          <p:cNvSpPr txBox="1"/>
          <p:nvPr/>
        </p:nvSpPr>
        <p:spPr>
          <a:xfrm>
            <a:off x="4700974" y="1507826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Семья</a:t>
            </a: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EBE0E0F9-075B-4781-B7DC-14EB7A2B56E4}"/>
              </a:ext>
            </a:extLst>
          </p:cNvPr>
          <p:cNvSpPr txBox="1"/>
          <p:nvPr/>
        </p:nvSpPr>
        <p:spPr>
          <a:xfrm>
            <a:off x="3322077" y="3496150"/>
            <a:ext cx="2499846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025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Общественные объединения</a:t>
            </a:r>
            <a:r>
              <a:rPr lang="en-US" sz="1025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0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object 18">
            <a:extLst>
              <a:ext uri="{FF2B5EF4-FFF2-40B4-BE49-F238E27FC236}">
                <a16:creationId xmlns:a16="http://schemas.microsoft.com/office/drawing/2014/main" id="{A56D3563-6C93-4A9F-AFA1-CABD6C624B31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4500" y="2800144"/>
            <a:ext cx="2385394" cy="2100012"/>
          </a:xfrm>
          <a:prstGeom prst="rect">
            <a:avLst/>
          </a:prstGeom>
        </p:spPr>
      </p:pic>
      <p:grpSp>
        <p:nvGrpSpPr>
          <p:cNvPr id="29" name="object 19">
            <a:extLst>
              <a:ext uri="{FF2B5EF4-FFF2-40B4-BE49-F238E27FC236}">
                <a16:creationId xmlns:a16="http://schemas.microsoft.com/office/drawing/2014/main" id="{1DE7777F-BF77-4244-A5D8-346A342E206E}"/>
              </a:ext>
            </a:extLst>
          </p:cNvPr>
          <p:cNvGrpSpPr/>
          <p:nvPr/>
        </p:nvGrpSpPr>
        <p:grpSpPr>
          <a:xfrm>
            <a:off x="5821923" y="2348313"/>
            <a:ext cx="9034831" cy="6494173"/>
            <a:chOff x="2965066" y="1017282"/>
            <a:chExt cx="12921237" cy="8966620"/>
          </a:xfrm>
        </p:grpSpPr>
        <p:pic>
          <p:nvPicPr>
            <p:cNvPr id="30" name="object 20">
              <a:extLst>
                <a:ext uri="{FF2B5EF4-FFF2-40B4-BE49-F238E27FC236}">
                  <a16:creationId xmlns:a16="http://schemas.microsoft.com/office/drawing/2014/main" id="{FF576F9C-A2D9-46C0-BBA2-731AF432A18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103856" y="9945825"/>
              <a:ext cx="782447" cy="38077"/>
            </a:xfrm>
            <a:prstGeom prst="rect">
              <a:avLst/>
            </a:prstGeom>
          </p:spPr>
        </p:pic>
        <p:pic>
          <p:nvPicPr>
            <p:cNvPr id="31" name="object 21">
              <a:extLst>
                <a:ext uri="{FF2B5EF4-FFF2-40B4-BE49-F238E27FC236}">
                  <a16:creationId xmlns:a16="http://schemas.microsoft.com/office/drawing/2014/main" id="{FD3C0822-9A77-4261-B184-D152A04A8D6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65066" y="1017282"/>
              <a:ext cx="4372815" cy="36577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9041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8993"/>
            <a:ext cx="9144000" cy="51435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9F47A9-5F6F-4816-8C75-7836F05C4E23}"/>
              </a:ext>
            </a:extLst>
          </p:cNvPr>
          <p:cNvSpPr/>
          <p:nvPr/>
        </p:nvSpPr>
        <p:spPr>
          <a:xfrm>
            <a:off x="4262091" y="774580"/>
            <a:ext cx="43667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методы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совместной работы воспитателей и родителей в кадетских группах позволяют повысить качество учебного процесса, укрепить доверительные отношения между семьей и учреждением, а также сформировать у детей необходимые социальные компетенции и умения.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63E60B3-81BA-48B9-95CD-6D0071D56963}"/>
              </a:ext>
            </a:extLst>
          </p:cNvPr>
          <p:cNvSpPr txBox="1"/>
          <p:nvPr/>
        </p:nvSpPr>
        <p:spPr>
          <a:xfrm>
            <a:off x="515183" y="251173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Значимость сотрудничества педагогов и родителей</a:t>
            </a:r>
            <a:r>
              <a:rPr lang="en-US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7">
            <a:extLst>
              <a:ext uri="{FF2B5EF4-FFF2-40B4-BE49-F238E27FC236}">
                <a16:creationId xmlns:a16="http://schemas.microsoft.com/office/drawing/2014/main" id="{EDB2E2EF-8243-42B7-A5A2-FC231B09A85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159" y="1050011"/>
            <a:ext cx="3778036" cy="30434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object 11">
            <a:extLst>
              <a:ext uri="{FF2B5EF4-FFF2-40B4-BE49-F238E27FC236}">
                <a16:creationId xmlns:a16="http://schemas.microsoft.com/office/drawing/2014/main" id="{47DC9489-EE7E-4254-A1C0-9AFEB67289F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59566" y="2251752"/>
            <a:ext cx="3295063" cy="2640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8854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Родительские собрания служат площадкой для коллективного обсуждения задач и обмена мнениями, что способствует принятию совместных решений, обеспечивая согласованность воспитательных подходов.
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Регулярное проведение собраний поддерживает позитивный настрой, стимулируя родителей и педагогов достигать поставленных общих целей и мотивирует детей на дисциплину и ответственность.
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 ходе встреч создается доверительная атмосфера, которая исключает персональные проблемы и концентрируется на успехах всего коллектива кадетов, укрепляя взаимопонимание.
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Родительские собрания как фундамент партнерства
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17E4E6-3795-426E-83BD-78C1FFD31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55" y="1131846"/>
            <a:ext cx="1548130" cy="1637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B7E52D-75AB-454F-8FCB-D6E42F0ED7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80" y="1001691"/>
            <a:ext cx="1898650" cy="1423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8" y="-77137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41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2" y="-15111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501214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Проведение праздников, творческих и спортивных конкурсов создает условия для объединения детей, родителей и педагогов, усиливая чувство коллективной ответственности и сплоченности.
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016502" y="-541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Совместные мероприятия: объединяющая сила
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Активное участие в культурных и патриотических событиях формирует глубокий интерес и уважение к истории и традициям, укрепляя семейные и гражданские ценности.
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endParaRPr lang="en-US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A9FED4-5EF5-493C-B3AE-AD1E21E486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98" y="531958"/>
            <a:ext cx="2634030" cy="1876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BB2A2F-46C5-4132-AF4D-5349DCB9C1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8396" y="531958"/>
            <a:ext cx="2146479" cy="16098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0641855-810A-4BD2-A34F-13180A92E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6496" y="814668"/>
            <a:ext cx="2040208" cy="1530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2F4F400-4D24-4B9B-A6E7-F342A60651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854" y="2852430"/>
            <a:ext cx="3885643" cy="1794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A2770D-5B80-49CF-A246-18D1C2A25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7396" y="154096"/>
            <a:ext cx="4427497" cy="16672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CF1303-D69A-4CEE-B507-D3D7FDC55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899" y="2840711"/>
            <a:ext cx="2434478" cy="18346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A03E743-1B97-418C-BE79-806C8D552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5585" y="2413624"/>
            <a:ext cx="3448712" cy="258653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28CA873-DB34-4F9E-851F-C149C86FE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5699" y="2740258"/>
            <a:ext cx="2259900" cy="22599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8BD77A6-A97C-4A37-ABC2-7020993703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6797" y="468173"/>
            <a:ext cx="2099808" cy="210357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FEC7884-5DF7-4A54-9037-BC81E64E59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303" y="68415"/>
            <a:ext cx="2061578" cy="146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35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0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7125" y="451900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Проектная и творческая деятельность: ключевые инициативы
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2"/>
          <p:cNvSpPr txBox="1"/>
          <p:nvPr/>
        </p:nvSpPr>
        <p:spPr>
          <a:xfrm>
            <a:off x="2397963" y="232722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Познавательный визит, расширяющий представления воспитанников о национальном наследии.
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3"/>
          <p:cNvSpPr txBox="1"/>
          <p:nvPr/>
        </p:nvSpPr>
        <p:spPr>
          <a:xfrm>
            <a:off x="2502737" y="1515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Экскурсия в музей Романовых
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4"/>
          <p:cNvSpPr txBox="1"/>
          <p:nvPr/>
        </p:nvSpPr>
        <p:spPr>
          <a:xfrm>
            <a:off x="6787863" y="232400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Получение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призовых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мест, подтверждающих творческие достижения воспитанников.
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5"/>
          <p:cNvSpPr txBox="1"/>
          <p:nvPr/>
        </p:nvSpPr>
        <p:spPr>
          <a:xfrm>
            <a:off x="6886263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Всероссийский конкурс патриотических проектов
</a:t>
            </a:r>
            <a:endParaRPr lang="en-US" sz="10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6"/>
          <p:cNvSpPr txBox="1"/>
          <p:nvPr/>
        </p:nvSpPr>
        <p:spPr>
          <a:xfrm>
            <a:off x="304500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Патриотическая неделя
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7"/>
          <p:cNvSpPr txBox="1"/>
          <p:nvPr/>
        </p:nvSpPr>
        <p:spPr>
          <a:xfrm>
            <a:off x="1998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Организация тематических мероприятий, спортивных состязаний и выставок, посвященных истории Родины.
</a:t>
            </a:r>
            <a:endParaRPr lang="en-US" sz="116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8"/>
          <p:cNvSpPr txBox="1"/>
          <p:nvPr/>
        </p:nvSpPr>
        <p:spPr>
          <a:xfrm>
            <a:off x="4694200" y="1441325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Участие в </a:t>
            </a:r>
            <a:r>
              <a:rPr lang="en-US" sz="1100" b="1" dirty="0" err="1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акци</a:t>
            </a:r>
            <a:r>
              <a:rPr lang="ru-RU" sz="1100" b="1" dirty="0" err="1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ях</a:t>
            </a:r>
            <a:r>
              <a:rPr lang="en-US" sz="11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9"/>
          <p:cNvSpPr txBox="1"/>
          <p:nvPr/>
        </p:nvSpPr>
        <p:spPr>
          <a:xfrm>
            <a:off x="45897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Памятн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ые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мероприяти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я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объединяющее детей и </a:t>
            </a: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семь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ю.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
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" y="21175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431800"/>
            <a:ext cx="4355100" cy="4111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185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Информационное сопровождение в цифровом формате</a:t>
            </a:r>
            <a:r>
              <a:rPr lang="en-US" sz="21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31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311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Обмен новостями и поддержка через мессенджеры
</a:t>
            </a:r>
            <a:r>
              <a:rPr lang="en-US" sz="874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049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Регулярное информирование проводится через родительские чаты и мессенджеры, обеспечивая оперативный обмен важными событиями и предупреждениями, что повышает прозрачность и взаимопонимание.
</a:t>
            </a:r>
            <a:r>
              <a:rPr lang="en-US" sz="1311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Вовлечение родителей в образовательный процесс
</a:t>
            </a:r>
            <a:r>
              <a:rPr lang="en-US" sz="874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049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Активное использование социальных сетей способствует вовлечению семей в образовательные мероприятия, стимулируя инициативу родителей и поддерживая их заинтересованность в воспитании.</a:t>
            </a: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185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A9AC11-3AC6-4E85-BD6A-DE474B1294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14" b="6237"/>
          <a:stretch/>
        </p:blipFill>
        <p:spPr>
          <a:xfrm>
            <a:off x="321800" y="212298"/>
            <a:ext cx="3539000" cy="4610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50" y="298451"/>
            <a:ext cx="9144000" cy="51435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342BAC-B562-4E2D-BAC2-0D8F93B5F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94" y="59808"/>
            <a:ext cx="3137399" cy="16051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80D14F-75D2-406B-BC0E-BD314B189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556" y="2267526"/>
            <a:ext cx="2073843" cy="27316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A62DDA-D952-41F4-8220-D4919B21A1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9104" y="3326750"/>
            <a:ext cx="2557904" cy="17116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EBFC02-E6C9-4DFB-9ACC-9E2A321429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1266" y="298451"/>
            <a:ext cx="2421467" cy="18161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BD4580-02F1-4A4F-913E-D74467851B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684" y="1785442"/>
            <a:ext cx="2591706" cy="20770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43044A3-C99A-46E2-BD97-889130E939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3615" y="281134"/>
            <a:ext cx="3153217" cy="44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04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74440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Партнерство как ключ к успешному </a:t>
            </a:r>
            <a:r>
              <a:rPr lang="en-US" sz="3200" b="1" dirty="0" err="1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кадетскому</a:t>
            </a:r>
            <a:r>
              <a:rPr lang="en-US" sz="3200" b="1" dirty="0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6B4D4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воспитанию</a:t>
            </a:r>
            <a:endParaRPr lang="ru-RU" sz="3200" b="1" dirty="0">
              <a:solidFill>
                <a:srgbClr val="6B4D42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ru-RU" sz="3200" b="1" dirty="0">
              <a:solidFill>
                <a:srgbClr val="6B4D42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ru-RU" sz="3200" b="1" dirty="0">
              <a:solidFill>
                <a:srgbClr val="6B4D42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5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Надежное сотрудничество семьи и </a:t>
            </a:r>
            <a:r>
              <a:rPr lang="ru-RU" sz="15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детского сада</a:t>
            </a:r>
            <a:r>
              <a:rPr lang="en-US" sz="15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формирует патриотичных и дисциплинированных кадетов, </a:t>
            </a:r>
            <a:r>
              <a:rPr lang="ru-RU" sz="15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поэтому </a:t>
            </a:r>
            <a:r>
              <a:rPr lang="en-US" sz="15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важно</a:t>
            </a:r>
            <a:r>
              <a:rPr lang="en-US" sz="1500" i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развивать новые формы диалога и поддерживать взаимное уважение.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709E32-E1BB-40FF-83FD-4A554E864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525" y="996950"/>
            <a:ext cx="3259667" cy="2444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4623</TotalTime>
  <Words>533</Words>
  <Application>Microsoft Office PowerPoint</Application>
  <PresentationFormat>Экран (16:9)</PresentationFormat>
  <Paragraphs>64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замира</cp:lastModifiedBy>
  <cp:revision>4</cp:revision>
  <dcterms:created xsi:type="dcterms:W3CDTF">2026-03-23T06:12:27Z</dcterms:created>
  <dcterms:modified xsi:type="dcterms:W3CDTF">2026-03-26T11:25:59Z</dcterms:modified>
</cp:coreProperties>
</file>