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6" r:id="rId29"/>
    <p:sldId id="284" r:id="rId30"/>
    <p:sldId id="288" r:id="rId31"/>
    <p:sldId id="602" r:id="rId32"/>
    <p:sldId id="599" r:id="rId33"/>
    <p:sldId id="603" r:id="rId34"/>
    <p:sldId id="605" r:id="rId35"/>
    <p:sldId id="606" r:id="rId36"/>
    <p:sldId id="607" r:id="rId37"/>
    <p:sldId id="608" r:id="rId38"/>
    <p:sldId id="263" r:id="rId39"/>
    <p:sldId id="609" r:id="rId40"/>
    <p:sldId id="610" r:id="rId41"/>
    <p:sldId id="611" r:id="rId42"/>
    <p:sldId id="612" r:id="rId43"/>
    <p:sldId id="613" r:id="rId44"/>
    <p:sldId id="578" r:id="rId45"/>
    <p:sldId id="598" r:id="rId46"/>
    <p:sldId id="579" r:id="rId47"/>
    <p:sldId id="580" r:id="rId48"/>
    <p:sldId id="285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386" autoAdjust="0"/>
  </p:normalViewPr>
  <p:slideViewPr>
    <p:cSldViewPr snapToGrid="0" snapToObjects="1">
      <p:cViewPr>
        <p:scale>
          <a:sx n="106" d="100"/>
          <a:sy n="106" d="100"/>
        </p:scale>
        <p:origin x="762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EACF4-870C-4C02-82BD-04AD6AECDEF7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7DAAB-7F67-4C70-94D5-DD02D01295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694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B7DAAB-7F67-4C70-94D5-DD02D01295B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138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B7DAAB-7F67-4C70-94D5-DD02D01295B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304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EB603A-ABA7-47AD-B3AE-E266F3AE8A8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472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8FB92-E510-4FAB-BA56-A447E3C447F0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12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gif"/><Relationship Id="rId1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20" Type="http://schemas.microsoft.com/office/2007/relationships/hdphoto" Target="../media/hdphoto4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microsoft.com/office/2007/relationships/hdphoto" Target="../media/hdphoto6.wdp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hdphoto" Target="../media/hdphoto8.wdp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microsoft.com/office/2007/relationships/hdphoto" Target="../media/hdphoto9.wdp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microsoft.com/office/2007/relationships/hdphoto" Target="../media/hdphoto10.wdp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microsoft.com/office/2007/relationships/hdphoto" Target="../media/hdphoto11.wdp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5.png"/><Relationship Id="rId3" Type="http://schemas.microsoft.com/office/2007/relationships/hdphoto" Target="../media/hdphoto12.wdp"/><Relationship Id="rId7" Type="http://schemas.openxmlformats.org/officeDocument/2006/relationships/image" Target="../media/image60.png"/><Relationship Id="rId12" Type="http://schemas.openxmlformats.org/officeDocument/2006/relationships/image" Target="../media/image64.png"/><Relationship Id="rId17" Type="http://schemas.openxmlformats.org/officeDocument/2006/relationships/image" Target="../media/image5.png"/><Relationship Id="rId2" Type="http://schemas.openxmlformats.org/officeDocument/2006/relationships/image" Target="../media/image57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microsoft.com/office/2007/relationships/hdphoto" Target="../media/hdphoto13.wdp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8.png"/><Relationship Id="rId9" Type="http://schemas.openxmlformats.org/officeDocument/2006/relationships/image" Target="../media/image21.png"/><Relationship Id="rId1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62.png"/><Relationship Id="rId18" Type="http://schemas.openxmlformats.org/officeDocument/2006/relationships/image" Target="../media/image81.png"/><Relationship Id="rId3" Type="http://schemas.microsoft.com/office/2007/relationships/hdphoto" Target="../media/hdphoto4.wdp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0.png"/><Relationship Id="rId2" Type="http://schemas.openxmlformats.org/officeDocument/2006/relationships/image" Target="../media/image69.png"/><Relationship Id="rId16" Type="http://schemas.openxmlformats.org/officeDocument/2006/relationships/image" Target="../media/image79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microsoft.com/office/2007/relationships/hdphoto" Target="../media/hdphoto14.wdp"/><Relationship Id="rId15" Type="http://schemas.openxmlformats.org/officeDocument/2006/relationships/image" Target="../media/image23.png"/><Relationship Id="rId10" Type="http://schemas.openxmlformats.org/officeDocument/2006/relationships/image" Target="../media/image75.png"/><Relationship Id="rId19" Type="http://schemas.openxmlformats.org/officeDocument/2006/relationships/image" Target="../media/image56.png"/><Relationship Id="rId4" Type="http://schemas.openxmlformats.org/officeDocument/2006/relationships/image" Target="../media/image70.png"/><Relationship Id="rId9" Type="http://schemas.openxmlformats.org/officeDocument/2006/relationships/image" Target="../media/image74.png"/><Relationship Id="rId14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3" Type="http://schemas.microsoft.com/office/2007/relationships/hdphoto" Target="../media/hdphoto15.wdp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82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88.png"/><Relationship Id="rId5" Type="http://schemas.microsoft.com/office/2007/relationships/hdphoto" Target="../media/hdphoto16.wdp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image" Target="../media/image83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56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microsoft.com/office/2007/relationships/hdphoto" Target="../media/hdphoto15.wdp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109.png"/><Relationship Id="rId5" Type="http://schemas.microsoft.com/office/2007/relationships/hdphoto" Target="../media/hdphoto17.wdp"/><Relationship Id="rId10" Type="http://schemas.openxmlformats.org/officeDocument/2006/relationships/image" Target="../media/image108.png"/><Relationship Id="rId4" Type="http://schemas.openxmlformats.org/officeDocument/2006/relationships/image" Target="../media/image104.png"/><Relationship Id="rId9" Type="http://schemas.openxmlformats.org/officeDocument/2006/relationships/image" Target="../media/image10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11" Type="http://schemas.openxmlformats.org/officeDocument/2006/relationships/image" Target="../media/image108.png"/><Relationship Id="rId5" Type="http://schemas.openxmlformats.org/officeDocument/2006/relationships/image" Target="../media/image115.png"/><Relationship Id="rId10" Type="http://schemas.openxmlformats.org/officeDocument/2006/relationships/image" Target="../media/image79.png"/><Relationship Id="rId4" Type="http://schemas.openxmlformats.org/officeDocument/2006/relationships/image" Target="../media/image114.png"/><Relationship Id="rId9" Type="http://schemas.openxmlformats.org/officeDocument/2006/relationships/image" Target="../media/image1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4.png"/><Relationship Id="rId3" Type="http://schemas.microsoft.com/office/2007/relationships/hdphoto" Target="../media/hdphoto18.wdp"/><Relationship Id="rId7" Type="http://schemas.openxmlformats.org/officeDocument/2006/relationships/image" Target="../media/image123.png"/><Relationship Id="rId12" Type="http://schemas.openxmlformats.org/officeDocument/2006/relationships/image" Target="../media/image108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11" Type="http://schemas.openxmlformats.org/officeDocument/2006/relationships/image" Target="../media/image79.png"/><Relationship Id="rId5" Type="http://schemas.openxmlformats.org/officeDocument/2006/relationships/image" Target="../media/image121.png"/><Relationship Id="rId15" Type="http://schemas.microsoft.com/office/2007/relationships/hdphoto" Target="../media/hdphoto19.wdp"/><Relationship Id="rId10" Type="http://schemas.openxmlformats.org/officeDocument/2006/relationships/image" Target="../media/image125.png"/><Relationship Id="rId4" Type="http://schemas.openxmlformats.org/officeDocument/2006/relationships/image" Target="../media/image120.png"/><Relationship Id="rId9" Type="http://schemas.openxmlformats.org/officeDocument/2006/relationships/image" Target="../media/image110.png"/><Relationship Id="rId14" Type="http://schemas.openxmlformats.org/officeDocument/2006/relationships/image" Target="../media/image1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08.png"/><Relationship Id="rId3" Type="http://schemas.microsoft.com/office/2007/relationships/hdphoto" Target="../media/hdphoto20.wdp"/><Relationship Id="rId7" Type="http://schemas.openxmlformats.org/officeDocument/2006/relationships/image" Target="../media/image111.png"/><Relationship Id="rId12" Type="http://schemas.openxmlformats.org/officeDocument/2006/relationships/image" Target="../media/image79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png"/><Relationship Id="rId11" Type="http://schemas.openxmlformats.org/officeDocument/2006/relationships/image" Target="../media/image132.png"/><Relationship Id="rId5" Type="http://schemas.microsoft.com/office/2007/relationships/hdphoto" Target="../media/hdphoto21.wdp"/><Relationship Id="rId10" Type="http://schemas.openxmlformats.org/officeDocument/2006/relationships/image" Target="../media/image131.png"/><Relationship Id="rId4" Type="http://schemas.openxmlformats.org/officeDocument/2006/relationships/image" Target="../media/image128.png"/><Relationship Id="rId9" Type="http://schemas.openxmlformats.org/officeDocument/2006/relationships/image" Target="../media/image1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79.png"/><Relationship Id="rId3" Type="http://schemas.microsoft.com/office/2007/relationships/hdphoto" Target="../media/hdphoto15.wdp"/><Relationship Id="rId7" Type="http://schemas.openxmlformats.org/officeDocument/2006/relationships/image" Target="../media/image135.png"/><Relationship Id="rId12" Type="http://schemas.openxmlformats.org/officeDocument/2006/relationships/image" Target="../media/image10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microsoft.com/office/2007/relationships/hdphoto" Target="../media/hdphoto22.wdp"/><Relationship Id="rId15" Type="http://schemas.openxmlformats.org/officeDocument/2006/relationships/image" Target="../media/image4.png"/><Relationship Id="rId10" Type="http://schemas.openxmlformats.org/officeDocument/2006/relationships/image" Target="../media/image138.png"/><Relationship Id="rId4" Type="http://schemas.openxmlformats.org/officeDocument/2006/relationships/image" Target="../media/image133.png"/><Relationship Id="rId9" Type="http://schemas.openxmlformats.org/officeDocument/2006/relationships/image" Target="../media/image137.png"/><Relationship Id="rId14" Type="http://schemas.openxmlformats.org/officeDocument/2006/relationships/image" Target="../media/image10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79.png"/><Relationship Id="rId3" Type="http://schemas.microsoft.com/office/2007/relationships/hdphoto" Target="../media/hdphoto23.wdp"/><Relationship Id="rId7" Type="http://schemas.openxmlformats.org/officeDocument/2006/relationships/image" Target="../media/image143.png"/><Relationship Id="rId12" Type="http://schemas.openxmlformats.org/officeDocument/2006/relationships/image" Target="../media/image146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11" Type="http://schemas.openxmlformats.org/officeDocument/2006/relationships/image" Target="../media/image122.png"/><Relationship Id="rId5" Type="http://schemas.microsoft.com/office/2007/relationships/hdphoto" Target="../media/hdphoto24.wdp"/><Relationship Id="rId15" Type="http://schemas.openxmlformats.org/officeDocument/2006/relationships/image" Target="../media/image4.png"/><Relationship Id="rId10" Type="http://schemas.openxmlformats.org/officeDocument/2006/relationships/image" Target="../media/image145.png"/><Relationship Id="rId4" Type="http://schemas.openxmlformats.org/officeDocument/2006/relationships/image" Target="../media/image141.png"/><Relationship Id="rId9" Type="http://schemas.openxmlformats.org/officeDocument/2006/relationships/image" Target="../media/image121.png"/><Relationship Id="rId14" Type="http://schemas.openxmlformats.org/officeDocument/2006/relationships/image" Target="../media/image10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9.png"/><Relationship Id="rId3" Type="http://schemas.microsoft.com/office/2007/relationships/hdphoto" Target="../media/hdphoto15.wdp"/><Relationship Id="rId7" Type="http://schemas.openxmlformats.org/officeDocument/2006/relationships/image" Target="../media/image121.png"/><Relationship Id="rId12" Type="http://schemas.openxmlformats.org/officeDocument/2006/relationships/image" Target="../media/image15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11" Type="http://schemas.openxmlformats.org/officeDocument/2006/relationships/image" Target="../media/image110.png"/><Relationship Id="rId5" Type="http://schemas.microsoft.com/office/2007/relationships/hdphoto" Target="../media/hdphoto25.wdp"/><Relationship Id="rId15" Type="http://schemas.openxmlformats.org/officeDocument/2006/relationships/image" Target="../media/image108.png"/><Relationship Id="rId10" Type="http://schemas.openxmlformats.org/officeDocument/2006/relationships/image" Target="../media/image111.png"/><Relationship Id="rId4" Type="http://schemas.openxmlformats.org/officeDocument/2006/relationships/image" Target="../media/image147.png"/><Relationship Id="rId9" Type="http://schemas.openxmlformats.org/officeDocument/2006/relationships/image" Target="../media/image149.png"/><Relationship Id="rId14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79.png"/><Relationship Id="rId3" Type="http://schemas.microsoft.com/office/2007/relationships/hdphoto" Target="../media/hdphoto26.wdp"/><Relationship Id="rId7" Type="http://schemas.openxmlformats.org/officeDocument/2006/relationships/image" Target="../media/image153.png"/><Relationship Id="rId12" Type="http://schemas.openxmlformats.org/officeDocument/2006/relationships/image" Target="../media/image158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microsoft.com/office/2007/relationships/hdphoto" Target="../media/hdphoto14.wdp"/><Relationship Id="rId10" Type="http://schemas.openxmlformats.org/officeDocument/2006/relationships/image" Target="../media/image156.png"/><Relationship Id="rId4" Type="http://schemas.openxmlformats.org/officeDocument/2006/relationships/image" Target="../media/image70.png"/><Relationship Id="rId9" Type="http://schemas.openxmlformats.org/officeDocument/2006/relationships/image" Target="../media/image155.png"/><Relationship Id="rId14" Type="http://schemas.openxmlformats.org/officeDocument/2006/relationships/image" Target="../media/image10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openxmlformats.org/officeDocument/2006/relationships/image" Target="../media/image79.png"/><Relationship Id="rId3" Type="http://schemas.microsoft.com/office/2007/relationships/hdphoto" Target="../media/hdphoto27.wdp"/><Relationship Id="rId7" Type="http://schemas.openxmlformats.org/officeDocument/2006/relationships/image" Target="../media/image162.png"/><Relationship Id="rId12" Type="http://schemas.openxmlformats.org/officeDocument/2006/relationships/image" Target="../media/image167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png"/><Relationship Id="rId11" Type="http://schemas.openxmlformats.org/officeDocument/2006/relationships/image" Target="../media/image166.png"/><Relationship Id="rId5" Type="http://schemas.microsoft.com/office/2007/relationships/hdphoto" Target="../media/hdphoto28.wdp"/><Relationship Id="rId10" Type="http://schemas.openxmlformats.org/officeDocument/2006/relationships/image" Target="../media/image165.png"/><Relationship Id="rId4" Type="http://schemas.openxmlformats.org/officeDocument/2006/relationships/image" Target="../media/image160.png"/><Relationship Id="rId9" Type="http://schemas.openxmlformats.org/officeDocument/2006/relationships/image" Target="../media/image164.png"/><Relationship Id="rId14" Type="http://schemas.openxmlformats.org/officeDocument/2006/relationships/image" Target="../media/image10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microsoft.com/office/2007/relationships/hdphoto" Target="../media/hdphoto29.wdp"/><Relationship Id="rId7" Type="http://schemas.openxmlformats.org/officeDocument/2006/relationships/image" Target="../media/image5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png"/><Relationship Id="rId5" Type="http://schemas.microsoft.com/office/2007/relationships/hdphoto" Target="../media/hdphoto30.wdp"/><Relationship Id="rId4" Type="http://schemas.openxmlformats.org/officeDocument/2006/relationships/image" Target="../media/image16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46.png"/><Relationship Id="rId18" Type="http://schemas.openxmlformats.org/officeDocument/2006/relationships/image" Target="../media/image182.png"/><Relationship Id="rId3" Type="http://schemas.microsoft.com/office/2007/relationships/hdphoto" Target="../media/hdphoto31.wdp"/><Relationship Id="rId7" Type="http://schemas.openxmlformats.org/officeDocument/2006/relationships/image" Target="../media/image174.png"/><Relationship Id="rId12" Type="http://schemas.openxmlformats.org/officeDocument/2006/relationships/image" Target="../media/image178.png"/><Relationship Id="rId17" Type="http://schemas.openxmlformats.org/officeDocument/2006/relationships/image" Target="../media/image181.png"/><Relationship Id="rId2" Type="http://schemas.openxmlformats.org/officeDocument/2006/relationships/image" Target="../media/image172.png"/><Relationship Id="rId16" Type="http://schemas.openxmlformats.org/officeDocument/2006/relationships/image" Target="../media/image1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11" Type="http://schemas.openxmlformats.org/officeDocument/2006/relationships/image" Target="../media/image177.png"/><Relationship Id="rId5" Type="http://schemas.microsoft.com/office/2007/relationships/hdphoto" Target="../media/hdphoto14.wdp"/><Relationship Id="rId15" Type="http://schemas.openxmlformats.org/officeDocument/2006/relationships/image" Target="../media/image179.png"/><Relationship Id="rId10" Type="http://schemas.openxmlformats.org/officeDocument/2006/relationships/image" Target="../media/image176.png"/><Relationship Id="rId4" Type="http://schemas.openxmlformats.org/officeDocument/2006/relationships/image" Target="../media/image70.png"/><Relationship Id="rId9" Type="http://schemas.openxmlformats.org/officeDocument/2006/relationships/image" Target="../media/image99.png"/><Relationship Id="rId14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microsoft.com/office/2007/relationships/hdphoto" Target="../media/hdphoto10.wdp"/><Relationship Id="rId7" Type="http://schemas.openxmlformats.org/officeDocument/2006/relationships/image" Target="../media/image18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4.png"/><Relationship Id="rId11" Type="http://schemas.openxmlformats.org/officeDocument/2006/relationships/image" Target="../media/image63.png"/><Relationship Id="rId5" Type="http://schemas.microsoft.com/office/2007/relationships/hdphoto" Target="../media/hdphoto32.wdp"/><Relationship Id="rId10" Type="http://schemas.openxmlformats.org/officeDocument/2006/relationships/image" Target="../media/image188.png"/><Relationship Id="rId4" Type="http://schemas.openxmlformats.org/officeDocument/2006/relationships/image" Target="../media/image183.png"/><Relationship Id="rId9" Type="http://schemas.openxmlformats.org/officeDocument/2006/relationships/image" Target="../media/image18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95.png"/><Relationship Id="rId3" Type="http://schemas.microsoft.com/office/2007/relationships/hdphoto" Target="../media/hdphoto33.wdp"/><Relationship Id="rId7" Type="http://schemas.openxmlformats.org/officeDocument/2006/relationships/image" Target="../media/image191.png"/><Relationship Id="rId12" Type="http://schemas.openxmlformats.org/officeDocument/2006/relationships/image" Target="../media/image194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75.png"/><Relationship Id="rId5" Type="http://schemas.microsoft.com/office/2007/relationships/hdphoto" Target="../media/hdphoto34.wdp"/><Relationship Id="rId10" Type="http://schemas.openxmlformats.org/officeDocument/2006/relationships/image" Target="../media/image193.png"/><Relationship Id="rId4" Type="http://schemas.openxmlformats.org/officeDocument/2006/relationships/image" Target="../media/image190.png"/><Relationship Id="rId9" Type="http://schemas.openxmlformats.org/officeDocument/2006/relationships/image" Target="../media/image192.png"/><Relationship Id="rId14" Type="http://schemas.openxmlformats.org/officeDocument/2006/relationships/image" Target="../media/image19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03.png"/><Relationship Id="rId3" Type="http://schemas.microsoft.com/office/2007/relationships/hdphoto" Target="../media/hdphoto35.wdp"/><Relationship Id="rId7" Type="http://schemas.openxmlformats.org/officeDocument/2006/relationships/image" Target="../media/image200.png"/><Relationship Id="rId12" Type="http://schemas.openxmlformats.org/officeDocument/2006/relationships/image" Target="../media/image7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.png"/><Relationship Id="rId11" Type="http://schemas.openxmlformats.org/officeDocument/2006/relationships/image" Target="../media/image180.png"/><Relationship Id="rId5" Type="http://schemas.microsoft.com/office/2007/relationships/hdphoto" Target="../media/hdphoto36.wdp"/><Relationship Id="rId10" Type="http://schemas.openxmlformats.org/officeDocument/2006/relationships/image" Target="../media/image202.png"/><Relationship Id="rId4" Type="http://schemas.openxmlformats.org/officeDocument/2006/relationships/image" Target="../media/image198.png"/><Relationship Id="rId9" Type="http://schemas.openxmlformats.org/officeDocument/2006/relationships/image" Target="../media/image20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211.png"/><Relationship Id="rId3" Type="http://schemas.microsoft.com/office/2007/relationships/hdphoto" Target="../media/hdphoto37.wdp"/><Relationship Id="rId7" Type="http://schemas.openxmlformats.org/officeDocument/2006/relationships/image" Target="../media/image207.png"/><Relationship Id="rId12" Type="http://schemas.openxmlformats.org/officeDocument/2006/relationships/image" Target="../media/image210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6.png"/><Relationship Id="rId11" Type="http://schemas.openxmlformats.org/officeDocument/2006/relationships/image" Target="../media/image36.png"/><Relationship Id="rId5" Type="http://schemas.microsoft.com/office/2007/relationships/hdphoto" Target="../media/hdphoto38.wdp"/><Relationship Id="rId15" Type="http://schemas.openxmlformats.org/officeDocument/2006/relationships/image" Target="../media/image213.png"/><Relationship Id="rId10" Type="http://schemas.openxmlformats.org/officeDocument/2006/relationships/image" Target="../media/image209.png"/><Relationship Id="rId4" Type="http://schemas.openxmlformats.org/officeDocument/2006/relationships/image" Target="../media/image205.png"/><Relationship Id="rId9" Type="http://schemas.openxmlformats.org/officeDocument/2006/relationships/image" Target="../media/image208.png"/><Relationship Id="rId14" Type="http://schemas.openxmlformats.org/officeDocument/2006/relationships/image" Target="../media/image2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3" Type="http://schemas.microsoft.com/office/2007/relationships/hdphoto" Target="../media/hdphoto10.wdp"/><Relationship Id="rId7" Type="http://schemas.openxmlformats.org/officeDocument/2006/relationships/image" Target="../media/image179.png"/><Relationship Id="rId12" Type="http://schemas.openxmlformats.org/officeDocument/2006/relationships/image" Target="../media/image21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png"/><Relationship Id="rId11" Type="http://schemas.openxmlformats.org/officeDocument/2006/relationships/image" Target="../media/image46.png"/><Relationship Id="rId5" Type="http://schemas.microsoft.com/office/2007/relationships/hdphoto" Target="../media/hdphoto39.wdp"/><Relationship Id="rId10" Type="http://schemas.openxmlformats.org/officeDocument/2006/relationships/image" Target="../media/image217.png"/><Relationship Id="rId4" Type="http://schemas.openxmlformats.org/officeDocument/2006/relationships/image" Target="../media/image214.png"/><Relationship Id="rId9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microsoft.com/office/2007/relationships/hdphoto" Target="../media/hdphoto40.wdp"/><Relationship Id="rId7" Type="http://schemas.openxmlformats.org/officeDocument/2006/relationships/image" Target="../media/image210.png"/><Relationship Id="rId12" Type="http://schemas.openxmlformats.org/officeDocument/2006/relationships/image" Target="../media/image224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1.png"/><Relationship Id="rId11" Type="http://schemas.openxmlformats.org/officeDocument/2006/relationships/image" Target="../media/image223.png"/><Relationship Id="rId5" Type="http://schemas.microsoft.com/office/2007/relationships/hdphoto" Target="../media/hdphoto41.wdp"/><Relationship Id="rId10" Type="http://schemas.openxmlformats.org/officeDocument/2006/relationships/image" Target="../media/image36.png"/><Relationship Id="rId4" Type="http://schemas.openxmlformats.org/officeDocument/2006/relationships/image" Target="../media/image220.png"/><Relationship Id="rId9" Type="http://schemas.openxmlformats.org/officeDocument/2006/relationships/image" Target="../media/image2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microsoft.com/office/2007/relationships/hdphoto" Target="../media/hdphoto42.wdp"/><Relationship Id="rId7" Type="http://schemas.openxmlformats.org/officeDocument/2006/relationships/image" Target="../media/image184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7.png"/><Relationship Id="rId5" Type="http://schemas.microsoft.com/office/2007/relationships/hdphoto" Target="../media/hdphoto43.wdp"/><Relationship Id="rId10" Type="http://schemas.openxmlformats.org/officeDocument/2006/relationships/image" Target="../media/image203.png"/><Relationship Id="rId4" Type="http://schemas.openxmlformats.org/officeDocument/2006/relationships/image" Target="../media/image226.png"/><Relationship Id="rId9" Type="http://schemas.openxmlformats.org/officeDocument/2006/relationships/image" Target="../media/image2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92.png"/><Relationship Id="rId7" Type="http://schemas.openxmlformats.org/officeDocument/2006/relationships/image" Target="../media/image20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2.png"/><Relationship Id="rId5" Type="http://schemas.openxmlformats.org/officeDocument/2006/relationships/image" Target="../media/image20.png"/><Relationship Id="rId10" Type="http://schemas.openxmlformats.org/officeDocument/2006/relationships/image" Target="../media/image26.png"/><Relationship Id="rId4" Type="http://schemas.openxmlformats.org/officeDocument/2006/relationships/image" Target="../media/image231.png"/><Relationship Id="rId9" Type="http://schemas.openxmlformats.org/officeDocument/2006/relationships/image" Target="../media/image2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png"/><Relationship Id="rId3" Type="http://schemas.microsoft.com/office/2007/relationships/hdphoto" Target="../media/hdphoto15.wdp"/><Relationship Id="rId7" Type="http://schemas.openxmlformats.org/officeDocument/2006/relationships/image" Target="../media/image23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5.png"/><Relationship Id="rId5" Type="http://schemas.microsoft.com/office/2007/relationships/hdphoto" Target="../media/hdphoto44.wdp"/><Relationship Id="rId4" Type="http://schemas.openxmlformats.org/officeDocument/2006/relationships/image" Target="../media/image234.png"/><Relationship Id="rId9" Type="http://schemas.openxmlformats.org/officeDocument/2006/relationships/image" Target="../media/image2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240.png"/><Relationship Id="rId7" Type="http://schemas.openxmlformats.org/officeDocument/2006/relationships/image" Target="../media/image244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3.png"/><Relationship Id="rId5" Type="http://schemas.openxmlformats.org/officeDocument/2006/relationships/image" Target="../media/image242.png"/><Relationship Id="rId10" Type="http://schemas.openxmlformats.org/officeDocument/2006/relationships/image" Target="../media/image247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13" Type="http://schemas.openxmlformats.org/officeDocument/2006/relationships/image" Target="../media/image258.png"/><Relationship Id="rId3" Type="http://schemas.openxmlformats.org/officeDocument/2006/relationships/image" Target="../media/image184.png"/><Relationship Id="rId7" Type="http://schemas.openxmlformats.org/officeDocument/2006/relationships/image" Target="../media/image252.png"/><Relationship Id="rId12" Type="http://schemas.openxmlformats.org/officeDocument/2006/relationships/image" Target="../media/image257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png"/><Relationship Id="rId11" Type="http://schemas.openxmlformats.org/officeDocument/2006/relationships/image" Target="../media/image256.png"/><Relationship Id="rId5" Type="http://schemas.openxmlformats.org/officeDocument/2006/relationships/image" Target="../media/image250.png"/><Relationship Id="rId10" Type="http://schemas.openxmlformats.org/officeDocument/2006/relationships/image" Target="../media/image255.png"/><Relationship Id="rId4" Type="http://schemas.openxmlformats.org/officeDocument/2006/relationships/image" Target="../media/image249.png"/><Relationship Id="rId9" Type="http://schemas.openxmlformats.org/officeDocument/2006/relationships/image" Target="../media/image2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62.png"/><Relationship Id="rId4" Type="http://schemas.openxmlformats.org/officeDocument/2006/relationships/image" Target="../media/image26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64.png"/><Relationship Id="rId7" Type="http://schemas.openxmlformats.org/officeDocument/2006/relationships/image" Target="../media/image23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7.png"/><Relationship Id="rId5" Type="http://schemas.openxmlformats.org/officeDocument/2006/relationships/image" Target="../media/image266.png"/><Relationship Id="rId10" Type="http://schemas.openxmlformats.org/officeDocument/2006/relationships/image" Target="../media/image181.png"/><Relationship Id="rId4" Type="http://schemas.openxmlformats.org/officeDocument/2006/relationships/image" Target="../media/image265.png"/><Relationship Id="rId9" Type="http://schemas.openxmlformats.org/officeDocument/2006/relationships/image" Target="../media/image26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png"/><Relationship Id="rId13" Type="http://schemas.openxmlformats.org/officeDocument/2006/relationships/image" Target="../media/image277.png"/><Relationship Id="rId3" Type="http://schemas.openxmlformats.org/officeDocument/2006/relationships/image" Target="../media/image256.png"/><Relationship Id="rId7" Type="http://schemas.openxmlformats.org/officeDocument/2006/relationships/image" Target="../media/image252.png"/><Relationship Id="rId12" Type="http://schemas.openxmlformats.org/officeDocument/2006/relationships/image" Target="../media/image276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1.png"/><Relationship Id="rId11" Type="http://schemas.openxmlformats.org/officeDocument/2006/relationships/image" Target="../media/image275.png"/><Relationship Id="rId5" Type="http://schemas.openxmlformats.org/officeDocument/2006/relationships/image" Target="../media/image266.png"/><Relationship Id="rId10" Type="http://schemas.openxmlformats.org/officeDocument/2006/relationships/image" Target="../media/image274.png"/><Relationship Id="rId4" Type="http://schemas.openxmlformats.org/officeDocument/2006/relationships/image" Target="../media/image270.png"/><Relationship Id="rId9" Type="http://schemas.openxmlformats.org/officeDocument/2006/relationships/image" Target="../media/image2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2.png"/><Relationship Id="rId5" Type="http://schemas.openxmlformats.org/officeDocument/2006/relationships/image" Target="../media/image281.png"/><Relationship Id="rId4" Type="http://schemas.openxmlformats.org/officeDocument/2006/relationships/image" Target="../media/image28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3" Type="http://schemas.openxmlformats.org/officeDocument/2006/relationships/image" Target="../media/image284.png"/><Relationship Id="rId7" Type="http://schemas.openxmlformats.org/officeDocument/2006/relationships/image" Target="../media/image288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7.png"/><Relationship Id="rId5" Type="http://schemas.openxmlformats.org/officeDocument/2006/relationships/image" Target="../media/image286.png"/><Relationship Id="rId10" Type="http://schemas.openxmlformats.org/officeDocument/2006/relationships/image" Target="../media/image291.png"/><Relationship Id="rId4" Type="http://schemas.openxmlformats.org/officeDocument/2006/relationships/image" Target="../media/image285.png"/><Relationship Id="rId9" Type="http://schemas.openxmlformats.org/officeDocument/2006/relationships/image" Target="../media/image29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01.png"/><Relationship Id="rId3" Type="http://schemas.openxmlformats.org/officeDocument/2006/relationships/image" Target="../media/image293.png"/><Relationship Id="rId7" Type="http://schemas.openxmlformats.org/officeDocument/2006/relationships/image" Target="../media/image297.png"/><Relationship Id="rId12" Type="http://schemas.openxmlformats.org/officeDocument/2006/relationships/image" Target="../media/image271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6.png"/><Relationship Id="rId11" Type="http://schemas.openxmlformats.org/officeDocument/2006/relationships/image" Target="../media/image300.png"/><Relationship Id="rId5" Type="http://schemas.openxmlformats.org/officeDocument/2006/relationships/image" Target="../media/image295.png"/><Relationship Id="rId15" Type="http://schemas.openxmlformats.org/officeDocument/2006/relationships/image" Target="../media/image303.png"/><Relationship Id="rId10" Type="http://schemas.openxmlformats.org/officeDocument/2006/relationships/image" Target="../media/image299.png"/><Relationship Id="rId4" Type="http://schemas.openxmlformats.org/officeDocument/2006/relationships/image" Target="../media/image294.png"/><Relationship Id="rId9" Type="http://schemas.openxmlformats.org/officeDocument/2006/relationships/image" Target="../media/image298.png"/><Relationship Id="rId14" Type="http://schemas.openxmlformats.org/officeDocument/2006/relationships/image" Target="../media/image30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png"/><Relationship Id="rId7" Type="http://schemas.openxmlformats.org/officeDocument/2006/relationships/image" Target="../media/image308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7.png"/><Relationship Id="rId5" Type="http://schemas.openxmlformats.org/officeDocument/2006/relationships/image" Target="../media/image306.png"/><Relationship Id="rId4" Type="http://schemas.openxmlformats.org/officeDocument/2006/relationships/image" Target="../media/image30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3.png"/><Relationship Id="rId5" Type="http://schemas.openxmlformats.org/officeDocument/2006/relationships/image" Target="../media/image312.png"/><Relationship Id="rId4" Type="http://schemas.openxmlformats.org/officeDocument/2006/relationships/image" Target="../media/image3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6.png"/><Relationship Id="rId5" Type="http://schemas.openxmlformats.org/officeDocument/2006/relationships/image" Target="../media/image315.png"/><Relationship Id="rId4" Type="http://schemas.openxmlformats.org/officeDocument/2006/relationships/image" Target="../media/image3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image" Target="../media/image331.png"/><Relationship Id="rId18" Type="http://schemas.openxmlformats.org/officeDocument/2006/relationships/image" Target="../media/image336.png"/><Relationship Id="rId3" Type="http://schemas.openxmlformats.org/officeDocument/2006/relationships/image" Target="../media/image321.gif"/><Relationship Id="rId7" Type="http://schemas.openxmlformats.org/officeDocument/2006/relationships/image" Target="../media/image325.png"/><Relationship Id="rId12" Type="http://schemas.openxmlformats.org/officeDocument/2006/relationships/image" Target="../media/image330.gif"/><Relationship Id="rId17" Type="http://schemas.openxmlformats.org/officeDocument/2006/relationships/image" Target="../media/image335.png"/><Relationship Id="rId2" Type="http://schemas.openxmlformats.org/officeDocument/2006/relationships/image" Target="../media/image320.gif"/><Relationship Id="rId16" Type="http://schemas.openxmlformats.org/officeDocument/2006/relationships/image" Target="../media/image334.gif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4.png"/><Relationship Id="rId11" Type="http://schemas.openxmlformats.org/officeDocument/2006/relationships/image" Target="../media/image329.gif"/><Relationship Id="rId5" Type="http://schemas.openxmlformats.org/officeDocument/2006/relationships/image" Target="../media/image323.gif"/><Relationship Id="rId15" Type="http://schemas.openxmlformats.org/officeDocument/2006/relationships/image" Target="../media/image333.gif"/><Relationship Id="rId10" Type="http://schemas.openxmlformats.org/officeDocument/2006/relationships/image" Target="../media/image328.gif"/><Relationship Id="rId19" Type="http://schemas.openxmlformats.org/officeDocument/2006/relationships/image" Target="../media/image337.png"/><Relationship Id="rId4" Type="http://schemas.openxmlformats.org/officeDocument/2006/relationships/image" Target="../media/image322.gif"/><Relationship Id="rId9" Type="http://schemas.openxmlformats.org/officeDocument/2006/relationships/image" Target="../media/image327.gif"/><Relationship Id="rId14" Type="http://schemas.openxmlformats.org/officeDocument/2006/relationships/image" Target="../media/image3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3.gif"/><Relationship Id="rId13" Type="http://schemas.openxmlformats.org/officeDocument/2006/relationships/image" Target="../media/image348.png"/><Relationship Id="rId18" Type="http://schemas.openxmlformats.org/officeDocument/2006/relationships/image" Target="../media/image353.jpeg"/><Relationship Id="rId3" Type="http://schemas.openxmlformats.org/officeDocument/2006/relationships/image" Target="../media/image338.jpeg"/><Relationship Id="rId7" Type="http://schemas.openxmlformats.org/officeDocument/2006/relationships/image" Target="../media/image342.png"/><Relationship Id="rId12" Type="http://schemas.openxmlformats.org/officeDocument/2006/relationships/image" Target="../media/image347.png"/><Relationship Id="rId17" Type="http://schemas.openxmlformats.org/officeDocument/2006/relationships/image" Target="../media/image3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1.gif"/><Relationship Id="rId11" Type="http://schemas.openxmlformats.org/officeDocument/2006/relationships/image" Target="../media/image346.png"/><Relationship Id="rId5" Type="http://schemas.openxmlformats.org/officeDocument/2006/relationships/image" Target="../media/image340.png"/><Relationship Id="rId15" Type="http://schemas.openxmlformats.org/officeDocument/2006/relationships/image" Target="../media/image350.png"/><Relationship Id="rId10" Type="http://schemas.openxmlformats.org/officeDocument/2006/relationships/image" Target="../media/image345.gif"/><Relationship Id="rId19" Type="http://schemas.openxmlformats.org/officeDocument/2006/relationships/image" Target="../media/image21.png"/><Relationship Id="rId4" Type="http://schemas.openxmlformats.org/officeDocument/2006/relationships/image" Target="../media/image339.gif"/><Relationship Id="rId9" Type="http://schemas.openxmlformats.org/officeDocument/2006/relationships/image" Target="../media/image344.png"/><Relationship Id="rId14" Type="http://schemas.openxmlformats.org/officeDocument/2006/relationships/image" Target="../media/image34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gif"/><Relationship Id="rId13" Type="http://schemas.openxmlformats.org/officeDocument/2006/relationships/image" Target="../media/image365.png"/><Relationship Id="rId18" Type="http://schemas.openxmlformats.org/officeDocument/2006/relationships/image" Target="../media/image370.png"/><Relationship Id="rId3" Type="http://schemas.openxmlformats.org/officeDocument/2006/relationships/image" Target="../media/image355.gif"/><Relationship Id="rId7" Type="http://schemas.openxmlformats.org/officeDocument/2006/relationships/image" Target="../media/image359.jpeg"/><Relationship Id="rId12" Type="http://schemas.openxmlformats.org/officeDocument/2006/relationships/image" Target="../media/image364.gif"/><Relationship Id="rId17" Type="http://schemas.openxmlformats.org/officeDocument/2006/relationships/image" Target="../media/image369.png"/><Relationship Id="rId2" Type="http://schemas.openxmlformats.org/officeDocument/2006/relationships/image" Target="../media/image354.png"/><Relationship Id="rId16" Type="http://schemas.openxmlformats.org/officeDocument/2006/relationships/image" Target="../media/image368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8.gif"/><Relationship Id="rId11" Type="http://schemas.openxmlformats.org/officeDocument/2006/relationships/image" Target="../media/image363.jpeg"/><Relationship Id="rId5" Type="http://schemas.openxmlformats.org/officeDocument/2006/relationships/image" Target="../media/image357.gif"/><Relationship Id="rId15" Type="http://schemas.openxmlformats.org/officeDocument/2006/relationships/image" Target="../media/image367.png"/><Relationship Id="rId10" Type="http://schemas.openxmlformats.org/officeDocument/2006/relationships/image" Target="../media/image362.gif"/><Relationship Id="rId19" Type="http://schemas.openxmlformats.org/officeDocument/2006/relationships/image" Target="../media/image371.png"/><Relationship Id="rId4" Type="http://schemas.openxmlformats.org/officeDocument/2006/relationships/image" Target="../media/image356.png"/><Relationship Id="rId9" Type="http://schemas.openxmlformats.org/officeDocument/2006/relationships/image" Target="../media/image361.png"/><Relationship Id="rId14" Type="http://schemas.openxmlformats.org/officeDocument/2006/relationships/image" Target="../media/image366.gi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8.png"/><Relationship Id="rId13" Type="http://schemas.openxmlformats.org/officeDocument/2006/relationships/image" Target="../media/image383.png"/><Relationship Id="rId18" Type="http://schemas.openxmlformats.org/officeDocument/2006/relationships/image" Target="../media/image388.png"/><Relationship Id="rId3" Type="http://schemas.openxmlformats.org/officeDocument/2006/relationships/image" Target="../media/image373.png"/><Relationship Id="rId7" Type="http://schemas.openxmlformats.org/officeDocument/2006/relationships/image" Target="../media/image377.png"/><Relationship Id="rId12" Type="http://schemas.openxmlformats.org/officeDocument/2006/relationships/image" Target="../media/image382.png"/><Relationship Id="rId17" Type="http://schemas.openxmlformats.org/officeDocument/2006/relationships/image" Target="../media/image387.png"/><Relationship Id="rId2" Type="http://schemas.openxmlformats.org/officeDocument/2006/relationships/image" Target="../media/image372.png"/><Relationship Id="rId16" Type="http://schemas.openxmlformats.org/officeDocument/2006/relationships/image" Target="../media/image386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6.png"/><Relationship Id="rId11" Type="http://schemas.openxmlformats.org/officeDocument/2006/relationships/image" Target="../media/image381.png"/><Relationship Id="rId5" Type="http://schemas.openxmlformats.org/officeDocument/2006/relationships/image" Target="../media/image375.png"/><Relationship Id="rId15" Type="http://schemas.openxmlformats.org/officeDocument/2006/relationships/image" Target="../media/image385.png"/><Relationship Id="rId10" Type="http://schemas.openxmlformats.org/officeDocument/2006/relationships/image" Target="../media/image380.png"/><Relationship Id="rId19" Type="http://schemas.openxmlformats.org/officeDocument/2006/relationships/image" Target="../media/image389.png"/><Relationship Id="rId4" Type="http://schemas.openxmlformats.org/officeDocument/2006/relationships/image" Target="../media/image374.png"/><Relationship Id="rId9" Type="http://schemas.openxmlformats.org/officeDocument/2006/relationships/image" Target="../media/image379.png"/><Relationship Id="rId14" Type="http://schemas.openxmlformats.org/officeDocument/2006/relationships/image" Target="../media/image38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2.png"/><Relationship Id="rId13" Type="http://schemas.openxmlformats.org/officeDocument/2006/relationships/image" Target="../media/image397.jpeg"/><Relationship Id="rId3" Type="http://schemas.microsoft.com/office/2007/relationships/hdphoto" Target="../media/hdphoto42.wdp"/><Relationship Id="rId7" Type="http://schemas.openxmlformats.org/officeDocument/2006/relationships/image" Target="../media/image391.png"/><Relationship Id="rId12" Type="http://schemas.openxmlformats.org/officeDocument/2006/relationships/image" Target="../media/image396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0.png"/><Relationship Id="rId11" Type="http://schemas.openxmlformats.org/officeDocument/2006/relationships/image" Target="../media/image395.png"/><Relationship Id="rId5" Type="http://schemas.microsoft.com/office/2007/relationships/hdphoto" Target="../media/hdphoto32.wdp"/><Relationship Id="rId10" Type="http://schemas.openxmlformats.org/officeDocument/2006/relationships/image" Target="../media/image394.png"/><Relationship Id="rId4" Type="http://schemas.openxmlformats.org/officeDocument/2006/relationships/image" Target="../media/image183.png"/><Relationship Id="rId9" Type="http://schemas.openxmlformats.org/officeDocument/2006/relationships/image" Target="../media/image3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>
            <a:alphaModFix amt="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331" y="4797810"/>
            <a:ext cx="1725205" cy="146419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5">
            <a:alphaModFix amt="8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500"/>
                    </a14:imgEffect>
                    <a14:imgEffect>
                      <a14:saturation sat="170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33039" y="590023"/>
            <a:ext cx="1523961" cy="774491"/>
          </a:xfrm>
          <a:prstGeom prst="rect">
            <a:avLst/>
          </a:prstGeom>
          <a:solidFill>
            <a:srgbClr val="EBEEE2"/>
          </a:solidFill>
          <a:effectLst>
            <a:reflection endPos="0" dir="5400000" sy="-100000" algn="bl" rotWithShape="0"/>
          </a:effectLst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7">
            <a:alphaModFix amt="8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500"/>
                    </a14:imgEffect>
                    <a14:imgEffect>
                      <a14:saturation sat="398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9439" y="396461"/>
            <a:ext cx="1333466" cy="100947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15389" y="2017271"/>
            <a:ext cx="3166872" cy="380999"/>
          </a:xfrm>
          <a:prstGeom prst="roundRect">
            <a:avLst>
              <a:gd name="adj" fmla="val 4999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8" name="TextBox 7"/>
          <p:cNvSpPr txBox="1"/>
          <p:nvPr/>
        </p:nvSpPr>
        <p:spPr>
          <a:xfrm>
            <a:off x="615389" y="2048369"/>
            <a:ext cx="3166872" cy="3188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FFFFFF"/>
                </a:solidFill>
                <a:latin typeface="Inter"/>
              </a:rPr>
              <a:t>Семинар</a:t>
            </a:r>
            <a:r>
              <a:rPr sz="16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Inter"/>
              </a:rPr>
              <a:t>для</a:t>
            </a:r>
            <a:r>
              <a:rPr sz="16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Inter"/>
              </a:rPr>
              <a:t>молодых</a:t>
            </a:r>
            <a:r>
              <a:rPr sz="16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Inter"/>
              </a:rPr>
              <a:t>педагогов</a:t>
            </a:r>
            <a:endParaRPr sz="1600" b="1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0127" y="2609685"/>
            <a:ext cx="6410824" cy="227062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4485"/>
              </a:lnSpc>
              <a:spcBef>
                <a:spcPts val="0"/>
              </a:spcBef>
              <a:spcAft>
                <a:spcPts val="1560"/>
              </a:spcAft>
            </a:pPr>
            <a:r>
              <a:rPr sz="4800" b="1" dirty="0">
                <a:solidFill>
                  <a:srgbClr val="516389"/>
                </a:solidFill>
                <a:latin typeface="Montserrat"/>
              </a:rPr>
              <a:t> Проект </a:t>
            </a:r>
            <a:r>
              <a:rPr sz="4800" b="1" dirty="0" err="1">
                <a:solidFill>
                  <a:srgbClr val="516389"/>
                </a:solidFill>
                <a:latin typeface="Montserrat"/>
              </a:rPr>
              <a:t>как</a:t>
            </a:r>
            <a:r>
              <a:rPr sz="48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4800" b="1" dirty="0" err="1">
                <a:solidFill>
                  <a:srgbClr val="516389"/>
                </a:solidFill>
                <a:latin typeface="Montserrat"/>
              </a:rPr>
              <a:t>личный</a:t>
            </a:r>
            <a:r>
              <a:rPr dirty="0"/>
              <a:t>
</a:t>
            </a:r>
            <a:r>
              <a:rPr sz="48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4800" b="1" dirty="0" err="1">
                <a:solidFill>
                  <a:srgbClr val="516389"/>
                </a:solidFill>
                <a:latin typeface="Montserrat"/>
              </a:rPr>
              <a:t>трамплин</a:t>
            </a:r>
            <a:r>
              <a:rPr sz="4800" b="1" dirty="0">
                <a:solidFill>
                  <a:srgbClr val="516389"/>
                </a:solidFill>
                <a:latin typeface="Montserrat"/>
              </a:rPr>
              <a:t>: </a:t>
            </a:r>
            <a:r>
              <a:rPr sz="4800" b="1" dirty="0" err="1">
                <a:solidFill>
                  <a:srgbClr val="516389"/>
                </a:solidFill>
                <a:latin typeface="Montserrat"/>
              </a:rPr>
              <a:t>от</a:t>
            </a:r>
            <a:r>
              <a:rPr sz="48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4800" b="1" dirty="0" err="1">
                <a:solidFill>
                  <a:srgbClr val="516389"/>
                </a:solidFill>
                <a:latin typeface="Montserrat"/>
              </a:rPr>
              <a:t>педагога</a:t>
            </a:r>
            <a:r>
              <a:rPr dirty="0"/>
              <a:t>
</a:t>
            </a:r>
            <a:r>
              <a:rPr sz="4800" b="1" dirty="0">
                <a:solidFill>
                  <a:srgbClr val="516389"/>
                </a:solidFill>
                <a:latin typeface="Montserrat"/>
              </a:rPr>
              <a:t> к </a:t>
            </a:r>
            <a:r>
              <a:rPr sz="4800" b="1" dirty="0" err="1">
                <a:solidFill>
                  <a:srgbClr val="516389"/>
                </a:solidFill>
                <a:latin typeface="Montserrat"/>
              </a:rPr>
              <a:t>лидеру</a:t>
            </a:r>
            <a:r>
              <a:rPr sz="48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4800" b="1" dirty="0" err="1">
                <a:solidFill>
                  <a:srgbClr val="516389"/>
                </a:solidFill>
                <a:latin typeface="Montserrat"/>
              </a:rPr>
              <a:t>изменений</a:t>
            </a:r>
            <a:r>
              <a:rPr sz="4800" b="1" dirty="0">
                <a:solidFill>
                  <a:srgbClr val="516389"/>
                </a:solidFill>
                <a:latin typeface="Montserrat"/>
              </a:rPr>
              <a:t>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2673" y="5091723"/>
            <a:ext cx="914377" cy="38100"/>
          </a:xfrm>
          <a:prstGeom prst="roundRect">
            <a:avLst>
              <a:gd name="adj" fmla="val 200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0908" y="5504154"/>
            <a:ext cx="375304" cy="2721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15564" y="5394777"/>
            <a:ext cx="3681136" cy="39401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>
                <a:solidFill>
                  <a:srgbClr val="4B5563"/>
                </a:solidFill>
                <a:latin typeface="Inter"/>
              </a:rPr>
              <a:t>Петросян Арсен Артурович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0907" y="5965164"/>
            <a:ext cx="375305" cy="2908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15564" y="5835324"/>
            <a:ext cx="4619919" cy="62735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Начальник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управления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муниципального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endParaRPr lang="ru-RU" sz="2000" b="0" dirty="0">
              <a:solidFill>
                <a:srgbClr val="4B5563"/>
              </a:solidFill>
              <a:latin typeface="Inter"/>
            </a:endParaRP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проектного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офиса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Сургутского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района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783969"/>
            <a:ext cx="12191695" cy="76200"/>
          </a:xfrm>
          <a:prstGeom prst="rect">
            <a:avLst/>
          </a:prstGeom>
          <a:gradFill rotWithShape="1">
            <a:gsLst>
              <a:gs pos="0">
                <a:srgbClr val="516389"/>
              </a:gs>
              <a:gs pos="50000">
                <a:srgbClr val="959F7C"/>
              </a:gs>
              <a:gs pos="100000">
                <a:srgbClr val="516389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A540192-D7DA-4B23-A7A7-3951115C61D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8" b="18563"/>
          <a:stretch/>
        </p:blipFill>
        <p:spPr>
          <a:xfrm>
            <a:off x="457183" y="81465"/>
            <a:ext cx="4029051" cy="1817227"/>
          </a:xfrm>
          <a:prstGeom prst="rect">
            <a:avLst/>
          </a:prstGeom>
        </p:spPr>
      </p:pic>
      <p:sp>
        <p:nvSpPr>
          <p:cNvPr id="31" name="Rounded Rectangle 15">
            <a:extLst>
              <a:ext uri="{FF2B5EF4-FFF2-40B4-BE49-F238E27FC236}">
                <a16:creationId xmlns:a16="http://schemas.microsoft.com/office/drawing/2014/main" id="{978496B5-601F-4BA3-A4F1-D0D57AA26A17}"/>
              </a:ext>
            </a:extLst>
          </p:cNvPr>
          <p:cNvSpPr/>
          <p:nvPr/>
        </p:nvSpPr>
        <p:spPr>
          <a:xfrm>
            <a:off x="6746831" y="1755337"/>
            <a:ext cx="5002498" cy="2749772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pic>
        <p:nvPicPr>
          <p:cNvPr id="32" name="Picture 23" descr="image.png">
            <a:extLst>
              <a:ext uri="{FF2B5EF4-FFF2-40B4-BE49-F238E27FC236}">
                <a16:creationId xmlns:a16="http://schemas.microsoft.com/office/drawing/2014/main" id="{41A759AF-C2A1-406F-BAD5-15A342A833B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108888" y="1858525"/>
            <a:ext cx="550577" cy="46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1ECC428-476E-4841-8A29-1D31E515C923}"/>
              </a:ext>
            </a:extLst>
          </p:cNvPr>
          <p:cNvSpPr txBox="1"/>
          <p:nvPr/>
        </p:nvSpPr>
        <p:spPr>
          <a:xfrm>
            <a:off x="7673267" y="1898692"/>
            <a:ext cx="2666988" cy="36728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516389"/>
                </a:solidFill>
                <a:latin typeface="Roboto"/>
              </a:rPr>
              <a:t>Социальные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сети</a:t>
            </a:r>
            <a:endParaRPr sz="20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3CC7AEB-27F7-4937-B883-10B2734FEA1C}"/>
              </a:ext>
            </a:extLst>
          </p:cNvPr>
          <p:cNvSpPr txBox="1"/>
          <p:nvPr/>
        </p:nvSpPr>
        <p:spPr>
          <a:xfrm>
            <a:off x="6694682" y="3852252"/>
            <a:ext cx="1839705" cy="49680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235"/>
              </a:lnSpc>
              <a:spcBef>
                <a:spcPts val="520"/>
              </a:spcBef>
              <a:spcAft>
                <a:spcPts val="0"/>
              </a:spcAft>
            </a:pPr>
            <a:r>
              <a:rPr sz="1600" b="0" dirty="0">
                <a:solidFill>
                  <a:srgbClr val="516389"/>
                </a:solidFill>
                <a:latin typeface="Roboto"/>
              </a:rPr>
              <a:t>Телеграм </a:t>
            </a:r>
            <a:endParaRPr lang="ru-RU" sz="1600" b="0" dirty="0">
              <a:solidFill>
                <a:srgbClr val="516389"/>
              </a:solidFill>
              <a:latin typeface="Roboto"/>
            </a:endParaRPr>
          </a:p>
          <a:p>
            <a:pPr algn="ctr">
              <a:lnSpc>
                <a:spcPts val="1235"/>
              </a:lnSpc>
              <a:spcBef>
                <a:spcPts val="520"/>
              </a:spcBef>
              <a:spcAft>
                <a:spcPts val="0"/>
              </a:spcAft>
            </a:pPr>
            <a:r>
              <a:rPr sz="1600" b="0" dirty="0" err="1">
                <a:solidFill>
                  <a:srgbClr val="516389"/>
                </a:solidFill>
                <a:latin typeface="Roboto"/>
              </a:rPr>
              <a:t>канал</a:t>
            </a:r>
            <a:endParaRPr sz="1600" b="0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A20B20-4113-46CD-A87B-50051C601304}"/>
              </a:ext>
            </a:extLst>
          </p:cNvPr>
          <p:cNvSpPr txBox="1"/>
          <p:nvPr/>
        </p:nvSpPr>
        <p:spPr>
          <a:xfrm>
            <a:off x="8518877" y="3860823"/>
            <a:ext cx="1839706" cy="49680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235"/>
              </a:lnSpc>
              <a:spcBef>
                <a:spcPts val="520"/>
              </a:spcBef>
              <a:spcAft>
                <a:spcPts val="0"/>
              </a:spcAft>
            </a:pPr>
            <a:r>
              <a:rPr b="0" dirty="0" err="1">
                <a:solidFill>
                  <a:srgbClr val="516389"/>
                </a:solidFill>
                <a:latin typeface="Roboto"/>
              </a:rPr>
              <a:t>Сообщество</a:t>
            </a:r>
            <a:r>
              <a:rPr b="0" dirty="0">
                <a:solidFill>
                  <a:srgbClr val="516389"/>
                </a:solidFill>
                <a:latin typeface="Roboto"/>
              </a:rPr>
              <a:t> </a:t>
            </a:r>
            <a:endParaRPr lang="ru-RU" b="0" dirty="0">
              <a:solidFill>
                <a:srgbClr val="516389"/>
              </a:solidFill>
              <a:latin typeface="Roboto"/>
            </a:endParaRPr>
          </a:p>
          <a:p>
            <a:pPr algn="ctr">
              <a:lnSpc>
                <a:spcPts val="1235"/>
              </a:lnSpc>
              <a:spcBef>
                <a:spcPts val="520"/>
              </a:spcBef>
              <a:spcAft>
                <a:spcPts val="0"/>
              </a:spcAft>
            </a:pPr>
            <a:r>
              <a:rPr b="0" dirty="0">
                <a:solidFill>
                  <a:srgbClr val="516389"/>
                </a:solidFill>
                <a:latin typeface="Roboto"/>
              </a:rPr>
              <a:t>ВК</a:t>
            </a: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620FDA2F-4518-4DCF-B958-E002EA3E9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562" y="2387644"/>
            <a:ext cx="1489307" cy="148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>
            <a:extLst>
              <a:ext uri="{FF2B5EF4-FFF2-40B4-BE49-F238E27FC236}">
                <a16:creationId xmlns:a16="http://schemas.microsoft.com/office/drawing/2014/main" id="{D9B72C20-DC97-4972-A6EC-1CAA2A8AC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068" y="2356079"/>
            <a:ext cx="1490374" cy="149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ounded Rectangle 15">
            <a:extLst>
              <a:ext uri="{FF2B5EF4-FFF2-40B4-BE49-F238E27FC236}">
                <a16:creationId xmlns:a16="http://schemas.microsoft.com/office/drawing/2014/main" id="{68F2C543-46E7-46F2-BB06-99D74A8D377C}"/>
              </a:ext>
            </a:extLst>
          </p:cNvPr>
          <p:cNvSpPr/>
          <p:nvPr/>
        </p:nvSpPr>
        <p:spPr>
          <a:xfrm>
            <a:off x="6746831" y="4813345"/>
            <a:ext cx="3636709" cy="1561012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pic>
        <p:nvPicPr>
          <p:cNvPr id="39" name="Picture 16" descr="image.png">
            <a:extLst>
              <a:ext uri="{FF2B5EF4-FFF2-40B4-BE49-F238E27FC236}">
                <a16:creationId xmlns:a16="http://schemas.microsoft.com/office/drawing/2014/main" id="{1FBC845F-C794-4496-B161-9E055BD02887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120384" y="4858111"/>
            <a:ext cx="603859" cy="4680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5AF4DDF8-F5B9-4EBB-BA4F-C8C05271D461}"/>
              </a:ext>
            </a:extLst>
          </p:cNvPr>
          <p:cNvSpPr txBox="1"/>
          <p:nvPr/>
        </p:nvSpPr>
        <p:spPr>
          <a:xfrm>
            <a:off x="7992281" y="4893002"/>
            <a:ext cx="1358000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516389"/>
                </a:solidFill>
                <a:latin typeface="Roboto"/>
              </a:rPr>
              <a:t>Контакты</a:t>
            </a:r>
            <a:endParaRPr sz="2000" b="1" dirty="0">
              <a:solidFill>
                <a:srgbClr val="516389"/>
              </a:solidFill>
              <a:latin typeface="Roboto"/>
            </a:endParaRPr>
          </a:p>
        </p:txBody>
      </p:sp>
      <p:pic>
        <p:nvPicPr>
          <p:cNvPr id="41" name="Picture 18" descr="image.png">
            <a:extLst>
              <a:ext uri="{FF2B5EF4-FFF2-40B4-BE49-F238E27FC236}">
                <a16:creationId xmlns:a16="http://schemas.microsoft.com/office/drawing/2014/main" id="{47180728-2667-456D-93DF-98B422E8726B}"/>
              </a:ext>
            </a:extLst>
          </p:cNvPr>
          <p:cNvPicPr>
            <a:picLocks noChangeAspect="1"/>
          </p:cNvPicPr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080511" y="5389068"/>
            <a:ext cx="580303" cy="468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0304023-E571-4A56-ACDA-4B0D82F75B78}"/>
              </a:ext>
            </a:extLst>
          </p:cNvPr>
          <p:cNvSpPr txBox="1"/>
          <p:nvPr/>
        </p:nvSpPr>
        <p:spPr>
          <a:xfrm>
            <a:off x="7991225" y="5442378"/>
            <a:ext cx="2095895" cy="31726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4B5563"/>
                </a:solidFill>
                <a:latin typeface="Roboto"/>
              </a:rPr>
              <a:t>942-811 (</a:t>
            </a:r>
            <a:r>
              <a:rPr b="0" dirty="0" err="1">
                <a:solidFill>
                  <a:srgbClr val="4B5563"/>
                </a:solidFill>
                <a:latin typeface="Roboto"/>
              </a:rPr>
              <a:t>доп</a:t>
            </a:r>
            <a:r>
              <a:rPr b="0" dirty="0">
                <a:solidFill>
                  <a:srgbClr val="4B5563"/>
                </a:solidFill>
                <a:latin typeface="Roboto"/>
              </a:rPr>
              <a:t>. 301)</a:t>
            </a:r>
          </a:p>
        </p:txBody>
      </p:sp>
      <p:pic>
        <p:nvPicPr>
          <p:cNvPr id="43" name="Picture 20" descr="image.png">
            <a:extLst>
              <a:ext uri="{FF2B5EF4-FFF2-40B4-BE49-F238E27FC236}">
                <a16:creationId xmlns:a16="http://schemas.microsoft.com/office/drawing/2014/main" id="{336FAD79-6A8E-4164-A455-F43F40928789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20384" y="5881712"/>
            <a:ext cx="630769" cy="4680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66BFE2B-567A-4D2E-8A9E-F3835D7414F4}"/>
              </a:ext>
            </a:extLst>
          </p:cNvPr>
          <p:cNvSpPr txBox="1"/>
          <p:nvPr/>
        </p:nvSpPr>
        <p:spPr>
          <a:xfrm>
            <a:off x="7992281" y="5934653"/>
            <a:ext cx="1907895" cy="31726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4B5563"/>
                </a:solidFill>
                <a:latin typeface="Roboto"/>
              </a:rPr>
              <a:t>paa@mauricsr.ru</a:t>
            </a:r>
          </a:p>
        </p:txBody>
      </p:sp>
      <p:sp>
        <p:nvSpPr>
          <p:cNvPr id="45" name="Round Same Side Corner Rectangle 10">
            <a:extLst>
              <a:ext uri="{FF2B5EF4-FFF2-40B4-BE49-F238E27FC236}">
                <a16:creationId xmlns:a16="http://schemas.microsoft.com/office/drawing/2014/main" id="{9DB55FD2-BB31-4867-A804-874D4D4F0183}"/>
              </a:ext>
            </a:extLst>
          </p:cNvPr>
          <p:cNvSpPr/>
          <p:nvPr/>
        </p:nvSpPr>
        <p:spPr>
          <a:xfrm rot="16200000">
            <a:off x="5480916" y="3086390"/>
            <a:ext cx="2636256" cy="12703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6600" dirty="0"/>
          </a:p>
        </p:txBody>
      </p:sp>
      <p:sp>
        <p:nvSpPr>
          <p:cNvPr id="46" name="Round Same Side Corner Rectangle 10">
            <a:extLst>
              <a:ext uri="{FF2B5EF4-FFF2-40B4-BE49-F238E27FC236}">
                <a16:creationId xmlns:a16="http://schemas.microsoft.com/office/drawing/2014/main" id="{103215D1-7236-4882-B6EA-CC5C92134CEC}"/>
              </a:ext>
            </a:extLst>
          </p:cNvPr>
          <p:cNvSpPr/>
          <p:nvPr/>
        </p:nvSpPr>
        <p:spPr>
          <a:xfrm rot="16200000">
            <a:off x="6024662" y="5542671"/>
            <a:ext cx="1561013" cy="11667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BE5D5C74-A4A1-4C37-9D46-418F43252B60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9547" t="62641" r="67708" b="14032"/>
          <a:stretch/>
        </p:blipFill>
        <p:spPr>
          <a:xfrm>
            <a:off x="10466084" y="2485902"/>
            <a:ext cx="1171569" cy="120613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AEAD57C-02D2-4FCE-B533-8C63D92D6254}"/>
              </a:ext>
            </a:extLst>
          </p:cNvPr>
          <p:cNvSpPr txBox="1"/>
          <p:nvPr/>
        </p:nvSpPr>
        <p:spPr>
          <a:xfrm>
            <a:off x="10122905" y="3840962"/>
            <a:ext cx="1839706" cy="49680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235"/>
              </a:lnSpc>
              <a:spcBef>
                <a:spcPts val="520"/>
              </a:spcBef>
              <a:spcAft>
                <a:spcPts val="0"/>
              </a:spcAft>
            </a:pPr>
            <a:r>
              <a:rPr lang="ru-RU" b="0" dirty="0">
                <a:solidFill>
                  <a:srgbClr val="516389"/>
                </a:solidFill>
                <a:latin typeface="Roboto"/>
              </a:rPr>
              <a:t>Канал </a:t>
            </a:r>
          </a:p>
          <a:p>
            <a:pPr algn="ctr">
              <a:lnSpc>
                <a:spcPts val="1235"/>
              </a:lnSpc>
              <a:spcBef>
                <a:spcPts val="520"/>
              </a:spcBef>
              <a:spcAft>
                <a:spcPts val="0"/>
              </a:spcAft>
            </a:pPr>
            <a:r>
              <a:rPr lang="ru-RU" b="0" dirty="0">
                <a:solidFill>
                  <a:srgbClr val="516389"/>
                </a:solidFill>
                <a:latin typeface="Roboto"/>
              </a:rPr>
              <a:t>в </a:t>
            </a:r>
            <a:r>
              <a:rPr lang="en-US" b="0" dirty="0">
                <a:solidFill>
                  <a:srgbClr val="516389"/>
                </a:solidFill>
                <a:latin typeface="Roboto"/>
              </a:rPr>
              <a:t>MAX</a:t>
            </a:r>
            <a:endParaRPr b="0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50" name="Rectangle 28">
            <a:extLst>
              <a:ext uri="{FF2B5EF4-FFF2-40B4-BE49-F238E27FC236}">
                <a16:creationId xmlns:a16="http://schemas.microsoft.com/office/drawing/2014/main" id="{4F27D7E8-DA78-4C36-8D86-DF553E3BDF34}"/>
              </a:ext>
            </a:extLst>
          </p:cNvPr>
          <p:cNvSpPr/>
          <p:nvPr/>
        </p:nvSpPr>
        <p:spPr>
          <a:xfrm>
            <a:off x="305" y="-10743"/>
            <a:ext cx="12191695" cy="76200"/>
          </a:xfrm>
          <a:prstGeom prst="rect">
            <a:avLst/>
          </a:prstGeom>
          <a:gradFill rotWithShape="1">
            <a:gsLst>
              <a:gs pos="0">
                <a:srgbClr val="516389"/>
              </a:gs>
              <a:gs pos="50000">
                <a:srgbClr val="959F7C"/>
              </a:gs>
              <a:gs pos="100000">
                <a:srgbClr val="516389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2" name="Picture 1" descr="image.png">
            <a:extLst>
              <a:ext uri="{FF2B5EF4-FFF2-40B4-BE49-F238E27FC236}">
                <a16:creationId xmlns:a16="http://schemas.microsoft.com/office/drawing/2014/main" id="{44EBF980-A54F-4FD0-B213-1FD0E16A468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6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301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5368" y="304844"/>
            <a:ext cx="1523961" cy="1149245"/>
          </a:xfrm>
          <a:prstGeom prst="rect">
            <a:avLst/>
          </a:prstGeom>
        </p:spPr>
      </p:pic>
      <p:sp>
        <p:nvSpPr>
          <p:cNvPr id="53" name="Rectangle 28">
            <a:extLst>
              <a:ext uri="{FF2B5EF4-FFF2-40B4-BE49-F238E27FC236}">
                <a16:creationId xmlns:a16="http://schemas.microsoft.com/office/drawing/2014/main" id="{BD46C835-6988-4EEA-A6F4-6C9663EFE08B}"/>
              </a:ext>
            </a:extLst>
          </p:cNvPr>
          <p:cNvSpPr/>
          <p:nvPr/>
        </p:nvSpPr>
        <p:spPr>
          <a:xfrm rot="5400000">
            <a:off x="-3327900" y="3393357"/>
            <a:ext cx="6732000" cy="76200"/>
          </a:xfrm>
          <a:prstGeom prst="rect">
            <a:avLst/>
          </a:prstGeom>
          <a:gradFill rotWithShape="1">
            <a:gsLst>
              <a:gs pos="0">
                <a:srgbClr val="516389"/>
              </a:gs>
              <a:gs pos="50000">
                <a:srgbClr val="959F7C"/>
              </a:gs>
              <a:gs pos="100000">
                <a:srgbClr val="516389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28">
            <a:extLst>
              <a:ext uri="{FF2B5EF4-FFF2-40B4-BE49-F238E27FC236}">
                <a16:creationId xmlns:a16="http://schemas.microsoft.com/office/drawing/2014/main" id="{1368988F-5D31-4FEB-AEF2-F815637392BF}"/>
              </a:ext>
            </a:extLst>
          </p:cNvPr>
          <p:cNvSpPr/>
          <p:nvPr/>
        </p:nvSpPr>
        <p:spPr>
          <a:xfrm rot="5400000">
            <a:off x="8790812" y="3393357"/>
            <a:ext cx="6732000" cy="76200"/>
          </a:xfrm>
          <a:prstGeom prst="rect">
            <a:avLst/>
          </a:prstGeom>
          <a:gradFill rotWithShape="1">
            <a:gsLst>
              <a:gs pos="0">
                <a:srgbClr val="516389"/>
              </a:gs>
              <a:gs pos="50000">
                <a:srgbClr val="959F7C"/>
              </a:gs>
              <a:gs pos="100000">
                <a:srgbClr val="516389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1523" y="174124"/>
            <a:ext cx="8423909" cy="85504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925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516389"/>
                </a:solidFill>
                <a:latin typeface="Roboto"/>
              </a:rPr>
              <a:t>О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нас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: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Проектный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офис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— 7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лет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работы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endParaRPr lang="ru-RU" sz="3200" b="1" dirty="0">
              <a:solidFill>
                <a:srgbClr val="516389"/>
              </a:solidFill>
              <a:latin typeface="Roboto"/>
            </a:endParaRPr>
          </a:p>
          <a:p>
            <a:pPr algn="l">
              <a:lnSpc>
                <a:spcPts val="2925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516389"/>
                </a:solidFill>
                <a:latin typeface="Roboto"/>
              </a:rPr>
              <a:t>с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грантами</a:t>
            </a:r>
            <a:endParaRPr sz="3200" b="1" dirty="0">
              <a:solidFill>
                <a:srgbClr val="516389"/>
              </a:solidFill>
              <a:latin typeface="Roboto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53416" y="260838"/>
            <a:ext cx="304792" cy="16412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772505" y="133349"/>
            <a:ext cx="752456" cy="409574"/>
          </a:xfrm>
          <a:prstGeom prst="roundRect">
            <a:avLst>
              <a:gd name="adj" fmla="val 18604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72505" y="133349"/>
            <a:ext cx="752456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Roboto"/>
              </a:rPr>
              <a:t>Опыт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5484" y="1276199"/>
            <a:ext cx="5848203" cy="1466849"/>
          </a:xfrm>
          <a:prstGeom prst="roundRect">
            <a:avLst>
              <a:gd name="adj" fmla="val 1038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-71900" y="1943583"/>
            <a:ext cx="14668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979" y="1437296"/>
            <a:ext cx="266693" cy="249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6970" y="1349710"/>
            <a:ext cx="5124321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260"/>
              </a:spcAft>
            </a:pPr>
            <a:r>
              <a:rPr sz="2400" b="1" dirty="0" err="1">
                <a:solidFill>
                  <a:srgbClr val="516389"/>
                </a:solidFill>
                <a:latin typeface="Roboto"/>
              </a:rPr>
              <a:t>Мы</a:t>
            </a:r>
            <a:r>
              <a:rPr sz="2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Roboto"/>
              </a:rPr>
              <a:t>все</a:t>
            </a:r>
            <a:r>
              <a:rPr sz="2400" b="1" dirty="0">
                <a:solidFill>
                  <a:srgbClr val="516389"/>
                </a:solidFill>
                <a:latin typeface="Roboto"/>
              </a:rPr>
              <a:t> в </a:t>
            </a:r>
            <a:r>
              <a:rPr sz="2400" b="1" dirty="0" err="1">
                <a:solidFill>
                  <a:srgbClr val="516389"/>
                </a:solidFill>
                <a:latin typeface="Roboto"/>
              </a:rPr>
              <a:t>одной</a:t>
            </a:r>
            <a:r>
              <a:rPr sz="2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Roboto"/>
              </a:rPr>
              <a:t>лодке</a:t>
            </a:r>
            <a:r>
              <a:rPr sz="2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Roboto"/>
              </a:rPr>
              <a:t>под</a:t>
            </a:r>
            <a:r>
              <a:rPr sz="2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Roboto"/>
              </a:rPr>
              <a:t>названием</a:t>
            </a:r>
            <a:r>
              <a:rPr sz="2400" b="1" dirty="0">
                <a:solidFill>
                  <a:srgbClr val="516389"/>
                </a:solidFill>
                <a:latin typeface="Roboto"/>
              </a:rPr>
              <a:t> «Сургутский </a:t>
            </a:r>
            <a:r>
              <a:rPr sz="2400" b="1" dirty="0" err="1">
                <a:solidFill>
                  <a:srgbClr val="516389"/>
                </a:solidFill>
                <a:latin typeface="Roboto"/>
              </a:rPr>
              <a:t>район</a:t>
            </a:r>
            <a:r>
              <a:rPr sz="2400" b="1" dirty="0">
                <a:solidFill>
                  <a:srgbClr val="516389"/>
                </a:solidFill>
                <a:latin typeface="Roboto"/>
              </a:rPr>
              <a:t>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6970" y="1967415"/>
            <a:ext cx="5124321" cy="751168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 err="1">
                <a:solidFill>
                  <a:srgbClr val="959F7C"/>
                </a:solidFill>
                <a:latin typeface="Roboto"/>
              </a:rPr>
              <a:t>Каждый</a:t>
            </a:r>
            <a:r>
              <a:rPr sz="1400" b="1" dirty="0">
                <a:solidFill>
                  <a:srgbClr val="959F7C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959F7C"/>
                </a:solidFill>
                <a:latin typeface="Roboto"/>
              </a:rPr>
              <a:t>из</a:t>
            </a:r>
            <a:r>
              <a:rPr sz="1400" b="1" dirty="0">
                <a:solidFill>
                  <a:srgbClr val="959F7C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959F7C"/>
                </a:solidFill>
                <a:latin typeface="Roboto"/>
              </a:rPr>
              <a:t>нас</a:t>
            </a:r>
            <a:r>
              <a:rPr sz="1400" b="1" dirty="0">
                <a:solidFill>
                  <a:srgbClr val="959F7C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959F7C"/>
                </a:solidFill>
                <a:latin typeface="Roboto"/>
              </a:rPr>
              <a:t>работает</a:t>
            </a:r>
            <a:r>
              <a:rPr sz="1400" b="1" dirty="0">
                <a:solidFill>
                  <a:srgbClr val="959F7C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959F7C"/>
                </a:solidFill>
                <a:latin typeface="Roboto"/>
              </a:rPr>
              <a:t>на</a:t>
            </a:r>
            <a:r>
              <a:rPr sz="1400" b="1" dirty="0">
                <a:solidFill>
                  <a:srgbClr val="959F7C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959F7C"/>
                </a:solidFill>
                <a:latin typeface="Roboto"/>
              </a:rPr>
              <a:t>общую</a:t>
            </a:r>
            <a:r>
              <a:rPr sz="1400" b="1" dirty="0">
                <a:solidFill>
                  <a:srgbClr val="959F7C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959F7C"/>
                </a:solidFill>
                <a:latin typeface="Roboto"/>
              </a:rPr>
              <a:t>цель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—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повышение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качества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жизни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населения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через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реализацию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социально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значимых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проектов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5484" y="3202920"/>
            <a:ext cx="5848203" cy="13716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2" name="Round Same Side Corner Rectangle 11"/>
          <p:cNvSpPr/>
          <p:nvPr/>
        </p:nvSpPr>
        <p:spPr>
          <a:xfrm rot="16200000">
            <a:off x="-24276" y="3822680"/>
            <a:ext cx="13716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979" y="3384309"/>
            <a:ext cx="266693" cy="2087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66970" y="3314556"/>
            <a:ext cx="319157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sz="2000" b="1" dirty="0" err="1">
                <a:solidFill>
                  <a:srgbClr val="516389"/>
                </a:solidFill>
                <a:latin typeface="Roboto"/>
              </a:rPr>
              <a:t>Роль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проектного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офиса</a:t>
            </a:r>
            <a:endParaRPr sz="20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66970" y="3677945"/>
            <a:ext cx="5124321" cy="74539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Мы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помогаем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превращать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ваши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идеи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в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успешные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проекты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,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содействуем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привлечению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финансирования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и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сопровождаем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вас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на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всех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этапах</a:t>
            </a:r>
            <a:endParaRPr sz="1400" b="0" dirty="0">
              <a:solidFill>
                <a:schemeClr val="accent3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95484" y="5043487"/>
            <a:ext cx="5848203" cy="828675"/>
          </a:xfrm>
          <a:prstGeom prst="roundRect">
            <a:avLst>
              <a:gd name="adj" fmla="val 18390"/>
            </a:avLst>
          </a:prstGeom>
          <a:solidFill>
            <a:srgbClr val="516389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7" name="Round Same Side Corner Rectangle 16"/>
          <p:cNvSpPr/>
          <p:nvPr/>
        </p:nvSpPr>
        <p:spPr>
          <a:xfrm rot="16200000">
            <a:off x="247187" y="5391784"/>
            <a:ext cx="8286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5979" y="5357335"/>
            <a:ext cx="228594" cy="19145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28870" y="5052979"/>
            <a:ext cx="1675395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260"/>
              </a:spcAft>
            </a:pPr>
            <a:r>
              <a:rPr b="1" dirty="0" err="1">
                <a:solidFill>
                  <a:srgbClr val="516389"/>
                </a:solidFill>
                <a:latin typeface="Roboto"/>
              </a:rPr>
              <a:t>Наша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миссия</a:t>
            </a:r>
            <a:endParaRPr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8870" y="5344879"/>
            <a:ext cx="5267913" cy="521168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Системная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поддержка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инициатив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,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которые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меняют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жизнь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в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районе</a:t>
            </a:r>
            <a:endParaRPr sz="1400" b="0" dirty="0">
              <a:solidFill>
                <a:schemeClr val="accent3">
                  <a:lumMod val="50000"/>
                </a:schemeClr>
              </a:solidFill>
              <a:latin typeface="Roboto"/>
            </a:endParaRP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3531" y="959366"/>
            <a:ext cx="247643" cy="19581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105472" y="870639"/>
            <a:ext cx="3656642" cy="38279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516389"/>
                </a:solidFill>
                <a:latin typeface="Roboto"/>
              </a:rPr>
              <a:t>Статистика с 2019 года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43531" y="1333500"/>
            <a:ext cx="2333566" cy="1590675"/>
          </a:xfrm>
          <a:prstGeom prst="roundRect">
            <a:avLst>
              <a:gd name="adj" fmla="val 958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6014234" y="2062797"/>
            <a:ext cx="15906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57848" y="1503045"/>
            <a:ext cx="228594" cy="19430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202815" y="1459795"/>
            <a:ext cx="1748364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Разработано проектов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79453" y="1772445"/>
            <a:ext cx="1090298" cy="63658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095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516389"/>
                </a:solidFill>
                <a:latin typeface="Roboto"/>
              </a:rPr>
              <a:t>464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91395" y="1333500"/>
            <a:ext cx="2333566" cy="1590675"/>
          </a:xfrm>
          <a:prstGeom prst="roundRect">
            <a:avLst>
              <a:gd name="adj" fmla="val 958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9" name="Round Same Side Corner Rectangle 28"/>
          <p:cNvSpPr/>
          <p:nvPr/>
        </p:nvSpPr>
        <p:spPr>
          <a:xfrm rot="16200000">
            <a:off x="8462098" y="2062797"/>
            <a:ext cx="15906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791455" y="1497329"/>
            <a:ext cx="228594" cy="20573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958090" y="1459795"/>
            <a:ext cx="1143070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Общая сумма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827317" y="1772445"/>
            <a:ext cx="1090298" cy="63658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095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516389"/>
                </a:solidFill>
                <a:latin typeface="Roboto"/>
              </a:rPr>
              <a:t>661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65315" y="2347083"/>
            <a:ext cx="623825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млн ₽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743531" y="3038475"/>
            <a:ext cx="2333566" cy="1590675"/>
          </a:xfrm>
          <a:prstGeom prst="roundRect">
            <a:avLst>
              <a:gd name="adj" fmla="val 958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5" name="Round Same Side Corner Rectangle 34"/>
          <p:cNvSpPr/>
          <p:nvPr/>
        </p:nvSpPr>
        <p:spPr>
          <a:xfrm rot="16200000">
            <a:off x="6014234" y="3767772"/>
            <a:ext cx="15906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91215" y="3202305"/>
            <a:ext cx="228594" cy="2057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570642" y="3155245"/>
            <a:ext cx="1012713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Привлечено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48574" y="3477420"/>
            <a:ext cx="1561581" cy="63658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095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516389"/>
                </a:solidFill>
                <a:latin typeface="Roboto"/>
              </a:rPr>
              <a:t>156,4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17452" y="4052058"/>
            <a:ext cx="623825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4B5563"/>
                </a:solidFill>
                <a:latin typeface="Roboto"/>
              </a:rPr>
              <a:t>млн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₽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191395" y="3038475"/>
            <a:ext cx="2333566" cy="1590675"/>
          </a:xfrm>
          <a:prstGeom prst="roundRect">
            <a:avLst>
              <a:gd name="adj" fmla="val 958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1" name="Round Same Side Corner Rectangle 40"/>
          <p:cNvSpPr/>
          <p:nvPr/>
        </p:nvSpPr>
        <p:spPr>
          <a:xfrm rot="16200000">
            <a:off x="8462098" y="3767772"/>
            <a:ext cx="15906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381890" y="3293745"/>
            <a:ext cx="228594" cy="19430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9686682" y="3155963"/>
            <a:ext cx="1685882" cy="46987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 err="1">
                <a:solidFill>
                  <a:srgbClr val="4B5563"/>
                </a:solidFill>
                <a:latin typeface="Roboto"/>
              </a:rPr>
              <a:t>Проекты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с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финансированием</a:t>
            </a:r>
            <a:endParaRPr sz="12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827317" y="3648869"/>
            <a:ext cx="1090298" cy="63658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095"/>
              </a:lnSpc>
              <a:spcBef>
                <a:spcPts val="0"/>
              </a:spcBef>
              <a:spcAft>
                <a:spcPts val="0"/>
              </a:spcAft>
            </a:pPr>
            <a:r>
              <a:rPr sz="4400" b="1" dirty="0">
                <a:solidFill>
                  <a:srgbClr val="516389"/>
                </a:solidFill>
                <a:latin typeface="Roboto"/>
              </a:rPr>
              <a:t>199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743531" y="4733925"/>
            <a:ext cx="2333566" cy="1362075"/>
          </a:xfrm>
          <a:prstGeom prst="roundRect">
            <a:avLst>
              <a:gd name="adj" fmla="val 1118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6" name="Round Same Side Corner Rectangle 45"/>
          <p:cNvSpPr/>
          <p:nvPr/>
        </p:nvSpPr>
        <p:spPr>
          <a:xfrm rot="16200000">
            <a:off x="6128534" y="5348922"/>
            <a:ext cx="13620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38799" y="4912042"/>
            <a:ext cx="228594" cy="17716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169652" y="4860220"/>
            <a:ext cx="1824218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Зарегистрировано НКО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379453" y="5172870"/>
            <a:ext cx="1090298" cy="63658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095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516389"/>
                </a:solidFill>
                <a:latin typeface="Roboto"/>
              </a:rPr>
              <a:t>127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191395" y="4733925"/>
            <a:ext cx="2333566" cy="1362075"/>
          </a:xfrm>
          <a:prstGeom prst="roundRect">
            <a:avLst>
              <a:gd name="adj" fmla="val 1118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51" name="Round Same Side Corner Rectangle 50"/>
          <p:cNvSpPr/>
          <p:nvPr/>
        </p:nvSpPr>
        <p:spPr>
          <a:xfrm rot="16200000">
            <a:off x="8576398" y="5348922"/>
            <a:ext cx="13620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505712" y="4903469"/>
            <a:ext cx="228594" cy="194309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9648372" y="4860220"/>
            <a:ext cx="1752980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Оказано консультаций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670224" y="5172870"/>
            <a:ext cx="1404487" cy="63658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095"/>
              </a:lnSpc>
              <a:spcBef>
                <a:spcPts val="0"/>
              </a:spcBef>
              <a:spcAft>
                <a:spcPts val="0"/>
              </a:spcAft>
            </a:pPr>
            <a:r>
              <a:rPr sz="4400" b="1" dirty="0">
                <a:solidFill>
                  <a:srgbClr val="516389"/>
                </a:solidFill>
                <a:latin typeface="Roboto"/>
              </a:rPr>
              <a:t>4043</a:t>
            </a:r>
          </a:p>
        </p:txBody>
      </p:sp>
      <p:sp>
        <p:nvSpPr>
          <p:cNvPr id="55" name="Rectangle 54"/>
          <p:cNvSpPr/>
          <p:nvPr/>
        </p:nvSpPr>
        <p:spPr>
          <a:xfrm>
            <a:off x="0" y="6279217"/>
            <a:ext cx="12191695" cy="571500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66733" y="6488327"/>
            <a:ext cx="209544" cy="186895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876277" y="6346837"/>
            <a:ext cx="5899667" cy="46987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7 </a:t>
            </a:r>
            <a:r>
              <a:rPr sz="1400" b="1" dirty="0" err="1">
                <a:solidFill>
                  <a:srgbClr val="516389"/>
                </a:solidFill>
                <a:latin typeface="Roboto"/>
              </a:rPr>
              <a:t>лет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516389"/>
                </a:solidFill>
                <a:latin typeface="Roboto"/>
              </a:rPr>
              <a:t>опыта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: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проверенные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подходы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к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грантовому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endParaRPr lang="ru-RU" sz="1400" b="0" dirty="0">
              <a:solidFill>
                <a:srgbClr val="4B5563"/>
              </a:solidFill>
              <a:latin typeface="Roboto"/>
            </a:endParaRPr>
          </a:p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4B5563"/>
                </a:solidFill>
                <a:latin typeface="Roboto"/>
              </a:rPr>
              <a:t>финансированию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и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проектному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управлению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9C1E8ED-4D37-4B64-BB1A-26C31C5EBE66}"/>
              </a:ext>
            </a:extLst>
          </p:cNvPr>
          <p:cNvSpPr txBox="1"/>
          <p:nvPr/>
        </p:nvSpPr>
        <p:spPr>
          <a:xfrm>
            <a:off x="6661103" y="6333847"/>
            <a:ext cx="5317418" cy="63658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09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400" b="1" dirty="0">
                <a:solidFill>
                  <a:srgbClr val="516389"/>
                </a:solidFill>
                <a:latin typeface="Roboto"/>
              </a:rPr>
              <a:t>20 000 </a:t>
            </a:r>
            <a:r>
              <a:rPr lang="ru-RU" sz="2800" b="1" dirty="0">
                <a:solidFill>
                  <a:srgbClr val="516389"/>
                </a:solidFill>
                <a:latin typeface="Roboto"/>
              </a:rPr>
              <a:t>благополучателей</a:t>
            </a:r>
            <a:endParaRPr sz="4400" b="1" dirty="0">
              <a:solidFill>
                <a:srgbClr val="516389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98761" y="111945"/>
            <a:ext cx="1714457" cy="1451693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1018" y="5534018"/>
            <a:ext cx="1523961" cy="129290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6">
            <a:alphaModFix amt="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178" y="5709836"/>
            <a:ext cx="1333466" cy="1134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286" y="197452"/>
            <a:ext cx="8217634" cy="1111073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ru-RU" sz="3600" b="1" dirty="0">
                <a:solidFill>
                  <a:srgbClr val="516389"/>
                </a:solidFill>
                <a:latin typeface="Montserrat"/>
              </a:rPr>
              <a:t>Ну, опять эти проекты, опять бумажки…</a:t>
            </a:r>
          </a:p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98902" y="1689195"/>
            <a:ext cx="285742" cy="1807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37041" y="1539529"/>
            <a:ext cx="4806509" cy="43249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 err="1">
                <a:solidFill>
                  <a:srgbClr val="4B5563"/>
                </a:solidFill>
                <a:latin typeface="Inter"/>
              </a:rPr>
              <a:t>Вы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здесь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не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потому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что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 «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так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надо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»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98902" y="2298795"/>
            <a:ext cx="285742" cy="1807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37041" y="2174565"/>
            <a:ext cx="5905352" cy="75309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 err="1">
                <a:solidFill>
                  <a:srgbClr val="4B5563"/>
                </a:solidFill>
                <a:latin typeface="Inter"/>
              </a:rPr>
              <a:t>Не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потому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что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в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плане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работы</a:t>
            </a:r>
            <a:r>
              <a:rPr lang="ru-RU" sz="2400" b="0" dirty="0">
                <a:solidFill>
                  <a:srgbClr val="4B5563"/>
                </a:solidFill>
                <a:latin typeface="Inter"/>
              </a:rPr>
              <a:t> стоит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форум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вы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«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отбываете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номер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»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6733" y="3554185"/>
            <a:ext cx="285742" cy="2449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4872" y="3436593"/>
            <a:ext cx="5238678" cy="43249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Вы здесь, </a:t>
            </a:r>
            <a:r>
              <a:rPr sz="2400" b="1">
                <a:solidFill>
                  <a:srgbClr val="516389"/>
                </a:solidFill>
                <a:latin typeface="Inter"/>
              </a:rPr>
              <a:t>потому что хотите большего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00119" y="4185284"/>
            <a:ext cx="228594" cy="1257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43011" y="4045274"/>
            <a:ext cx="1661096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Хотите влиять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00119" y="4642484"/>
            <a:ext cx="228594" cy="12572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43011" y="4502475"/>
            <a:ext cx="1533497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Хотите расти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00119" y="5090160"/>
            <a:ext cx="228594" cy="12572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43011" y="4959675"/>
            <a:ext cx="3460627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Хотите, чтобы ваше имя знали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00119" y="5547360"/>
            <a:ext cx="228594" cy="12572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43011" y="5407349"/>
            <a:ext cx="3264355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Хотите стать тем, кто решает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3314" y="1539529"/>
            <a:ext cx="3905152" cy="1828800"/>
          </a:xfrm>
          <a:prstGeom prst="roundRect">
            <a:avLst>
              <a:gd name="adj" fmla="val 16666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08106" y="1889984"/>
            <a:ext cx="342891" cy="2896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365295" y="1862412"/>
            <a:ext cx="923586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FFFFFF"/>
                </a:solidFill>
                <a:latin typeface="Inter"/>
              </a:rPr>
              <a:t>Главное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08106" y="2366527"/>
            <a:ext cx="3295567" cy="70820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 err="1">
                <a:solidFill>
                  <a:srgbClr val="FFFFFF"/>
                </a:solidFill>
                <a:latin typeface="Inter"/>
              </a:rPr>
              <a:t>Проекты</a:t>
            </a:r>
            <a:r>
              <a:rPr sz="2400" b="1" dirty="0">
                <a:solidFill>
                  <a:srgbClr val="FFFFFF"/>
                </a:solidFill>
                <a:latin typeface="Inter"/>
              </a:rPr>
              <a:t> — </a:t>
            </a:r>
            <a:r>
              <a:rPr sz="2400" b="1" dirty="0" err="1">
                <a:solidFill>
                  <a:srgbClr val="FFFFFF"/>
                </a:solidFill>
                <a:latin typeface="Inter"/>
              </a:rPr>
              <a:t>это</a:t>
            </a:r>
            <a:r>
              <a:rPr sz="24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Inter"/>
              </a:rPr>
              <a:t>способ</a:t>
            </a:r>
            <a:r>
              <a:rPr sz="24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Inter"/>
              </a:rPr>
              <a:t>получить</a:t>
            </a:r>
            <a:r>
              <a:rPr sz="24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Inter"/>
              </a:rPr>
              <a:t>всё</a:t>
            </a:r>
            <a:r>
              <a:rPr sz="24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Inter"/>
              </a:rPr>
              <a:t>это</a:t>
            </a:r>
            <a:endParaRPr sz="2400" b="1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03314" y="3814189"/>
            <a:ext cx="1228694" cy="1181099"/>
          </a:xfrm>
          <a:prstGeom prst="roundRect">
            <a:avLst>
              <a:gd name="adj" fmla="val 1935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70027" y="4009744"/>
            <a:ext cx="285742" cy="25659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725860" y="4340588"/>
            <a:ext cx="983603" cy="31880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Inter"/>
              </a:rPr>
              <a:t>Легально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46305" y="3814189"/>
            <a:ext cx="1228694" cy="1181099"/>
          </a:xfrm>
          <a:prstGeom prst="roundRect">
            <a:avLst>
              <a:gd name="adj" fmla="val 1935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413019" y="4037444"/>
            <a:ext cx="285742" cy="20119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62979" y="4340588"/>
            <a:ext cx="795347" cy="31880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Inter"/>
              </a:rPr>
              <a:t>Быстро</a:t>
            </a:r>
            <a:endParaRPr sz="1600" b="1" dirty="0">
              <a:solidFill>
                <a:srgbClr val="516389"/>
              </a:solidFill>
              <a:latin typeface="Inter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0279772" y="3814189"/>
            <a:ext cx="1228694" cy="1181099"/>
          </a:xfrm>
          <a:prstGeom prst="roundRect">
            <a:avLst>
              <a:gd name="adj" fmla="val 1935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756010" y="4009744"/>
            <a:ext cx="285742" cy="25659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0279773" y="4311013"/>
            <a:ext cx="1228693" cy="52399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Inter"/>
              </a:rPr>
              <a:t>За</a:t>
            </a:r>
            <a:r>
              <a:rPr sz="16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1600" b="1" dirty="0" err="1">
                <a:solidFill>
                  <a:srgbClr val="516389"/>
                </a:solidFill>
                <a:latin typeface="Inter"/>
              </a:rPr>
              <a:t>счет</a:t>
            </a:r>
            <a:r>
              <a:rPr sz="16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1600" b="1" dirty="0" err="1">
                <a:solidFill>
                  <a:srgbClr val="516389"/>
                </a:solidFill>
                <a:latin typeface="Inter"/>
              </a:rPr>
              <a:t>государства</a:t>
            </a:r>
            <a:endParaRPr sz="1600" b="1" dirty="0">
              <a:solidFill>
                <a:srgbClr val="516389"/>
              </a:solidFill>
              <a:latin typeface="Inter"/>
            </a:endParaRP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392017" y="5344484"/>
            <a:ext cx="499375" cy="40575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908107" y="5358201"/>
            <a:ext cx="3820085" cy="35163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516389"/>
                </a:solidFill>
                <a:latin typeface="Inter"/>
              </a:rPr>
              <a:t>Ваш</a:t>
            </a:r>
            <a:r>
              <a:rPr lang="ru-RU" sz="2000" b="0" dirty="0">
                <a:solidFill>
                  <a:srgbClr val="516389"/>
                </a:solidFill>
                <a:latin typeface="Inter"/>
              </a:rPr>
              <a:t> проект</a:t>
            </a:r>
            <a:r>
              <a:rPr sz="2000" b="0" dirty="0">
                <a:solidFill>
                  <a:srgbClr val="516389"/>
                </a:solidFill>
                <a:latin typeface="Inter"/>
              </a:rPr>
              <a:t> — </a:t>
            </a:r>
            <a:r>
              <a:rPr sz="2000" b="0" dirty="0" err="1">
                <a:solidFill>
                  <a:srgbClr val="516389"/>
                </a:solidFill>
                <a:latin typeface="Inter"/>
              </a:rPr>
              <a:t>ваш</a:t>
            </a:r>
            <a:r>
              <a:rPr sz="2000" b="0" dirty="0">
                <a:solidFill>
                  <a:srgbClr val="516389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516389"/>
                </a:solidFill>
                <a:latin typeface="Inter"/>
              </a:rPr>
              <a:t>билет</a:t>
            </a:r>
            <a:r>
              <a:rPr sz="2000" b="0" dirty="0">
                <a:solidFill>
                  <a:srgbClr val="516389"/>
                </a:solidFill>
                <a:latin typeface="Inter"/>
              </a:rPr>
              <a:t> к </a:t>
            </a:r>
            <a:r>
              <a:rPr sz="2000" b="0" dirty="0" err="1">
                <a:solidFill>
                  <a:srgbClr val="516389"/>
                </a:solidFill>
                <a:latin typeface="Inter"/>
              </a:rPr>
              <a:t>успеху</a:t>
            </a:r>
            <a:endParaRPr sz="2000" b="0" dirty="0">
              <a:solidFill>
                <a:srgbClr val="516389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0548" y="5355327"/>
            <a:ext cx="1714457" cy="1451693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8307" y="5529073"/>
            <a:ext cx="1523961" cy="11492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33" y="280821"/>
            <a:ext cx="7852086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Проект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—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это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не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папка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с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документами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74465" y="1766698"/>
            <a:ext cx="5929337" cy="1914525"/>
          </a:xfrm>
          <a:prstGeom prst="roundRect">
            <a:avLst>
              <a:gd name="adj" fmla="val 1592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9257" y="2120484"/>
            <a:ext cx="285742" cy="2449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79297" y="2070531"/>
            <a:ext cx="1514197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Определение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9257" y="2565861"/>
            <a:ext cx="5733906" cy="81150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Проект — это ваша идея, под которую дают ресурсы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4465" y="3909823"/>
            <a:ext cx="5929337" cy="1390650"/>
          </a:xfrm>
          <a:prstGeom prst="roundRect">
            <a:avLst>
              <a:gd name="adj" fmla="val 21917"/>
            </a:avLst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TextBox 9"/>
          <p:cNvSpPr txBox="1"/>
          <p:nvPr/>
        </p:nvSpPr>
        <p:spPr>
          <a:xfrm>
            <a:off x="798307" y="4221840"/>
            <a:ext cx="5695807" cy="76662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 Это </a:t>
            </a:r>
            <a:r>
              <a:rPr sz="2400" b="1">
                <a:solidFill>
                  <a:srgbClr val="516389"/>
                </a:solidFill>
                <a:latin typeface="Inter"/>
              </a:rPr>
              <a:t>легальный способ</a:t>
            </a:r>
            <a:r>
              <a:rPr sz="2400" b="0">
                <a:solidFill>
                  <a:srgbClr val="4B5563"/>
                </a:solidFill>
                <a:latin typeface="Inter"/>
              </a:rPr>
              <a:t> реализовать свои </a:t>
            </a:r>
            <a:r>
              <a:rPr sz="2400" b="1">
                <a:solidFill>
                  <a:srgbClr val="516389"/>
                </a:solidFill>
                <a:latin typeface="Inter"/>
              </a:rPr>
              <a:t>амбици</a:t>
            </a:r>
            <a:r>
              <a:rPr sz="2400" b="0">
                <a:solidFill>
                  <a:srgbClr val="4B5563"/>
                </a:solidFill>
                <a:latin typeface="Inter"/>
              </a:rPr>
              <a:t> за </a:t>
            </a:r>
            <a:r>
              <a:rPr sz="2400" b="1">
                <a:solidFill>
                  <a:srgbClr val="959F7C"/>
                </a:solidFill>
                <a:latin typeface="Inter"/>
              </a:rPr>
              <a:t>чужой счет</a:t>
            </a:r>
            <a:r>
              <a:rPr sz="24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19809" y="1267190"/>
            <a:ext cx="12001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69941" y="1392668"/>
            <a:ext cx="475303" cy="3687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45253" y="1824893"/>
            <a:ext cx="949235" cy="3323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Деньги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72325" y="1267190"/>
            <a:ext cx="12001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19458" y="1409079"/>
            <a:ext cx="495289" cy="3074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78721" y="1824893"/>
            <a:ext cx="787331" cy="3323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Люди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324841" y="1267190"/>
            <a:ext cx="12001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717995" y="1402905"/>
            <a:ext cx="427574" cy="3612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490489" y="1824893"/>
            <a:ext cx="868829" cy="3323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Время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029449" y="2638240"/>
            <a:ext cx="4997802" cy="857250"/>
          </a:xfrm>
          <a:prstGeom prst="roundRect">
            <a:avLst>
              <a:gd name="adj" fmla="val 35555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29449" y="2873998"/>
            <a:ext cx="427875" cy="36675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369414" y="2834240"/>
            <a:ext cx="947888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 err="1">
                <a:solidFill>
                  <a:srgbClr val="FFFFFF"/>
                </a:solidFill>
                <a:latin typeface="Inter"/>
              </a:rPr>
              <a:t>Идея</a:t>
            </a:r>
            <a:endParaRPr sz="2800" b="1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07593" y="2853477"/>
            <a:ext cx="327269" cy="4267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Inter"/>
              </a:rPr>
              <a:t>+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523726" y="2880059"/>
            <a:ext cx="418023" cy="32419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921951" y="2834240"/>
            <a:ext cx="1435008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 err="1">
                <a:solidFill>
                  <a:srgbClr val="FFFFFF"/>
                </a:solidFill>
                <a:latin typeface="Inter"/>
              </a:rPr>
              <a:t>Ресурсы</a:t>
            </a:r>
            <a:endParaRPr sz="2800" b="1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255417" y="2853477"/>
            <a:ext cx="327269" cy="4267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Inter"/>
              </a:rPr>
              <a:t>=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535036" y="2873998"/>
            <a:ext cx="447570" cy="34710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960250" y="2834240"/>
            <a:ext cx="1010854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Inter"/>
              </a:rPr>
              <a:t>Успех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19809" y="3743325"/>
            <a:ext cx="3905152" cy="248602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Round Same Side Corner Rectangle 29"/>
          <p:cNvSpPr/>
          <p:nvPr/>
        </p:nvSpPr>
        <p:spPr>
          <a:xfrm rot="16200000">
            <a:off x="6442837" y="4920297"/>
            <a:ext cx="24860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TextBox 30"/>
          <p:cNvSpPr txBox="1"/>
          <p:nvPr/>
        </p:nvSpPr>
        <p:spPr>
          <a:xfrm>
            <a:off x="7886502" y="3816997"/>
            <a:ext cx="3409864" cy="99565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Государство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,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фонды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,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бизнес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готовы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платить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за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хорошие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 и уникальные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идеи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86502" y="4984820"/>
            <a:ext cx="3409864" cy="100316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516389"/>
                </a:solidFill>
                <a:latin typeface="Inter"/>
              </a:rPr>
              <a:t> Вопрос: кто эти деньги заберет — </a:t>
            </a:r>
            <a:r>
              <a:rPr sz="2400" b="1">
                <a:solidFill>
                  <a:srgbClr val="959F7C"/>
                </a:solidFill>
                <a:latin typeface="Inter"/>
              </a:rPr>
              <a:t>вы</a:t>
            </a:r>
            <a:r>
              <a:rPr sz="2400" b="1">
                <a:solidFill>
                  <a:srgbClr val="516389"/>
                </a:solidFill>
                <a:latin typeface="Inter"/>
              </a:rPr>
              <a:t> или кто-то другой? 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0E9D1DDE-00D4-4712-BDE3-25DBCE394B0D}"/>
              </a:ext>
            </a:extLst>
          </p:cNvPr>
          <p:cNvCxnSpPr/>
          <p:nvPr/>
        </p:nvCxnSpPr>
        <p:spPr>
          <a:xfrm flipH="1" flipV="1">
            <a:off x="8445244" y="2257789"/>
            <a:ext cx="733477" cy="38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7625D8DF-8563-409C-87D7-BFC5D54A075F}"/>
              </a:ext>
            </a:extLst>
          </p:cNvPr>
          <p:cNvCxnSpPr>
            <a:cxnSpLocks/>
            <a:endCxn id="14" idx="2"/>
          </p:cNvCxnSpPr>
          <p:nvPr/>
        </p:nvCxnSpPr>
        <p:spPr>
          <a:xfrm flipH="1" flipV="1">
            <a:off x="9572385" y="2257789"/>
            <a:ext cx="96716" cy="38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D691D349-5610-47A6-AB25-DEDDF3B08CD9}"/>
              </a:ext>
            </a:extLst>
          </p:cNvPr>
          <p:cNvCxnSpPr/>
          <p:nvPr/>
        </p:nvCxnSpPr>
        <p:spPr>
          <a:xfrm flipV="1">
            <a:off x="10255417" y="2274210"/>
            <a:ext cx="462578" cy="3640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0342" y="164657"/>
            <a:ext cx="1523961" cy="77449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4899" y="5555211"/>
            <a:ext cx="1333466" cy="1112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4102" y="295381"/>
            <a:ext cx="8137612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Проекты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—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это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про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вас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, а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не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про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отчеты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733" y="1977805"/>
            <a:ext cx="4056175" cy="51161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925"/>
              </a:lnSpc>
              <a:spcBef>
                <a:spcPts val="0"/>
              </a:spcBef>
              <a:spcAft>
                <a:spcPts val="2080"/>
              </a:spcAft>
            </a:pPr>
            <a:r>
              <a:rPr sz="3600" b="1">
                <a:solidFill>
                  <a:srgbClr val="516389"/>
                </a:solidFill>
                <a:latin typeface="Montserrat"/>
              </a:rPr>
              <a:t>Пока другие ждут…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6733" y="2752725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1030" y="2884170"/>
            <a:ext cx="228594" cy="1943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76318" y="2713657"/>
            <a:ext cx="1411540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520"/>
              </a:spcAft>
            </a:pPr>
            <a:r>
              <a:rPr b="1">
                <a:solidFill>
                  <a:srgbClr val="6B7280"/>
                </a:solidFill>
                <a:latin typeface="Inter"/>
              </a:rPr>
              <a:t>Другие ждут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6318" y="3054861"/>
            <a:ext cx="193322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6B7280"/>
                </a:solidFill>
                <a:latin typeface="Inter"/>
              </a:rPr>
              <a:t>• </a:t>
            </a:r>
            <a:r>
              <a:rPr lang="ru-RU" b="0" dirty="0">
                <a:solidFill>
                  <a:srgbClr val="6B7280"/>
                </a:solidFill>
                <a:latin typeface="Inter"/>
              </a:rPr>
              <a:t>Удобного случая</a:t>
            </a:r>
            <a:endParaRPr b="0" dirty="0">
              <a:solidFill>
                <a:srgbClr val="6B7280"/>
              </a:solidFill>
              <a:latin typeface="Int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318" y="3416811"/>
            <a:ext cx="2245487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520"/>
              </a:spcBef>
              <a:spcAft>
                <a:spcPts val="0"/>
              </a:spcAft>
            </a:pPr>
            <a:r>
              <a:rPr b="0">
                <a:solidFill>
                  <a:srgbClr val="6B7280"/>
                </a:solidFill>
                <a:latin typeface="Inter"/>
              </a:rPr>
              <a:t>• Счастливого билета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76318" y="3778760"/>
            <a:ext cx="1926233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520"/>
              </a:spcBef>
              <a:spcAft>
                <a:spcPts val="0"/>
              </a:spcAft>
            </a:pPr>
            <a:r>
              <a:rPr b="0">
                <a:solidFill>
                  <a:srgbClr val="6B7280"/>
                </a:solidFill>
                <a:latin typeface="Inter"/>
              </a:rPr>
              <a:t>• Указаний сверху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6733" y="4295774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1030" y="4435792"/>
            <a:ext cx="228594" cy="1771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76318" y="4256706"/>
            <a:ext cx="1378839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52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Вы создаете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76318" y="4597910"/>
            <a:ext cx="141961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• Свой билет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76318" y="4959861"/>
            <a:ext cx="2197461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52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• Свою возможность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6318" y="5321811"/>
            <a:ext cx="1426481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52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• Свою успех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05272" y="1371600"/>
            <a:ext cx="6419689" cy="10287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 Same Side Corner Rectangle 18"/>
          <p:cNvSpPr/>
          <p:nvPr/>
        </p:nvSpPr>
        <p:spPr>
          <a:xfrm rot="16200000">
            <a:off x="4656962" y="1819910"/>
            <a:ext cx="10287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ed Rectangle 19"/>
          <p:cNvSpPr/>
          <p:nvPr/>
        </p:nvSpPr>
        <p:spPr>
          <a:xfrm>
            <a:off x="5333866" y="1619250"/>
            <a:ext cx="533386" cy="533399"/>
          </a:xfrm>
          <a:prstGeom prst="roundRect">
            <a:avLst>
              <a:gd name="adj" fmla="val 28571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57688" y="1791185"/>
            <a:ext cx="285742" cy="18952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57748" y="1523032"/>
            <a:ext cx="720005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Шаг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57748" y="1831723"/>
            <a:ext cx="2047292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Я пишу проект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048723" y="1783896"/>
            <a:ext cx="285742" cy="204107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5105272" y="2552700"/>
            <a:ext cx="6419689" cy="10287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 Same Side Corner Rectangle 25"/>
          <p:cNvSpPr/>
          <p:nvPr/>
        </p:nvSpPr>
        <p:spPr>
          <a:xfrm rot="16200000">
            <a:off x="4656962" y="3001010"/>
            <a:ext cx="10287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Rounded Rectangle 26"/>
          <p:cNvSpPr/>
          <p:nvPr/>
        </p:nvSpPr>
        <p:spPr>
          <a:xfrm>
            <a:off x="5333866" y="2800350"/>
            <a:ext cx="533386" cy="533399"/>
          </a:xfrm>
          <a:prstGeom prst="roundRect">
            <a:avLst>
              <a:gd name="adj" fmla="val 28571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57688" y="2964996"/>
            <a:ext cx="285742" cy="20410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057748" y="2704132"/>
            <a:ext cx="720005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Шаг 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57748" y="3012823"/>
            <a:ext cx="4096121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Я получаю грант </a:t>
            </a:r>
            <a:r>
              <a:rPr b="0">
                <a:solidFill>
                  <a:srgbClr val="959F7C"/>
                </a:solidFill>
                <a:latin typeface="Inter"/>
              </a:rPr>
              <a:t>(деньги, ресурсы)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048723" y="2964996"/>
            <a:ext cx="285742" cy="204107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5105272" y="3733799"/>
            <a:ext cx="6419689" cy="10287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3" name="Round Same Side Corner Rectangle 32"/>
          <p:cNvSpPr/>
          <p:nvPr/>
        </p:nvSpPr>
        <p:spPr>
          <a:xfrm rot="16200000">
            <a:off x="4656962" y="4182109"/>
            <a:ext cx="10287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4" name="Rounded Rectangle 33"/>
          <p:cNvSpPr/>
          <p:nvPr/>
        </p:nvSpPr>
        <p:spPr>
          <a:xfrm>
            <a:off x="5333866" y="3981449"/>
            <a:ext cx="533386" cy="533399"/>
          </a:xfrm>
          <a:prstGeom prst="roundRect">
            <a:avLst>
              <a:gd name="adj" fmla="val 28571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457688" y="4141722"/>
            <a:ext cx="285742" cy="21285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057748" y="3885231"/>
            <a:ext cx="720005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Шаг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57748" y="4193924"/>
            <a:ext cx="5600572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Я управляю людьми, бюджетом, сроками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048723" y="4065496"/>
            <a:ext cx="285742" cy="204107"/>
          </a:xfrm>
          <a:prstGeom prst="rect">
            <a:avLst/>
          </a:prstGeom>
        </p:spPr>
      </p:pic>
      <p:sp>
        <p:nvSpPr>
          <p:cNvPr id="39" name="Rounded Rectangle 38"/>
          <p:cNvSpPr/>
          <p:nvPr/>
        </p:nvSpPr>
        <p:spPr>
          <a:xfrm>
            <a:off x="5105272" y="4914900"/>
            <a:ext cx="6419689" cy="1371600"/>
          </a:xfrm>
          <a:prstGeom prst="roundRect">
            <a:avLst>
              <a:gd name="adj" fmla="val 16666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0" name="Rounded Rectangle 39"/>
          <p:cNvSpPr/>
          <p:nvPr/>
        </p:nvSpPr>
        <p:spPr>
          <a:xfrm>
            <a:off x="5295767" y="5334000"/>
            <a:ext cx="533386" cy="533399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19589" y="5472404"/>
            <a:ext cx="285742" cy="256591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019649" y="5066332"/>
            <a:ext cx="720005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260"/>
              </a:spcAft>
            </a:pPr>
            <a:r>
              <a:rPr b="1">
                <a:solidFill>
                  <a:srgbClr val="FFFFFF"/>
                </a:solidFill>
                <a:latin typeface="Inter"/>
              </a:rPr>
              <a:t>Шаг 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19649" y="5398996"/>
            <a:ext cx="5029074" cy="70820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Inter"/>
              </a:rPr>
              <a:t>Я получаю результат ДЛЯ ЛЮДЕЙ и ДЛЯ СЕБЯ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806749" y="5441869"/>
            <a:ext cx="637554" cy="4944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64525" y="1173440"/>
            <a:ext cx="1523961" cy="114924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3921" y="1209994"/>
            <a:ext cx="1333466" cy="11340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5" y="-1132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666733" y="158670"/>
            <a:ext cx="5031121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Один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проект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—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три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пути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2700" y="1131991"/>
            <a:ext cx="3566297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4B5563"/>
                </a:solidFill>
                <a:latin typeface="Inter"/>
              </a:rPr>
              <a:t>Что</a:t>
            </a:r>
            <a:r>
              <a:rPr sz="32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3200" b="1" dirty="0" err="1">
                <a:solidFill>
                  <a:srgbClr val="4B5563"/>
                </a:solidFill>
                <a:latin typeface="Inter"/>
              </a:rPr>
              <a:t>вы</a:t>
            </a:r>
            <a:r>
              <a:rPr sz="32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3200" b="1" dirty="0" err="1">
                <a:solidFill>
                  <a:srgbClr val="4B5563"/>
                </a:solidFill>
                <a:latin typeface="Inter"/>
              </a:rPr>
              <a:t>выбираете</a:t>
            </a:r>
            <a:r>
              <a:rPr sz="3200" b="1" dirty="0">
                <a:solidFill>
                  <a:srgbClr val="4B5563"/>
                </a:solidFill>
                <a:latin typeface="Inter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87164" y="1949496"/>
            <a:ext cx="4686183" cy="704849"/>
          </a:xfrm>
          <a:prstGeom prst="roundRect">
            <a:avLst>
              <a:gd name="adj" fmla="val 4324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91957" y="2178424"/>
            <a:ext cx="342891" cy="2660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49146" y="2069294"/>
            <a:ext cx="3789820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Inter"/>
              </a:rPr>
              <a:t>Реализованный проект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6733" y="3009900"/>
            <a:ext cx="3419389" cy="3486150"/>
          </a:xfrm>
          <a:prstGeom prst="roundRect">
            <a:avLst>
              <a:gd name="adj" fmla="val 8913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Rounded Rectangle 10"/>
          <p:cNvSpPr/>
          <p:nvPr/>
        </p:nvSpPr>
        <p:spPr>
          <a:xfrm>
            <a:off x="1990675" y="3276599"/>
            <a:ext cx="761980" cy="761999"/>
          </a:xfrm>
          <a:prstGeom prst="roundRect">
            <a:avLst>
              <a:gd name="adj" fmla="val 249975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43071" y="3474118"/>
            <a:ext cx="457188" cy="36696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8653" y="4384330"/>
            <a:ext cx="3175549" cy="43249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535"/>
              </a:lnSpc>
              <a:spcBef>
                <a:spcPts val="0"/>
              </a:spcBef>
              <a:spcAft>
                <a:spcPts val="1040"/>
              </a:spcAft>
            </a:pPr>
            <a:r>
              <a:rPr sz="2400" b="1">
                <a:solidFill>
                  <a:srgbClr val="516389"/>
                </a:solidFill>
                <a:latin typeface="Montserrat"/>
              </a:rPr>
              <a:t>Политическая карьера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5327" y="5191125"/>
            <a:ext cx="228594" cy="1714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38219" y="5102736"/>
            <a:ext cx="2259593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4B5563"/>
                </a:solidFill>
                <a:latin typeface="Inter"/>
              </a:rPr>
              <a:t>Депутаты</a:t>
            </a:r>
            <a:r>
              <a:rPr lang="ru-RU" b="0" dirty="0">
                <a:solidFill>
                  <a:srgbClr val="4B5563"/>
                </a:solidFill>
                <a:latin typeface="Inter"/>
              </a:rPr>
              <a:t>, чиновники</a:t>
            </a:r>
            <a:endParaRPr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5327" y="5593080"/>
            <a:ext cx="228594" cy="20573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38219" y="5521836"/>
            <a:ext cx="2393925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Общественные палаты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95327" y="6052184"/>
            <a:ext cx="228594" cy="12572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38219" y="5940935"/>
            <a:ext cx="2058320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Экспертные советы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90915" y="3009900"/>
            <a:ext cx="3419389" cy="3486150"/>
          </a:xfrm>
          <a:prstGeom prst="roundRect">
            <a:avLst>
              <a:gd name="adj" fmla="val 8913"/>
            </a:avLst>
          </a:prstGeom>
          <a:solidFill>
            <a:srgbClr val="FFFFFF"/>
          </a:soli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Rounded Rectangle 20"/>
          <p:cNvSpPr/>
          <p:nvPr/>
        </p:nvSpPr>
        <p:spPr>
          <a:xfrm>
            <a:off x="5714857" y="3276599"/>
            <a:ext cx="761980" cy="761999"/>
          </a:xfrm>
          <a:prstGeom prst="roundRect">
            <a:avLst>
              <a:gd name="adj" fmla="val 249975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867253" y="3537284"/>
            <a:ext cx="457188" cy="24063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455480" y="4384330"/>
            <a:ext cx="3290260" cy="43249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535"/>
              </a:lnSpc>
              <a:spcBef>
                <a:spcPts val="0"/>
              </a:spcBef>
              <a:spcAft>
                <a:spcPts val="1040"/>
              </a:spcAft>
            </a:pPr>
            <a:r>
              <a:rPr sz="2400" b="1">
                <a:solidFill>
                  <a:srgbClr val="516389"/>
                </a:solidFill>
                <a:latin typeface="Montserrat"/>
              </a:rPr>
              <a:t>Коммерческая карьера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19509" y="5193982"/>
            <a:ext cx="228594" cy="16573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62400" y="5102736"/>
            <a:ext cx="184031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Центры развития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619509" y="5607367"/>
            <a:ext cx="228594" cy="1771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962400" y="5521836"/>
            <a:ext cx="1258550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Консалтинг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619509" y="6032182"/>
            <a:ext cx="228594" cy="16573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962400" y="5940935"/>
            <a:ext cx="1067856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Стартапы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05572" y="3009900"/>
            <a:ext cx="3419389" cy="3486150"/>
          </a:xfrm>
          <a:prstGeom prst="roundRect">
            <a:avLst>
              <a:gd name="adj" fmla="val 8913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ed Rectangle 30"/>
          <p:cNvSpPr/>
          <p:nvPr/>
        </p:nvSpPr>
        <p:spPr>
          <a:xfrm>
            <a:off x="9439039" y="3276599"/>
            <a:ext cx="761980" cy="761999"/>
          </a:xfrm>
          <a:prstGeom prst="roundRect">
            <a:avLst>
              <a:gd name="adj" fmla="val 249975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9591435" y="3483142"/>
            <a:ext cx="457188" cy="34891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079021" y="4384330"/>
            <a:ext cx="3472489" cy="43249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535"/>
              </a:lnSpc>
              <a:spcBef>
                <a:spcPts val="0"/>
              </a:spcBef>
              <a:spcAft>
                <a:spcPts val="1040"/>
              </a:spcAft>
            </a:pPr>
            <a:r>
              <a:rPr sz="2400" b="1">
                <a:solidFill>
                  <a:srgbClr val="516389"/>
                </a:solidFill>
                <a:latin typeface="Montserrat"/>
              </a:rPr>
              <a:t>Управленческая карьера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334166" y="5188267"/>
            <a:ext cx="228594" cy="17716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677058" y="5102736"/>
            <a:ext cx="172951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Завуч, директор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334166" y="5607367"/>
            <a:ext cx="228594" cy="17716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677058" y="5521836"/>
            <a:ext cx="2412327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Начальник управления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34166" y="6052184"/>
            <a:ext cx="228594" cy="12572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677058" y="5940935"/>
            <a:ext cx="1167243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Наставник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34286" y="129677"/>
            <a:ext cx="1523961" cy="114924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0304" y="342971"/>
            <a:ext cx="1333466" cy="6792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33" y="94583"/>
            <a:ext cx="6528006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Карьерный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лифт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: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ступени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роста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42186" y="705519"/>
            <a:ext cx="6419689" cy="971550"/>
          </a:xfrm>
          <a:prstGeom prst="roundRect">
            <a:avLst>
              <a:gd name="adj" fmla="val 23529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Rounded Rectangle 5"/>
          <p:cNvSpPr/>
          <p:nvPr/>
        </p:nvSpPr>
        <p:spPr>
          <a:xfrm>
            <a:off x="794582" y="95316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8879" y="1084613"/>
            <a:ext cx="228594" cy="1943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4167" y="847538"/>
            <a:ext cx="5276718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260"/>
              </a:spcAft>
            </a:pPr>
            <a:r>
              <a:rPr sz="2000" b="1">
                <a:solidFill>
                  <a:srgbClr val="FFFFFF"/>
                </a:solidFill>
                <a:latin typeface="Inter"/>
              </a:rPr>
              <a:t>Политическая / коммерческая / управленческая карьера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80885" y="1156830"/>
            <a:ext cx="228594" cy="4987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42186" y="1791368"/>
            <a:ext cx="6419689" cy="9144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Round Same Side Corner Rectangle 10"/>
          <p:cNvSpPr/>
          <p:nvPr/>
        </p:nvSpPr>
        <p:spPr>
          <a:xfrm rot="16200000">
            <a:off x="251026" y="2182528"/>
            <a:ext cx="9144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2" name="Rounded Rectangle 11"/>
          <p:cNvSpPr/>
          <p:nvPr/>
        </p:nvSpPr>
        <p:spPr>
          <a:xfrm>
            <a:off x="832681" y="2019968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6978" y="2151414"/>
            <a:ext cx="228594" cy="1943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42266" y="1910687"/>
            <a:ext cx="3601692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26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Лидер социальных изменений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2266" y="2244441"/>
            <a:ext cx="3901517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Меняете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1600" b="0" dirty="0">
                <a:solidFill>
                  <a:srgbClr val="4B5563"/>
                </a:solidFill>
                <a:latin typeface="Inter"/>
              </a:rPr>
              <a:t>жизнь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в </a:t>
            </a:r>
            <a:r>
              <a:rPr lang="ru-RU" sz="1600" b="0" dirty="0">
                <a:solidFill>
                  <a:srgbClr val="4B5563"/>
                </a:solidFill>
                <a:latin typeface="Inter"/>
              </a:rPr>
              <a:t>поселке/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районе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/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регионе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80885" y="2155700"/>
            <a:ext cx="228594" cy="185737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42186" y="2820069"/>
            <a:ext cx="6419689" cy="9144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8" name="Round Same Side Corner Rectangle 17"/>
          <p:cNvSpPr/>
          <p:nvPr/>
        </p:nvSpPr>
        <p:spPr>
          <a:xfrm rot="16200000">
            <a:off x="251026" y="3211229"/>
            <a:ext cx="9144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ed Rectangle 18"/>
          <p:cNvSpPr/>
          <p:nvPr/>
        </p:nvSpPr>
        <p:spPr>
          <a:xfrm>
            <a:off x="832681" y="304866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46978" y="3188686"/>
            <a:ext cx="228594" cy="17716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442266" y="2939387"/>
            <a:ext cx="3555653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26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Лидер общественного мнения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2266" y="3273141"/>
            <a:ext cx="5609741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4B5563"/>
                </a:solidFill>
                <a:latin typeface="Inter"/>
              </a:rPr>
              <a:t>О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вас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пишут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СМИ, к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вам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приходят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за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советом</a:t>
            </a:r>
            <a:r>
              <a:rPr lang="ru-RU" sz="1600" b="0" dirty="0">
                <a:solidFill>
                  <a:srgbClr val="4B5563"/>
                </a:solidFill>
                <a:latin typeface="Inter"/>
              </a:rPr>
              <a:t>,прислушиваются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80885" y="3180114"/>
            <a:ext cx="228594" cy="194309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42186" y="3848768"/>
            <a:ext cx="6419689" cy="9144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251026" y="4239928"/>
            <a:ext cx="9144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ed Rectangle 25"/>
          <p:cNvSpPr/>
          <p:nvPr/>
        </p:nvSpPr>
        <p:spPr>
          <a:xfrm>
            <a:off x="832681" y="4077368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46978" y="4220243"/>
            <a:ext cx="228594" cy="1714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442266" y="3968087"/>
            <a:ext cx="2652777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26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Руководитель проекта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42266" y="4301842"/>
            <a:ext cx="4183005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Управляете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1600" b="0" dirty="0">
                <a:solidFill>
                  <a:srgbClr val="4B5563"/>
                </a:solidFill>
                <a:latin typeface="Inter"/>
              </a:rPr>
              <a:t>процессами,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людьми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бюджетом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680885" y="4243104"/>
            <a:ext cx="228594" cy="125729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642186" y="4877468"/>
            <a:ext cx="6419689" cy="9144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Round Same Side Corner Rectangle 31"/>
          <p:cNvSpPr/>
          <p:nvPr/>
        </p:nvSpPr>
        <p:spPr>
          <a:xfrm rot="16200000">
            <a:off x="251026" y="5268628"/>
            <a:ext cx="9144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3" name="Rounded Rectangle 32"/>
          <p:cNvSpPr/>
          <p:nvPr/>
        </p:nvSpPr>
        <p:spPr>
          <a:xfrm>
            <a:off x="832681" y="5106068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46978" y="5251801"/>
            <a:ext cx="228594" cy="16573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442266" y="4996788"/>
            <a:ext cx="1755032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26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Автор проекта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42266" y="5330542"/>
            <a:ext cx="4760919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4B5563"/>
                </a:solidFill>
                <a:latin typeface="Inter"/>
              </a:rPr>
              <a:t>Разработали проект, подали заявку и п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олучили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грант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680885" y="5237513"/>
            <a:ext cx="228594" cy="194309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642186" y="5906168"/>
            <a:ext cx="6419689" cy="9144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9" name="Round Same Side Corner Rectangle 38"/>
          <p:cNvSpPr/>
          <p:nvPr/>
        </p:nvSpPr>
        <p:spPr>
          <a:xfrm rot="16200000">
            <a:off x="251026" y="6297328"/>
            <a:ext cx="9144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0" name="Rounded Rectangle 39"/>
          <p:cNvSpPr/>
          <p:nvPr/>
        </p:nvSpPr>
        <p:spPr>
          <a:xfrm>
            <a:off x="832681" y="6134768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46978" y="6266213"/>
            <a:ext cx="228594" cy="19430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442266" y="6025488"/>
            <a:ext cx="2113079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26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Молодой педагог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442266" y="6359242"/>
            <a:ext cx="2214837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Есть идеи, нет ресурсов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680885" y="6274786"/>
            <a:ext cx="228594" cy="177164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7543611" y="1419225"/>
            <a:ext cx="3981350" cy="1895474"/>
          </a:xfrm>
          <a:prstGeom prst="roundRect">
            <a:avLst>
              <a:gd name="adj" fmla="val 16080"/>
            </a:avLst>
          </a:prstGeom>
          <a:gradFill rotWithShape="1">
            <a:gsLst>
              <a:gs pos="0">
                <a:srgbClr val="516389"/>
              </a:gs>
              <a:gs pos="100000">
                <a:srgbClr val="4A5A7A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848403" y="1769679"/>
            <a:ext cx="342891" cy="28969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8305592" y="1742106"/>
            <a:ext cx="773160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FFFFFF"/>
                </a:solidFill>
                <a:latin typeface="Inter"/>
              </a:rPr>
              <a:t>Время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48403" y="2213310"/>
            <a:ext cx="1576650" cy="46923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780"/>
              </a:spcAft>
            </a:pPr>
            <a:r>
              <a:rPr lang="ru-RU" sz="3200" b="1" dirty="0">
                <a:solidFill>
                  <a:srgbClr val="FFFFFF"/>
                </a:solidFill>
                <a:latin typeface="Inter"/>
              </a:rPr>
              <a:t>1</a:t>
            </a:r>
            <a:r>
              <a:rPr sz="3200" b="1" dirty="0">
                <a:solidFill>
                  <a:srgbClr val="FFFFFF"/>
                </a:solidFill>
                <a:latin typeface="Inter"/>
              </a:rPr>
              <a:t>-3 </a:t>
            </a:r>
            <a:r>
              <a:rPr sz="3200" b="1" dirty="0" err="1">
                <a:solidFill>
                  <a:srgbClr val="FFFFFF"/>
                </a:solidFill>
                <a:latin typeface="Inter"/>
              </a:rPr>
              <a:t>года</a:t>
            </a:r>
            <a:endParaRPr sz="3200" b="1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48403" y="2710498"/>
            <a:ext cx="3458191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FFF"/>
                </a:solidFill>
                <a:latin typeface="Inter"/>
              </a:rPr>
              <a:t>вместо 20 лет традиционной карьеры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543611" y="3543300"/>
            <a:ext cx="3981350" cy="1933574"/>
          </a:xfrm>
          <a:prstGeom prst="roundRect">
            <a:avLst>
              <a:gd name="adj" fmla="val 11822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1" name="Round Same Side Corner Rectangle 50"/>
          <p:cNvSpPr/>
          <p:nvPr/>
        </p:nvSpPr>
        <p:spPr>
          <a:xfrm rot="16200000">
            <a:off x="6642864" y="4444047"/>
            <a:ext cx="19335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810304" y="3832548"/>
            <a:ext cx="285742" cy="221602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8210344" y="3732832"/>
            <a:ext cx="1687898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Ключевая идея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10304" y="4240859"/>
            <a:ext cx="3486062" cy="99565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Проект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позволяет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пройти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эти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ступени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не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за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20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лет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, а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за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2000" b="1" dirty="0">
                <a:solidFill>
                  <a:srgbClr val="516389"/>
                </a:solidFill>
                <a:latin typeface="Inter"/>
              </a:rPr>
              <a:t>1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-3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года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543611" y="5885973"/>
            <a:ext cx="228594" cy="191452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7810304" y="5747705"/>
            <a:ext cx="3402855" cy="57567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516389"/>
                </a:solidFill>
                <a:latin typeface="Inter"/>
              </a:rPr>
              <a:t>Реальный</a:t>
            </a:r>
            <a:r>
              <a:rPr b="0" dirty="0">
                <a:solidFill>
                  <a:srgbClr val="516389"/>
                </a:solidFill>
                <a:latin typeface="Inter"/>
              </a:rPr>
              <a:t> </a:t>
            </a:r>
            <a:r>
              <a:rPr b="0" dirty="0" err="1">
                <a:solidFill>
                  <a:srgbClr val="516389"/>
                </a:solidFill>
                <a:latin typeface="Inter"/>
              </a:rPr>
              <a:t>кейс</a:t>
            </a:r>
            <a:r>
              <a:rPr b="0" dirty="0">
                <a:solidFill>
                  <a:srgbClr val="516389"/>
                </a:solidFill>
                <a:latin typeface="Inter"/>
              </a:rPr>
              <a:t> = </a:t>
            </a:r>
            <a:r>
              <a:rPr b="0" dirty="0" err="1">
                <a:solidFill>
                  <a:srgbClr val="516389"/>
                </a:solidFill>
                <a:latin typeface="Inter"/>
              </a:rPr>
              <a:t>доказательство</a:t>
            </a:r>
            <a:r>
              <a:rPr b="0" dirty="0">
                <a:solidFill>
                  <a:srgbClr val="516389"/>
                </a:solidFill>
                <a:latin typeface="Inter"/>
              </a:rPr>
              <a:t> </a:t>
            </a:r>
            <a:endParaRPr lang="ru-RU" b="0" dirty="0">
              <a:solidFill>
                <a:srgbClr val="516389"/>
              </a:solidFill>
              <a:latin typeface="Inter"/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516389"/>
                </a:solidFill>
                <a:latin typeface="Inter"/>
              </a:rPr>
              <a:t>способностей</a:t>
            </a:r>
            <a:endParaRPr b="0" dirty="0">
              <a:solidFill>
                <a:srgbClr val="516389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6202" y="1176029"/>
            <a:ext cx="1523961" cy="114924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12457" y="5574692"/>
            <a:ext cx="1333466" cy="10094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666733" y="64568"/>
            <a:ext cx="9834487" cy="81618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rgbClr val="516389"/>
                </a:solidFill>
                <a:latin typeface="Montserrat"/>
              </a:rPr>
              <a:t>Проект – возможность удовлетворить </a:t>
            </a:r>
            <a:r>
              <a:rPr lang="ru-RU" sz="3600" b="1" dirty="0" err="1">
                <a:solidFill>
                  <a:srgbClr val="516389"/>
                </a:solidFill>
                <a:latin typeface="Montserrat"/>
              </a:rPr>
              <a:t>абмиции</a:t>
            </a:r>
            <a:r>
              <a:rPr lang="ru-RU" sz="3600" b="1" dirty="0">
                <a:solidFill>
                  <a:srgbClr val="516389"/>
                </a:solidFill>
                <a:latin typeface="Montserrat"/>
              </a:rPr>
              <a:t>,</a:t>
            </a:r>
          </a:p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rgbClr val="516389"/>
                </a:solidFill>
                <a:latin typeface="Montserrat"/>
              </a:rPr>
              <a:t>а </a:t>
            </a:r>
            <a:r>
              <a:rPr lang="ru-RU" sz="3600" b="1" dirty="0" err="1">
                <a:solidFill>
                  <a:srgbClr val="516389"/>
                </a:solidFill>
                <a:latin typeface="Montserrat"/>
              </a:rPr>
              <a:t>а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мбиции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—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это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энергия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развития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733" y="1224698"/>
            <a:ext cx="4495846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 err="1">
                <a:solidFill>
                  <a:srgbClr val="4B5563"/>
                </a:solidFill>
                <a:latin typeface="Inter"/>
              </a:rPr>
              <a:t>Вопрос</a:t>
            </a:r>
            <a:r>
              <a:rPr sz="2800" b="1" dirty="0">
                <a:solidFill>
                  <a:srgbClr val="4B5563"/>
                </a:solidFill>
                <a:latin typeface="Inter"/>
              </a:rPr>
              <a:t>: </a:t>
            </a:r>
            <a:r>
              <a:rPr sz="2800" b="1" dirty="0" err="1">
                <a:solidFill>
                  <a:srgbClr val="4B5563"/>
                </a:solidFill>
                <a:latin typeface="Inter"/>
              </a:rPr>
              <a:t>куда</a:t>
            </a:r>
            <a:r>
              <a:rPr sz="28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800" b="1" dirty="0" err="1">
                <a:solidFill>
                  <a:srgbClr val="4B5563"/>
                </a:solidFill>
                <a:latin typeface="Inter"/>
              </a:rPr>
              <a:t>ее</a:t>
            </a:r>
            <a:r>
              <a:rPr sz="28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800" b="1" dirty="0" err="1">
                <a:solidFill>
                  <a:srgbClr val="4B5563"/>
                </a:solidFill>
                <a:latin typeface="Inter"/>
              </a:rPr>
              <a:t>направить</a:t>
            </a:r>
            <a:r>
              <a:rPr sz="2800" b="1" dirty="0">
                <a:solidFill>
                  <a:srgbClr val="4B5563"/>
                </a:solidFill>
                <a:latin typeface="Inter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38454" y="1255361"/>
            <a:ext cx="4915541" cy="761999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TextBox 7"/>
          <p:cNvSpPr txBox="1"/>
          <p:nvPr/>
        </p:nvSpPr>
        <p:spPr>
          <a:xfrm>
            <a:off x="6846786" y="1388010"/>
            <a:ext cx="4610749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FFFFFF"/>
                </a:solidFill>
                <a:latin typeface="Inter"/>
              </a:rPr>
              <a:t>Амбиции</a:t>
            </a:r>
            <a:r>
              <a:rPr sz="3200" b="1" dirty="0">
                <a:solidFill>
                  <a:srgbClr val="FFFFFF"/>
                </a:solidFill>
                <a:latin typeface="Inter"/>
              </a:rPr>
              <a:t> — </a:t>
            </a:r>
            <a:r>
              <a:rPr sz="3200" b="1" dirty="0" err="1">
                <a:solidFill>
                  <a:srgbClr val="FFFFFF"/>
                </a:solidFill>
                <a:latin typeface="Inter"/>
              </a:rPr>
              <a:t>это</a:t>
            </a:r>
            <a:r>
              <a:rPr sz="32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3200" b="1" dirty="0" err="1">
                <a:solidFill>
                  <a:srgbClr val="FFFFFF"/>
                </a:solidFill>
                <a:latin typeface="Inter"/>
              </a:rPr>
              <a:t>не</a:t>
            </a:r>
            <a:r>
              <a:rPr sz="32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3200" b="1" dirty="0" err="1">
                <a:solidFill>
                  <a:srgbClr val="FFFFFF"/>
                </a:solidFill>
                <a:latin typeface="Inter"/>
              </a:rPr>
              <a:t>плохо</a:t>
            </a:r>
            <a:endParaRPr sz="3200" b="1" dirty="0">
              <a:solidFill>
                <a:srgbClr val="FFFFFF"/>
              </a:solidFill>
              <a:latin typeface="Inter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8273" y="1966570"/>
            <a:ext cx="541163" cy="43970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66733" y="2721865"/>
            <a:ext cx="2571685" cy="2714625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Rounded Rectangle 10"/>
          <p:cNvSpPr/>
          <p:nvPr/>
        </p:nvSpPr>
        <p:spPr>
          <a:xfrm>
            <a:off x="1647783" y="295046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81130" y="3110420"/>
            <a:ext cx="342891" cy="2896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37284" y="3650598"/>
            <a:ext cx="1430584" cy="75238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780"/>
              </a:spcAft>
            </a:pPr>
            <a:r>
              <a:rPr sz="2000" b="1" dirty="0" err="1">
                <a:solidFill>
                  <a:srgbClr val="516389"/>
                </a:solidFill>
                <a:latin typeface="Inter"/>
              </a:rPr>
              <a:t>Публичное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</a:t>
            </a:r>
            <a:endParaRPr lang="ru-RU" sz="2000" b="1" dirty="0">
              <a:solidFill>
                <a:srgbClr val="516389"/>
              </a:solidFill>
              <a:latin typeface="Inter"/>
            </a:endParaRPr>
          </a:p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780"/>
              </a:spcAft>
            </a:pPr>
            <a:r>
              <a:rPr sz="2000" b="1" dirty="0" err="1">
                <a:solidFill>
                  <a:srgbClr val="516389"/>
                </a:solidFill>
                <a:latin typeface="Inter"/>
              </a:rPr>
              <a:t>признание</a:t>
            </a:r>
            <a:endParaRPr sz="2000" b="1" dirty="0">
              <a:solidFill>
                <a:srgbClr val="516389"/>
              </a:solidFill>
              <a:latin typeface="Inter"/>
            </a:endParaRP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7228" y="4516867"/>
            <a:ext cx="171445" cy="1437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04872" y="4413188"/>
            <a:ext cx="1327799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Вас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цитируют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7228" y="4862532"/>
            <a:ext cx="171445" cy="13826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04872" y="4756088"/>
            <a:ext cx="1553567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Вас приглашают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28914" y="2721865"/>
            <a:ext cx="2571685" cy="2714625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ed Rectangle 18"/>
          <p:cNvSpPr/>
          <p:nvPr/>
        </p:nvSpPr>
        <p:spPr>
          <a:xfrm>
            <a:off x="4409964" y="295046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43311" y="3110420"/>
            <a:ext cx="342891" cy="28969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296694" y="3679384"/>
            <a:ext cx="836127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78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Статус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19409" y="4348490"/>
            <a:ext cx="171445" cy="9955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67053" y="4102510"/>
            <a:ext cx="1859292" cy="57246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4B5563"/>
                </a:solidFill>
                <a:latin typeface="Inter"/>
              </a:rPr>
              <a:t>«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Человек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,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который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endParaRPr lang="ru-RU" sz="1600" b="0" dirty="0">
              <a:solidFill>
                <a:srgbClr val="4B5563"/>
              </a:solidFill>
              <a:latin typeface="Inter"/>
            </a:endParaRPr>
          </a:p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делает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»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619409" y="4778036"/>
            <a:ext cx="171445" cy="15485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67053" y="4689414"/>
            <a:ext cx="126925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Звучит гордо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1095" y="2721865"/>
            <a:ext cx="2571685" cy="2714625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Rounded Rectangle 26"/>
          <p:cNvSpPr/>
          <p:nvPr/>
        </p:nvSpPr>
        <p:spPr>
          <a:xfrm>
            <a:off x="7172145" y="295046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05492" y="3163628"/>
            <a:ext cx="342891" cy="18327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922170" y="3679384"/>
            <a:ext cx="1109536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78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Влияние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381590" y="4323602"/>
            <a:ext cx="171445" cy="14932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629234" y="4102510"/>
            <a:ext cx="1375633" cy="57246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Ваше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мнение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endParaRPr lang="ru-RU" sz="1600" b="0" dirty="0">
              <a:solidFill>
                <a:srgbClr val="4B5563"/>
              </a:solidFill>
              <a:latin typeface="Inter"/>
            </a:endParaRPr>
          </a:p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учитывают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381590" y="4914152"/>
            <a:ext cx="171445" cy="14932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29234" y="4693060"/>
            <a:ext cx="1539845" cy="57246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4B5563"/>
                </a:solidFill>
                <a:latin typeface="Inter"/>
              </a:rPr>
              <a:t>К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вам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приходят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endParaRPr lang="ru-RU" sz="1600" b="0" dirty="0">
              <a:solidFill>
                <a:srgbClr val="4B5563"/>
              </a:solidFill>
              <a:latin typeface="Inter"/>
            </a:endParaRPr>
          </a:p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за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советом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953276" y="2721865"/>
            <a:ext cx="2571685" cy="2714625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Rounded Rectangle 34"/>
          <p:cNvSpPr/>
          <p:nvPr/>
        </p:nvSpPr>
        <p:spPr>
          <a:xfrm>
            <a:off x="9934326" y="295046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0067673" y="3108942"/>
            <a:ext cx="342891" cy="29264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9609653" y="3679384"/>
            <a:ext cx="1258934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78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Уважение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9143771" y="4329132"/>
            <a:ext cx="171445" cy="13826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391415" y="4217926"/>
            <a:ext cx="2162580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Коллеги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смотрят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иначе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9143771" y="4800159"/>
            <a:ext cx="171445" cy="110612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9391415" y="4689414"/>
            <a:ext cx="1673022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Ученики уважают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66733" y="5731766"/>
            <a:ext cx="10858228" cy="695325"/>
          </a:xfrm>
          <a:prstGeom prst="roundRect">
            <a:avLst>
              <a:gd name="adj" fmla="val 328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3" name="Round Same Side Corner Rectangle 42"/>
          <p:cNvSpPr/>
          <p:nvPr/>
        </p:nvSpPr>
        <p:spPr>
          <a:xfrm rot="16200000">
            <a:off x="385111" y="6013388"/>
            <a:ext cx="6953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4" name="TextBox 43"/>
          <p:cNvSpPr txBox="1"/>
          <p:nvPr/>
        </p:nvSpPr>
        <p:spPr>
          <a:xfrm>
            <a:off x="962493" y="5889185"/>
            <a:ext cx="10304809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Проект дает вам легальный, уважаемый, одобряемый обществом канал для ваших амбиций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B4DA660-754A-46FB-AE22-A1590D1FE321}"/>
              </a:ext>
            </a:extLst>
          </p:cNvPr>
          <p:cNvSpPr txBox="1"/>
          <p:nvPr/>
        </p:nvSpPr>
        <p:spPr>
          <a:xfrm>
            <a:off x="1119436" y="2045722"/>
            <a:ext cx="1996893" cy="35163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0" dirty="0">
                <a:solidFill>
                  <a:srgbClr val="002060"/>
                </a:solidFill>
                <a:latin typeface="Inter"/>
              </a:rPr>
              <a:t>Что дает проект?</a:t>
            </a:r>
            <a:endParaRPr sz="2000" b="0" dirty="0">
              <a:solidFill>
                <a:srgbClr val="00206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666733" y="222172"/>
            <a:ext cx="6038000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Проект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—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это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MBA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бесплатно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733" y="899804"/>
            <a:ext cx="10858228" cy="75309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 err="1">
                <a:solidFill>
                  <a:srgbClr val="4B5563"/>
                </a:solidFill>
                <a:latin typeface="Inter"/>
              </a:rPr>
              <a:t>За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4B5563"/>
                </a:solidFill>
                <a:latin typeface="Inter"/>
              </a:rPr>
              <a:t>один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4B5563"/>
                </a:solidFill>
                <a:latin typeface="Inter"/>
              </a:rPr>
              <a:t>проект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4B5563"/>
                </a:solidFill>
                <a:latin typeface="Inter"/>
              </a:rPr>
              <a:t>вы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4B5563"/>
                </a:solidFill>
                <a:latin typeface="Inter"/>
              </a:rPr>
              <a:t>прокачиваете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4B5563"/>
                </a:solidFill>
                <a:latin typeface="Inter"/>
              </a:rPr>
              <a:t>навыки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, </a:t>
            </a:r>
            <a:endParaRPr lang="ru-RU" sz="2400" b="1" dirty="0">
              <a:solidFill>
                <a:srgbClr val="4B5563"/>
              </a:solidFill>
              <a:latin typeface="Inter"/>
            </a:endParaRPr>
          </a:p>
          <a:p>
            <a:pPr algn="ctr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 err="1">
                <a:solidFill>
                  <a:srgbClr val="4B5563"/>
                </a:solidFill>
                <a:latin typeface="Inter"/>
              </a:rPr>
              <a:t>за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4B5563"/>
                </a:solidFill>
                <a:latin typeface="Inter"/>
              </a:rPr>
              <a:t>которые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 в </a:t>
            </a:r>
            <a:r>
              <a:rPr sz="2400" b="1" dirty="0" err="1">
                <a:solidFill>
                  <a:srgbClr val="4B5563"/>
                </a:solidFill>
                <a:latin typeface="Inter"/>
              </a:rPr>
              <a:t>бизнес-школах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4B5563"/>
                </a:solidFill>
                <a:latin typeface="Inter"/>
              </a:rPr>
              <a:t>платят</a:t>
            </a:r>
            <a:r>
              <a:rPr sz="24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4B5563"/>
                </a:solidFill>
                <a:latin typeface="Inter"/>
              </a:rPr>
              <a:t>миллионы</a:t>
            </a:r>
            <a:endParaRPr sz="2400" b="1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6733" y="1762549"/>
            <a:ext cx="5276718" cy="3752849"/>
          </a:xfrm>
          <a:prstGeom prst="roundRect">
            <a:avLst>
              <a:gd name="adj" fmla="val 609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-1143651" y="3572933"/>
            <a:ext cx="37528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ed Rectangle 8"/>
          <p:cNvSpPr/>
          <p:nvPr/>
        </p:nvSpPr>
        <p:spPr>
          <a:xfrm>
            <a:off x="1009624" y="206735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3446" y="2223248"/>
            <a:ext cx="285742" cy="22160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95407" y="2101423"/>
            <a:ext cx="3405228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9CA3AF"/>
                </a:solidFill>
                <a:latin typeface="Inter"/>
              </a:rPr>
              <a:t>MBA в бизнес-школе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9624" y="282934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3921" y="2960795"/>
            <a:ext cx="228594" cy="1943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19209" y="2788585"/>
            <a:ext cx="119737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b="1">
                <a:solidFill>
                  <a:srgbClr val="9CA3AF"/>
                </a:solidFill>
                <a:latin typeface="Inter"/>
              </a:rPr>
              <a:t>Стоимость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09" y="3118024"/>
            <a:ext cx="2298834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4B5563"/>
                </a:solidFill>
                <a:latin typeface="Inter"/>
              </a:rPr>
              <a:t>от 1 млн рублей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9624" y="368659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3921" y="3852334"/>
            <a:ext cx="228594" cy="12572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19209" y="3645835"/>
            <a:ext cx="1538755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b="1">
                <a:solidFill>
                  <a:srgbClr val="9CA3AF"/>
                </a:solidFill>
                <a:latin typeface="Inter"/>
              </a:rPr>
              <a:t>Длительность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19209" y="3975274"/>
            <a:ext cx="1217769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4B5563"/>
                </a:solidFill>
                <a:latin typeface="Inter"/>
              </a:rPr>
              <a:t>1-2 года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9624" y="45438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3921" y="4686725"/>
            <a:ext cx="228594" cy="1714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619209" y="4503086"/>
            <a:ext cx="92922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b="1">
                <a:solidFill>
                  <a:srgbClr val="9CA3AF"/>
                </a:solidFill>
                <a:latin typeface="Inter"/>
              </a:rPr>
              <a:t>Формат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9209" y="4832524"/>
            <a:ext cx="108619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4B5563"/>
                </a:solidFill>
                <a:latin typeface="Inter"/>
              </a:rPr>
              <a:t>Теория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48243" y="1762549"/>
            <a:ext cx="5276718" cy="3752849"/>
          </a:xfrm>
          <a:prstGeom prst="roundRect">
            <a:avLst>
              <a:gd name="adj" fmla="val 6091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4437859" y="3572933"/>
            <a:ext cx="37528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ed Rectangle 25"/>
          <p:cNvSpPr/>
          <p:nvPr/>
        </p:nvSpPr>
        <p:spPr>
          <a:xfrm>
            <a:off x="6591135" y="206735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14957" y="2217417"/>
            <a:ext cx="285742" cy="23326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276918" y="2101423"/>
            <a:ext cx="2849050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Inter"/>
              </a:rPr>
              <a:t>Проект с грантом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91135" y="282934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05432" y="2965081"/>
            <a:ext cx="228594" cy="18573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200719" y="2788585"/>
            <a:ext cx="119737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b="1">
                <a:solidFill>
                  <a:srgbClr val="FFFFFF"/>
                </a:solidFill>
                <a:latin typeface="Inter"/>
              </a:rPr>
              <a:t>Стоимость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00719" y="3118024"/>
            <a:ext cx="1327158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Inter"/>
              </a:rPr>
              <a:t>0 рублей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91135" y="368659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05432" y="3818044"/>
            <a:ext cx="228594" cy="19430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200719" y="3645835"/>
            <a:ext cx="1538755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b="1" dirty="0" err="1">
                <a:solidFill>
                  <a:srgbClr val="FFFFFF"/>
                </a:solidFill>
                <a:latin typeface="Inter"/>
              </a:rPr>
              <a:t>Длительность</a:t>
            </a:r>
            <a:endParaRPr b="1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00719" y="3975274"/>
            <a:ext cx="1913281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Inter"/>
              </a:rPr>
              <a:t>6-12 месяцев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91135" y="45438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05432" y="4679581"/>
            <a:ext cx="228594" cy="18573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200719" y="4503086"/>
            <a:ext cx="92922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b="1">
                <a:solidFill>
                  <a:srgbClr val="FFFFFF"/>
                </a:solidFill>
                <a:latin typeface="Inter"/>
              </a:rPr>
              <a:t>Формат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00719" y="4832524"/>
            <a:ext cx="1403782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Inter"/>
              </a:rPr>
              <a:t>Практика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66733" y="5820199"/>
            <a:ext cx="10858228" cy="752475"/>
          </a:xfrm>
          <a:prstGeom prst="roundRect">
            <a:avLst>
              <a:gd name="adj" fmla="val 3037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/>
          </a:p>
        </p:txBody>
      </p:sp>
      <p:sp>
        <p:nvSpPr>
          <p:cNvPr id="42" name="Round Same Side Corner Rectangle 41"/>
          <p:cNvSpPr/>
          <p:nvPr/>
        </p:nvSpPr>
        <p:spPr>
          <a:xfrm rot="16200000">
            <a:off x="356536" y="6130396"/>
            <a:ext cx="7524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19489" y="6080873"/>
            <a:ext cx="285742" cy="22160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819529" y="5980193"/>
            <a:ext cx="3340530" cy="43249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516389"/>
                </a:solidFill>
                <a:latin typeface="Inter"/>
              </a:rPr>
              <a:t>И вам еще за это платят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2887" y="196240"/>
            <a:ext cx="1523961" cy="114924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522" y="5643252"/>
            <a:ext cx="1333466" cy="113409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39872" y="270114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722625" y="307383"/>
            <a:ext cx="30322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Inte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4891" y="357063"/>
            <a:ext cx="8132739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Стратегическое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и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системное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мышление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1205" y="1304990"/>
            <a:ext cx="539406" cy="458505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11522" y="1995177"/>
            <a:ext cx="5238619" cy="1066799"/>
          </a:xfrm>
          <a:prstGeom prst="roundRect">
            <a:avLst>
              <a:gd name="adj" fmla="val 21428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144163" y="2462536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ed Rectangle 9"/>
          <p:cNvSpPr/>
          <p:nvPr/>
        </p:nvSpPr>
        <p:spPr>
          <a:xfrm>
            <a:off x="840116" y="2185676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5364" y="2311743"/>
            <a:ext cx="190495" cy="1288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3503" y="2178224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Видите картину целиком: от идеи до долгосрочных последствий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1522" y="3204852"/>
            <a:ext cx="5238619" cy="1066799"/>
          </a:xfrm>
          <a:prstGeom prst="roundRect">
            <a:avLst>
              <a:gd name="adj" fmla="val 21428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144163" y="3672211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ed Rectangle 14"/>
          <p:cNvSpPr/>
          <p:nvPr/>
        </p:nvSpPr>
        <p:spPr>
          <a:xfrm>
            <a:off x="840116" y="3395352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5364" y="3532624"/>
            <a:ext cx="190495" cy="10645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3503" y="3387900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Прогнозируете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риски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за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полгода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до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их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наступления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11522" y="4424052"/>
            <a:ext cx="5238619" cy="1066799"/>
          </a:xfrm>
          <a:prstGeom prst="roundRect">
            <a:avLst>
              <a:gd name="adj" fmla="val 21428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 Same Side Corner Rectangle 18"/>
          <p:cNvSpPr/>
          <p:nvPr/>
        </p:nvSpPr>
        <p:spPr>
          <a:xfrm rot="16200000">
            <a:off x="144163" y="4891411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ed Rectangle 19"/>
          <p:cNvSpPr/>
          <p:nvPr/>
        </p:nvSpPr>
        <p:spPr>
          <a:xfrm>
            <a:off x="840116" y="4614552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35364" y="4729412"/>
            <a:ext cx="190495" cy="1512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73503" y="4459624"/>
            <a:ext cx="4286142" cy="99565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Выстраиваете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логические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цепочки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: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проблема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→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цель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→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задачи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→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результат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48725" y="1330364"/>
            <a:ext cx="539406" cy="458505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548725" y="2028824"/>
            <a:ext cx="5238619" cy="1066799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6081366" y="2496183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ed Rectangle 25"/>
          <p:cNvSpPr/>
          <p:nvPr/>
        </p:nvSpPr>
        <p:spPr>
          <a:xfrm>
            <a:off x="6777320" y="2219323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72567" y="2356596"/>
            <a:ext cx="190495" cy="10645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310706" y="2211871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Планирование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карьеры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: 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"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кем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я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буду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через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5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лет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"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48725" y="3238499"/>
            <a:ext cx="5238619" cy="761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Round Same Side Corner Rectangle 29"/>
          <p:cNvSpPr/>
          <p:nvPr/>
        </p:nvSpPr>
        <p:spPr>
          <a:xfrm rot="16200000">
            <a:off x="6233766" y="3553458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ed Rectangle 30"/>
          <p:cNvSpPr/>
          <p:nvPr/>
        </p:nvSpPr>
        <p:spPr>
          <a:xfrm>
            <a:off x="6777320" y="342899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872567" y="3538256"/>
            <a:ext cx="190495" cy="16248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310706" y="3397574"/>
            <a:ext cx="3716595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Управление семьей и бюджетом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548725" y="4152898"/>
            <a:ext cx="5238619" cy="761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Round Same Side Corner Rectangle 34"/>
          <p:cNvSpPr/>
          <p:nvPr/>
        </p:nvSpPr>
        <p:spPr>
          <a:xfrm rot="16200000">
            <a:off x="6233766" y="4467857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ed Rectangle 35"/>
          <p:cNvSpPr/>
          <p:nvPr/>
        </p:nvSpPr>
        <p:spPr>
          <a:xfrm>
            <a:off x="6777320" y="434339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72567" y="4458259"/>
            <a:ext cx="190495" cy="15127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310706" y="4311974"/>
            <a:ext cx="2557175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Открытие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своего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дела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DA4154-49BD-41DD-8DED-5F8B7E1921FB}"/>
              </a:ext>
            </a:extLst>
          </p:cNvPr>
          <p:cNvSpPr txBox="1"/>
          <p:nvPr/>
        </p:nvSpPr>
        <p:spPr>
          <a:xfrm>
            <a:off x="1125859" y="1331366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 в проекте?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7A7C86-90A5-47CE-AB07-21746D324A34}"/>
              </a:ext>
            </a:extLst>
          </p:cNvPr>
          <p:cNvSpPr txBox="1"/>
          <p:nvPr/>
        </p:nvSpPr>
        <p:spPr>
          <a:xfrm>
            <a:off x="7265986" y="1354797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Где пригодиться в жизни?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10001305" y="5187517"/>
            <a:ext cx="1523961" cy="114924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alphaModFix amt="6000"/>
          </a:blip>
          <a:stretch>
            <a:fillRect/>
          </a:stretch>
        </p:blipFill>
        <p:spPr>
          <a:xfrm>
            <a:off x="7555726" y="5187517"/>
            <a:ext cx="1333466" cy="10094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666733" y="1714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TextBox 5"/>
          <p:cNvSpPr txBox="1"/>
          <p:nvPr/>
        </p:nvSpPr>
        <p:spPr>
          <a:xfrm>
            <a:off x="745282" y="181804"/>
            <a:ext cx="30322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Inter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6318" y="218584"/>
            <a:ext cx="7154844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Управление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финансами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и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рисками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66733" y="2200275"/>
            <a:ext cx="5238619" cy="1066799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 Same Side Corner Rectangle 9"/>
          <p:cNvSpPr/>
          <p:nvPr/>
        </p:nvSpPr>
        <p:spPr>
          <a:xfrm rot="16200000">
            <a:off x="199374" y="2667634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Rounded Rectangle 10"/>
          <p:cNvSpPr/>
          <p:nvPr/>
        </p:nvSpPr>
        <p:spPr>
          <a:xfrm>
            <a:off x="895327" y="23907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0575" y="2505635"/>
            <a:ext cx="190495" cy="1512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28714" y="2383322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Считаете бюджет: статьи расходов, экономия, эффективность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3409950"/>
            <a:ext cx="5238619" cy="1400175"/>
          </a:xfrm>
          <a:prstGeom prst="roundRect">
            <a:avLst>
              <a:gd name="adj" fmla="val 1632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32686" y="4043997"/>
            <a:ext cx="14001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6" name="Rounded Rectangle 15"/>
          <p:cNvSpPr/>
          <p:nvPr/>
        </p:nvSpPr>
        <p:spPr>
          <a:xfrm>
            <a:off x="895327" y="36004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0575" y="3712508"/>
            <a:ext cx="190495" cy="1568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28714" y="3612209"/>
            <a:ext cx="4286142" cy="99565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Предусматриваете форс-мажоры: </a:t>
            </a:r>
            <a:r>
              <a:rPr sz="2000" b="1">
                <a:solidFill>
                  <a:srgbClr val="516389"/>
                </a:solidFill>
                <a:latin typeface="Inter"/>
              </a:rPr>
              <a:t>"А что, если подорожает? А что, если заболеет?"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6733" y="4972050"/>
            <a:ext cx="5238619" cy="1066799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199374" y="5439409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Rounded Rectangle 20"/>
          <p:cNvSpPr/>
          <p:nvPr/>
        </p:nvSpPr>
        <p:spPr>
          <a:xfrm>
            <a:off x="895327" y="51625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0575" y="5270406"/>
            <a:ext cx="190495" cy="16528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428714" y="5155098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Отчитываетесь за каждую копейку — это дисциплина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86342" y="2200275"/>
            <a:ext cx="5238619" cy="761999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 Same Side Corner Rectangle 25"/>
          <p:cNvSpPr/>
          <p:nvPr/>
        </p:nvSpPr>
        <p:spPr>
          <a:xfrm rot="16200000">
            <a:off x="5971383" y="2515234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Rounded Rectangle 26"/>
          <p:cNvSpPr/>
          <p:nvPr/>
        </p:nvSpPr>
        <p:spPr>
          <a:xfrm>
            <a:off x="6514937" y="23907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10184" y="2502833"/>
            <a:ext cx="190495" cy="15688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048323" y="2359349"/>
            <a:ext cx="3478388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FFFFFF"/>
                </a:solidFill>
                <a:latin typeface="Inter"/>
              </a:rPr>
              <a:t>Личный</a:t>
            </a:r>
            <a:r>
              <a:rPr sz="20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FFFFFF"/>
                </a:solidFill>
                <a:latin typeface="Inter"/>
              </a:rPr>
              <a:t>бюджет</a:t>
            </a:r>
            <a:r>
              <a:rPr sz="2000" b="0" dirty="0">
                <a:solidFill>
                  <a:srgbClr val="FFFFFF"/>
                </a:solidFill>
                <a:latin typeface="Inter"/>
              </a:rPr>
              <a:t> и </a:t>
            </a:r>
            <a:r>
              <a:rPr sz="2000" b="0" dirty="0" err="1">
                <a:solidFill>
                  <a:srgbClr val="FFFFFF"/>
                </a:solidFill>
                <a:latin typeface="Inter"/>
              </a:rPr>
              <a:t>накопления</a:t>
            </a:r>
            <a:endParaRPr sz="2000" b="0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286342" y="3114675"/>
            <a:ext cx="5238619" cy="761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 Same Side Corner Rectangle 30"/>
          <p:cNvSpPr/>
          <p:nvPr/>
        </p:nvSpPr>
        <p:spPr>
          <a:xfrm rot="16200000">
            <a:off x="5971383" y="3429634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Rounded Rectangle 31"/>
          <p:cNvSpPr/>
          <p:nvPr/>
        </p:nvSpPr>
        <p:spPr>
          <a:xfrm>
            <a:off x="6514937" y="33051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10184" y="3422836"/>
            <a:ext cx="190495" cy="1456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48323" y="3273749"/>
            <a:ext cx="4233338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Ипотека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, кредиты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крупные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покупки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286342" y="4029075"/>
            <a:ext cx="5238619" cy="761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 Same Side Corner Rectangle 35"/>
          <p:cNvSpPr/>
          <p:nvPr/>
        </p:nvSpPr>
        <p:spPr>
          <a:xfrm rot="16200000">
            <a:off x="5971383" y="4344034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7" name="Rounded Rectangle 36"/>
          <p:cNvSpPr/>
          <p:nvPr/>
        </p:nvSpPr>
        <p:spPr>
          <a:xfrm>
            <a:off x="6514937" y="42195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10184" y="4334435"/>
            <a:ext cx="190495" cy="15127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941427" y="4188150"/>
            <a:ext cx="4678781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Свой бизнес: </a:t>
            </a:r>
            <a:r>
              <a:rPr sz="2000" b="1">
                <a:solidFill>
                  <a:srgbClr val="516389"/>
                </a:solidFill>
                <a:latin typeface="Inter"/>
              </a:rPr>
              <a:t>перестанете бояться цифр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pic>
        <p:nvPicPr>
          <p:cNvPr id="41" name="Picture 6" descr="image.png">
            <a:extLst>
              <a:ext uri="{FF2B5EF4-FFF2-40B4-BE49-F238E27FC236}">
                <a16:creationId xmlns:a16="http://schemas.microsoft.com/office/drawing/2014/main" id="{658F11D6-F427-43A0-AD2A-A1B1C88FE62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1664" y="1430957"/>
            <a:ext cx="539406" cy="458505"/>
          </a:xfrm>
          <a:prstGeom prst="rect">
            <a:avLst/>
          </a:prstGeom>
        </p:spPr>
      </p:pic>
      <p:pic>
        <p:nvPicPr>
          <p:cNvPr id="42" name="Picture 22" descr="image.png">
            <a:extLst>
              <a:ext uri="{FF2B5EF4-FFF2-40B4-BE49-F238E27FC236}">
                <a16:creationId xmlns:a16="http://schemas.microsoft.com/office/drawing/2014/main" id="{2894E082-7C44-4B67-95DC-962BDD0A765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99184" y="1456331"/>
            <a:ext cx="539406" cy="45850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EF00053-22F1-4790-810F-8D95C31EF8A1}"/>
              </a:ext>
            </a:extLst>
          </p:cNvPr>
          <p:cNvSpPr txBox="1"/>
          <p:nvPr/>
        </p:nvSpPr>
        <p:spPr>
          <a:xfrm>
            <a:off x="1276318" y="1457333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 в проекте?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EDEDDB-D6BC-4167-8E02-409D97502EC0}"/>
              </a:ext>
            </a:extLst>
          </p:cNvPr>
          <p:cNvSpPr txBox="1"/>
          <p:nvPr/>
        </p:nvSpPr>
        <p:spPr>
          <a:xfrm>
            <a:off x="7416445" y="1480764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Где пригодиться в жизни?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08030B1-F6C1-43CC-A53E-5D6B75222EED}"/>
              </a:ext>
            </a:extLst>
          </p:cNvPr>
          <p:cNvSpPr/>
          <p:nvPr/>
        </p:nvSpPr>
        <p:spPr>
          <a:xfrm>
            <a:off x="6943374" y="5189306"/>
            <a:ext cx="39417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Если вы не умеете управлять деньгами,</a:t>
            </a:r>
          </a:p>
          <a:p>
            <a:r>
              <a:rPr lang="ru-RU" sz="14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вашими деньгами будут управлять другие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46" name="Picture 16" descr="image.png">
            <a:extLst>
              <a:ext uri="{FF2B5EF4-FFF2-40B4-BE49-F238E27FC236}">
                <a16:creationId xmlns:a16="http://schemas.microsoft.com/office/drawing/2014/main" id="{F9F39D34-E473-4E26-8714-2D7DC6F3B6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4254" y="5173201"/>
            <a:ext cx="654879" cy="5393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0999" y="215395"/>
            <a:ext cx="1523961" cy="77449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</a:blip>
          <a:stretch>
            <a:fillRect/>
          </a:stretch>
        </p:blipFill>
        <p:spPr>
          <a:xfrm>
            <a:off x="10475269" y="5633668"/>
            <a:ext cx="1333466" cy="107178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66733" y="1714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752585" y="215395"/>
            <a:ext cx="30322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Inter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4374" y="239483"/>
            <a:ext cx="7847020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Управление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людьми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и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коммуникации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6733" y="2124075"/>
            <a:ext cx="5238619" cy="685800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389873" y="2400935"/>
            <a:ext cx="6858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ed Rectangle 9"/>
          <p:cNvSpPr/>
          <p:nvPr/>
        </p:nvSpPr>
        <p:spPr>
          <a:xfrm>
            <a:off x="857228" y="22764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2476" y="2413747"/>
            <a:ext cx="190495" cy="1064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90615" y="2245049"/>
            <a:ext cx="4488601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Собираете команду: кто за что отвечает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6733" y="2924175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237474" y="3353434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ed Rectangle 14"/>
          <p:cNvSpPr/>
          <p:nvPr/>
        </p:nvSpPr>
        <p:spPr>
          <a:xfrm>
            <a:off x="857228" y="30765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2476" y="3185832"/>
            <a:ext cx="190495" cy="16248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90615" y="3069122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Мотивируете: люди работают не за зарплату </a:t>
            </a:r>
            <a:r>
              <a:rPr sz="2000" b="1">
                <a:solidFill>
                  <a:srgbClr val="516389"/>
                </a:solidFill>
                <a:latin typeface="Inter"/>
              </a:rPr>
              <a:t>(часто волонтеры)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6733" y="4019549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 Same Side Corner Rectangle 18"/>
          <p:cNvSpPr/>
          <p:nvPr/>
        </p:nvSpPr>
        <p:spPr>
          <a:xfrm rot="16200000">
            <a:off x="237474" y="4448808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ed Rectangle 19"/>
          <p:cNvSpPr/>
          <p:nvPr/>
        </p:nvSpPr>
        <p:spPr>
          <a:xfrm>
            <a:off x="857228" y="41719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476" y="4286810"/>
            <a:ext cx="190495" cy="1512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90615" y="4164498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Решаете конфликты: они неизбежны, и вы учитесь их гасить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6733" y="5124449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237474" y="5553708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ed Rectangle 24"/>
          <p:cNvSpPr/>
          <p:nvPr/>
        </p:nvSpPr>
        <p:spPr>
          <a:xfrm>
            <a:off x="857228" y="52768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2476" y="5386107"/>
            <a:ext cx="190495" cy="16248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390615" y="5269398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Делегируете: перестаете делать всё сами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86342" y="2124075"/>
            <a:ext cx="5238619" cy="1066799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Round Same Side Corner Rectangle 29"/>
          <p:cNvSpPr/>
          <p:nvPr/>
        </p:nvSpPr>
        <p:spPr>
          <a:xfrm rot="16200000">
            <a:off x="5818983" y="2591434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ed Rectangle 30"/>
          <p:cNvSpPr/>
          <p:nvPr/>
        </p:nvSpPr>
        <p:spPr>
          <a:xfrm>
            <a:off x="6514937" y="23145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10184" y="2423832"/>
            <a:ext cx="190495" cy="16248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048323" y="2307123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4B5563"/>
                </a:solidFill>
                <a:latin typeface="Inter"/>
              </a:rPr>
              <a:t> В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любой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сфере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,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где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есть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люди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: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семья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,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коллектив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,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партнеры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342" y="3371850"/>
            <a:ext cx="5238619" cy="761999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Round Same Side Corner Rectangle 34"/>
          <p:cNvSpPr/>
          <p:nvPr/>
        </p:nvSpPr>
        <p:spPr>
          <a:xfrm rot="16200000">
            <a:off x="5971383" y="3686809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ed Rectangle 35"/>
          <p:cNvSpPr/>
          <p:nvPr/>
        </p:nvSpPr>
        <p:spPr>
          <a:xfrm>
            <a:off x="6514937" y="35623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10184" y="3691217"/>
            <a:ext cx="190495" cy="12326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048323" y="3530924"/>
            <a:ext cx="3669787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Inter"/>
              </a:rPr>
              <a:t>Вы становитесь тем, за кем идут</a:t>
            </a:r>
          </a:p>
        </p:txBody>
      </p:sp>
      <p:pic>
        <p:nvPicPr>
          <p:cNvPr id="39" name="Picture 6" descr="image.png">
            <a:extLst>
              <a:ext uri="{FF2B5EF4-FFF2-40B4-BE49-F238E27FC236}">
                <a16:creationId xmlns:a16="http://schemas.microsoft.com/office/drawing/2014/main" id="{D58E0186-6CA3-4515-85AC-8B74887332E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1664" y="1430957"/>
            <a:ext cx="539406" cy="458505"/>
          </a:xfrm>
          <a:prstGeom prst="rect">
            <a:avLst/>
          </a:prstGeom>
        </p:spPr>
      </p:pic>
      <p:pic>
        <p:nvPicPr>
          <p:cNvPr id="40" name="Picture 22" descr="image.png">
            <a:extLst>
              <a:ext uri="{FF2B5EF4-FFF2-40B4-BE49-F238E27FC236}">
                <a16:creationId xmlns:a16="http://schemas.microsoft.com/office/drawing/2014/main" id="{24B2CFE2-8C31-4D5B-8ED4-38258FAF47AD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99184" y="1456331"/>
            <a:ext cx="539406" cy="45850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9C20434-0BCF-4ABF-BDBD-C01310057F0C}"/>
              </a:ext>
            </a:extLst>
          </p:cNvPr>
          <p:cNvSpPr txBox="1"/>
          <p:nvPr/>
        </p:nvSpPr>
        <p:spPr>
          <a:xfrm>
            <a:off x="1276318" y="1457333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 в проекте?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7B56553-B96F-4CC6-A2CE-82367CC8CCEE}"/>
              </a:ext>
            </a:extLst>
          </p:cNvPr>
          <p:cNvSpPr txBox="1"/>
          <p:nvPr/>
        </p:nvSpPr>
        <p:spPr>
          <a:xfrm>
            <a:off x="7416445" y="1480764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Где пригодиться в жизни?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6F4EF697-E93C-4F0B-B1D8-58583C11AB66}"/>
              </a:ext>
            </a:extLst>
          </p:cNvPr>
          <p:cNvSpPr/>
          <p:nvPr/>
        </p:nvSpPr>
        <p:spPr>
          <a:xfrm>
            <a:off x="6968887" y="4514848"/>
            <a:ext cx="5108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Лидер — это не тот, кто командует </a:t>
            </a:r>
          </a:p>
          <a:p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Лидер — это тот, за кем идут добровольно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4" name="Picture 10" descr="image.png">
            <a:extLst>
              <a:ext uri="{FF2B5EF4-FFF2-40B4-BE49-F238E27FC236}">
                <a16:creationId xmlns:a16="http://schemas.microsoft.com/office/drawing/2014/main" id="{061B4B12-39D4-4AEE-93B2-C0E8DA5F78AA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99942" y="4581862"/>
            <a:ext cx="748381" cy="542587"/>
          </a:xfrm>
          <a:prstGeom prst="rect">
            <a:avLst/>
          </a:prstGeom>
        </p:spPr>
      </p:pic>
      <p:pic>
        <p:nvPicPr>
          <p:cNvPr id="45" name="Picture 2" descr="image.png">
            <a:extLst>
              <a:ext uri="{FF2B5EF4-FFF2-40B4-BE49-F238E27FC236}">
                <a16:creationId xmlns:a16="http://schemas.microsoft.com/office/drawing/2014/main" id="{689726AC-F1BB-4B64-83EA-315ECE6A2A8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6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75269" y="5579155"/>
            <a:ext cx="1333466" cy="10717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9516" y="5245425"/>
            <a:ext cx="1523961" cy="1174229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3239" y="5467349"/>
            <a:ext cx="1333466" cy="8038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Rounded Rectangle 4"/>
          <p:cNvSpPr/>
          <p:nvPr/>
        </p:nvSpPr>
        <p:spPr>
          <a:xfrm>
            <a:off x="666733" y="1714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TextBox 5"/>
          <p:cNvSpPr txBox="1"/>
          <p:nvPr/>
        </p:nvSpPr>
        <p:spPr>
          <a:xfrm>
            <a:off x="760126" y="210964"/>
            <a:ext cx="30322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Inter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6318" y="246245"/>
            <a:ext cx="5376728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Выстраивание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партнерств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66733" y="2419349"/>
            <a:ext cx="5238619" cy="6858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 Same Side Corner Rectangle 9"/>
          <p:cNvSpPr/>
          <p:nvPr/>
        </p:nvSpPr>
        <p:spPr>
          <a:xfrm rot="16200000">
            <a:off x="389873" y="2696209"/>
            <a:ext cx="6858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Rounded Rectangle 10"/>
          <p:cNvSpPr/>
          <p:nvPr/>
        </p:nvSpPr>
        <p:spPr>
          <a:xfrm>
            <a:off x="857228" y="25717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2476" y="2676805"/>
            <a:ext cx="190495" cy="17088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20483" y="2540325"/>
            <a:ext cx="4100610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Договариваетесь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с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администрацией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66733" y="3219449"/>
            <a:ext cx="5238619" cy="6858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389873" y="3496309"/>
            <a:ext cx="6858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6" name="Rounded Rectangle 15"/>
          <p:cNvSpPr/>
          <p:nvPr/>
        </p:nvSpPr>
        <p:spPr>
          <a:xfrm>
            <a:off x="857228" y="33718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476" y="3486710"/>
            <a:ext cx="190495" cy="15127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76318" y="3369094"/>
            <a:ext cx="4710649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Ищете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спонсоров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партнеров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из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бизнеса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66733" y="4019549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237474" y="4448808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Rounded Rectangle 20"/>
          <p:cNvSpPr/>
          <p:nvPr/>
        </p:nvSpPr>
        <p:spPr>
          <a:xfrm>
            <a:off x="857228" y="41719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2476" y="4281207"/>
            <a:ext cx="190495" cy="1624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390615" y="4164498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Взаимодействуете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с НКО и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другими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учреждениями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66733" y="5124449"/>
            <a:ext cx="5238619" cy="6858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389873" y="5401309"/>
            <a:ext cx="6858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ed Rectangle 25"/>
          <p:cNvSpPr/>
          <p:nvPr/>
        </p:nvSpPr>
        <p:spPr>
          <a:xfrm>
            <a:off x="857228" y="52768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2476" y="5397313"/>
            <a:ext cx="190495" cy="14007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390615" y="5245425"/>
            <a:ext cx="2128724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Работаете со СМИ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86342" y="2419349"/>
            <a:ext cx="5238619" cy="1066799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 Same Side Corner Rectangle 30"/>
          <p:cNvSpPr/>
          <p:nvPr/>
        </p:nvSpPr>
        <p:spPr>
          <a:xfrm rot="16200000">
            <a:off x="5818983" y="2886708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Rounded Rectangle 31"/>
          <p:cNvSpPr/>
          <p:nvPr/>
        </p:nvSpPr>
        <p:spPr>
          <a:xfrm>
            <a:off x="6514937" y="26098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10184" y="2675684"/>
            <a:ext cx="190495" cy="24933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48323" y="2602398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Inter"/>
              </a:rPr>
              <a:t> Личная сеть контактов — </a:t>
            </a:r>
            <a:r>
              <a:rPr sz="2000" b="1">
                <a:solidFill>
                  <a:srgbClr val="959F7C"/>
                </a:solidFill>
                <a:latin typeface="Inter"/>
              </a:rPr>
              <a:t>самый ценный капитал</a:t>
            </a:r>
            <a:r>
              <a:rPr sz="2000" b="0">
                <a:solidFill>
                  <a:srgbClr val="FFFFFF"/>
                </a:solidFill>
                <a:latin typeface="Inter"/>
              </a:rPr>
              <a:t> 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86342" y="3676649"/>
            <a:ext cx="5238619" cy="1066799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 Same Side Corner Rectangle 35"/>
          <p:cNvSpPr/>
          <p:nvPr/>
        </p:nvSpPr>
        <p:spPr>
          <a:xfrm rot="16200000">
            <a:off x="5818983" y="4144008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7" name="Rounded Rectangle 36"/>
          <p:cNvSpPr/>
          <p:nvPr/>
        </p:nvSpPr>
        <p:spPr>
          <a:xfrm>
            <a:off x="6514937" y="38671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10184" y="3972205"/>
            <a:ext cx="190495" cy="17088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048323" y="3859697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Доступ к ресурсам, которые </a:t>
            </a:r>
            <a:r>
              <a:rPr sz="2000" b="1">
                <a:solidFill>
                  <a:srgbClr val="516389"/>
                </a:solidFill>
                <a:latin typeface="Inter"/>
              </a:rPr>
              <a:t>не купить за деньги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pic>
        <p:nvPicPr>
          <p:cNvPr id="40" name="Picture 6" descr="image.png">
            <a:extLst>
              <a:ext uri="{FF2B5EF4-FFF2-40B4-BE49-F238E27FC236}">
                <a16:creationId xmlns:a16="http://schemas.microsoft.com/office/drawing/2014/main" id="{88E7B911-6144-4768-95A6-412C7641E76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1664" y="1430957"/>
            <a:ext cx="539406" cy="458505"/>
          </a:xfrm>
          <a:prstGeom prst="rect">
            <a:avLst/>
          </a:prstGeom>
        </p:spPr>
      </p:pic>
      <p:pic>
        <p:nvPicPr>
          <p:cNvPr id="41" name="Picture 22" descr="image.png">
            <a:extLst>
              <a:ext uri="{FF2B5EF4-FFF2-40B4-BE49-F238E27FC236}">
                <a16:creationId xmlns:a16="http://schemas.microsoft.com/office/drawing/2014/main" id="{4F6BA2BD-C4A2-42E5-867F-16D0D6B24DDC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699184" y="1456331"/>
            <a:ext cx="539406" cy="45850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2195482-06AE-4BD0-A69D-C4C1918295A7}"/>
              </a:ext>
            </a:extLst>
          </p:cNvPr>
          <p:cNvSpPr txBox="1"/>
          <p:nvPr/>
        </p:nvSpPr>
        <p:spPr>
          <a:xfrm>
            <a:off x="1276318" y="1457333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 в проекте?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019F60-84AC-4329-B8A4-C632611EF5DE}"/>
              </a:ext>
            </a:extLst>
          </p:cNvPr>
          <p:cNvSpPr txBox="1"/>
          <p:nvPr/>
        </p:nvSpPr>
        <p:spPr>
          <a:xfrm>
            <a:off x="7416445" y="1480764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Где пригодиться в жизни?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47353" y="141017"/>
            <a:ext cx="1523961" cy="114924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7712" y="5598510"/>
            <a:ext cx="1333466" cy="119329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66733" y="1714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759754" y="209019"/>
            <a:ext cx="30322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Inter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5842" y="232878"/>
            <a:ext cx="8402108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Аналитический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и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критический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склад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ума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6733" y="2124075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237474" y="2553334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ed Rectangle 9"/>
          <p:cNvSpPr/>
          <p:nvPr/>
        </p:nvSpPr>
        <p:spPr>
          <a:xfrm>
            <a:off x="857228" y="22764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2476" y="2392736"/>
            <a:ext cx="190495" cy="1484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90615" y="2269022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Анализируете проблему: </a:t>
            </a:r>
            <a:r>
              <a:rPr sz="2000" b="1">
                <a:solidFill>
                  <a:srgbClr val="516389"/>
                </a:solidFill>
                <a:latin typeface="Inter"/>
              </a:rPr>
              <a:t>реальная боль или надуманная?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6733" y="3219449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237474" y="3648708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ed Rectangle 14"/>
          <p:cNvSpPr/>
          <p:nvPr/>
        </p:nvSpPr>
        <p:spPr>
          <a:xfrm>
            <a:off x="857228" y="33718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476" y="3486710"/>
            <a:ext cx="190495" cy="15127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90615" y="3364398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Работаете с данными: статистика, опросы, исследования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6733" y="4324349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 Same Side Corner Rectangle 18"/>
          <p:cNvSpPr/>
          <p:nvPr/>
        </p:nvSpPr>
        <p:spPr>
          <a:xfrm rot="16200000">
            <a:off x="237474" y="4753608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ed Rectangle 19"/>
          <p:cNvSpPr/>
          <p:nvPr/>
        </p:nvSpPr>
        <p:spPr>
          <a:xfrm>
            <a:off x="857228" y="44767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2476" y="4597213"/>
            <a:ext cx="190495" cy="14007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90615" y="4469297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Проверяете гипотезы: </a:t>
            </a:r>
            <a:r>
              <a:rPr sz="2000" b="1">
                <a:solidFill>
                  <a:srgbClr val="516389"/>
                </a:solidFill>
                <a:latin typeface="Inter"/>
              </a:rPr>
              <a:t>"а сработает ли это?"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6733" y="5419725"/>
            <a:ext cx="5238619" cy="685800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389873" y="5696585"/>
            <a:ext cx="6858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ed Rectangle 24"/>
          <p:cNvSpPr/>
          <p:nvPr/>
        </p:nvSpPr>
        <p:spPr>
          <a:xfrm>
            <a:off x="857228" y="557212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2476" y="5686985"/>
            <a:ext cx="190495" cy="15127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390615" y="5540700"/>
            <a:ext cx="3204660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Отличаете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факты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от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мнений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286342" y="2124075"/>
            <a:ext cx="5238619" cy="761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Round Same Side Corner Rectangle 29"/>
          <p:cNvSpPr/>
          <p:nvPr/>
        </p:nvSpPr>
        <p:spPr>
          <a:xfrm rot="16200000">
            <a:off x="5971383" y="2439034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ed Rectangle 30"/>
          <p:cNvSpPr/>
          <p:nvPr/>
        </p:nvSpPr>
        <p:spPr>
          <a:xfrm>
            <a:off x="6514937" y="23145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10184" y="2415427"/>
            <a:ext cx="190495" cy="17929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048323" y="2283150"/>
            <a:ext cx="3321871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Не ведетесь на манипуляции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342" y="3076574"/>
            <a:ext cx="5238619" cy="761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Round Same Side Corner Rectangle 34"/>
          <p:cNvSpPr/>
          <p:nvPr/>
        </p:nvSpPr>
        <p:spPr>
          <a:xfrm rot="16200000">
            <a:off x="5971383" y="3391533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ed Rectangle 35"/>
          <p:cNvSpPr/>
          <p:nvPr/>
        </p:nvSpPr>
        <p:spPr>
          <a:xfrm>
            <a:off x="6514937" y="32670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10184" y="3379133"/>
            <a:ext cx="190495" cy="15688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048323" y="3235650"/>
            <a:ext cx="3970831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Принимаете взвешенные решения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342" y="4029075"/>
            <a:ext cx="5238619" cy="761999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0" name="Round Same Side Corner Rectangle 39"/>
          <p:cNvSpPr/>
          <p:nvPr/>
        </p:nvSpPr>
        <p:spPr>
          <a:xfrm rot="16200000">
            <a:off x="5971383" y="4344034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1" name="Rounded Rectangle 40"/>
          <p:cNvSpPr/>
          <p:nvPr/>
        </p:nvSpPr>
        <p:spPr>
          <a:xfrm>
            <a:off x="6514937" y="42195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10184" y="4345641"/>
            <a:ext cx="190495" cy="12886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048323" y="4188150"/>
            <a:ext cx="3080652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Inter"/>
              </a:rPr>
              <a:t>Видите суть, а не оболочку</a:t>
            </a:r>
          </a:p>
        </p:txBody>
      </p:sp>
      <p:pic>
        <p:nvPicPr>
          <p:cNvPr id="44" name="Picture 6" descr="image.png">
            <a:extLst>
              <a:ext uri="{FF2B5EF4-FFF2-40B4-BE49-F238E27FC236}">
                <a16:creationId xmlns:a16="http://schemas.microsoft.com/office/drawing/2014/main" id="{E3318D7D-F016-4911-9B89-67C3F117275C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1664" y="1430957"/>
            <a:ext cx="539406" cy="458505"/>
          </a:xfrm>
          <a:prstGeom prst="rect">
            <a:avLst/>
          </a:prstGeom>
        </p:spPr>
      </p:pic>
      <p:pic>
        <p:nvPicPr>
          <p:cNvPr id="45" name="Picture 22" descr="image.png">
            <a:extLst>
              <a:ext uri="{FF2B5EF4-FFF2-40B4-BE49-F238E27FC236}">
                <a16:creationId xmlns:a16="http://schemas.microsoft.com/office/drawing/2014/main" id="{7FA637F0-F01C-49C2-A6D5-8B27CDAF17C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699184" y="1456331"/>
            <a:ext cx="539406" cy="45850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8E0FCF02-852B-4BB6-ADA3-22C24E118BA5}"/>
              </a:ext>
            </a:extLst>
          </p:cNvPr>
          <p:cNvSpPr txBox="1"/>
          <p:nvPr/>
        </p:nvSpPr>
        <p:spPr>
          <a:xfrm>
            <a:off x="1276318" y="1457333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 в проекте?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2674EBC-05B5-4C06-9321-B8282A1204F1}"/>
              </a:ext>
            </a:extLst>
          </p:cNvPr>
          <p:cNvSpPr txBox="1"/>
          <p:nvPr/>
        </p:nvSpPr>
        <p:spPr>
          <a:xfrm>
            <a:off x="7416445" y="1480764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Где пригодиться в жизни?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DDB8A3B2-C05E-4864-87D1-CFEC2DA5F266}"/>
              </a:ext>
            </a:extLst>
          </p:cNvPr>
          <p:cNvSpPr/>
          <p:nvPr/>
        </p:nvSpPr>
        <p:spPr>
          <a:xfrm>
            <a:off x="6897078" y="5078172"/>
            <a:ext cx="467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Вы начинаете думать самостоятельно </a:t>
            </a:r>
          </a:p>
          <a:p>
            <a:r>
              <a:rPr lang="ru-RU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Это то, что отличает свободного человека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9" name="Picture 10" descr="image.png">
            <a:extLst>
              <a:ext uri="{FF2B5EF4-FFF2-40B4-BE49-F238E27FC236}">
                <a16:creationId xmlns:a16="http://schemas.microsoft.com/office/drawing/2014/main" id="{0B6CABF4-C285-4ABB-ACBE-334B5E4704C2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286342" y="5124449"/>
            <a:ext cx="748381" cy="5425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36416" y="830273"/>
            <a:ext cx="1523961" cy="1055557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36416" y="5713339"/>
            <a:ext cx="1333466" cy="11340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66733" y="1714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TextBox 5"/>
          <p:cNvSpPr txBox="1"/>
          <p:nvPr/>
        </p:nvSpPr>
        <p:spPr>
          <a:xfrm>
            <a:off x="744498" y="218696"/>
            <a:ext cx="30322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Inter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0528" y="217884"/>
            <a:ext cx="4760983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Управление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эмоциями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66733" y="1971675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 Same Side Corner Rectangle 9"/>
          <p:cNvSpPr/>
          <p:nvPr/>
        </p:nvSpPr>
        <p:spPr>
          <a:xfrm rot="16200000">
            <a:off x="237474" y="2400934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Rounded Rectangle 10"/>
          <p:cNvSpPr/>
          <p:nvPr/>
        </p:nvSpPr>
        <p:spPr>
          <a:xfrm>
            <a:off x="857228" y="21240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2476" y="2233332"/>
            <a:ext cx="190495" cy="1624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90615" y="2116623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Срывы сроков — </a:t>
            </a:r>
            <a:r>
              <a:rPr sz="2000" b="1">
                <a:solidFill>
                  <a:srgbClr val="516389"/>
                </a:solidFill>
                <a:latin typeface="Inter"/>
              </a:rPr>
              <a:t>не паниковать, а искать решения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3067050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237474" y="3496309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6" name="Rounded Rectangle 15"/>
          <p:cNvSpPr/>
          <p:nvPr/>
        </p:nvSpPr>
        <p:spPr>
          <a:xfrm>
            <a:off x="857228" y="32194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476" y="3328707"/>
            <a:ext cx="190495" cy="16248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90615" y="3211997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Отказы партнеров — </a:t>
            </a:r>
            <a:r>
              <a:rPr sz="2000" b="1">
                <a:solidFill>
                  <a:srgbClr val="516389"/>
                </a:solidFill>
                <a:latin typeface="Inter"/>
              </a:rPr>
              <a:t>не обижаться, а искать других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6733" y="4171950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237474" y="4601209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Rounded Rectangle 20"/>
          <p:cNvSpPr/>
          <p:nvPr/>
        </p:nvSpPr>
        <p:spPr>
          <a:xfrm>
            <a:off x="857228" y="43243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2476" y="4433607"/>
            <a:ext cx="190495" cy="1624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390615" y="4316897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Сложности с отчетностью — </a:t>
            </a:r>
            <a:r>
              <a:rPr sz="2000" b="1">
                <a:solidFill>
                  <a:srgbClr val="516389"/>
                </a:solidFill>
                <a:latin typeface="Inter"/>
              </a:rPr>
              <a:t>систематизировать, а не нервничать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6733" y="5276850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237474" y="5706109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ed Rectangle 25"/>
          <p:cNvSpPr/>
          <p:nvPr/>
        </p:nvSpPr>
        <p:spPr>
          <a:xfrm>
            <a:off x="857228" y="54292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2476" y="5566522"/>
            <a:ext cx="190495" cy="10645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390615" y="5421797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Конфликты в команде — </a:t>
            </a:r>
            <a:r>
              <a:rPr sz="2000" b="1">
                <a:solidFill>
                  <a:srgbClr val="516389"/>
                </a:solidFill>
                <a:latin typeface="Inter"/>
              </a:rPr>
              <a:t>гасить, а не разжигать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86342" y="1971675"/>
            <a:ext cx="5238619" cy="1066799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 Same Side Corner Rectangle 30"/>
          <p:cNvSpPr/>
          <p:nvPr/>
        </p:nvSpPr>
        <p:spPr>
          <a:xfrm rot="16200000">
            <a:off x="5818983" y="2439034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Rounded Rectangle 31"/>
          <p:cNvSpPr/>
          <p:nvPr/>
        </p:nvSpPr>
        <p:spPr>
          <a:xfrm>
            <a:off x="6514937" y="21621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10184" y="2277035"/>
            <a:ext cx="190495" cy="15127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48323" y="2154722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Inter"/>
              </a:rPr>
              <a:t> Эмоциональная устойчивость — </a:t>
            </a:r>
            <a:r>
              <a:rPr sz="2000" b="1">
                <a:solidFill>
                  <a:srgbClr val="959F7C"/>
                </a:solidFill>
                <a:latin typeface="Inter"/>
              </a:rPr>
              <a:t>основа лидерства</a:t>
            </a:r>
            <a:r>
              <a:rPr sz="2000" b="0">
                <a:solidFill>
                  <a:srgbClr val="FFFFFF"/>
                </a:solidFill>
                <a:latin typeface="Inter"/>
              </a:rPr>
              <a:t> 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86342" y="3219449"/>
            <a:ext cx="5238619" cy="761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 Same Side Corner Rectangle 35"/>
          <p:cNvSpPr/>
          <p:nvPr/>
        </p:nvSpPr>
        <p:spPr>
          <a:xfrm rot="16200000">
            <a:off x="5971383" y="3534408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7" name="Rounded Rectangle 36"/>
          <p:cNvSpPr/>
          <p:nvPr/>
        </p:nvSpPr>
        <p:spPr>
          <a:xfrm>
            <a:off x="6514937" y="34099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10184" y="3519207"/>
            <a:ext cx="190495" cy="16248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048323" y="3378525"/>
            <a:ext cx="4521559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Становитесь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опорой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для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2000" dirty="0">
                <a:solidFill>
                  <a:srgbClr val="4B5563"/>
                </a:solidFill>
                <a:latin typeface="Inter"/>
              </a:rPr>
              <a:t>семьи и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других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286342" y="4171950"/>
            <a:ext cx="5238619" cy="761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1" name="Round Same Side Corner Rectangle 40"/>
          <p:cNvSpPr/>
          <p:nvPr/>
        </p:nvSpPr>
        <p:spPr>
          <a:xfrm rot="16200000">
            <a:off x="5971383" y="4486909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2" name="Rounded Rectangle 41"/>
          <p:cNvSpPr/>
          <p:nvPr/>
        </p:nvSpPr>
        <p:spPr>
          <a:xfrm>
            <a:off x="6514937" y="43624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10184" y="4471707"/>
            <a:ext cx="190495" cy="16248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048323" y="4331025"/>
            <a:ext cx="3381951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Меньше выгораете на работе</a:t>
            </a:r>
          </a:p>
        </p:txBody>
      </p:sp>
      <p:pic>
        <p:nvPicPr>
          <p:cNvPr id="45" name="Picture 6" descr="image.png">
            <a:extLst>
              <a:ext uri="{FF2B5EF4-FFF2-40B4-BE49-F238E27FC236}">
                <a16:creationId xmlns:a16="http://schemas.microsoft.com/office/drawing/2014/main" id="{F283BA72-C099-4C5F-9324-FB05D34B58A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6416" y="1275660"/>
            <a:ext cx="539406" cy="458505"/>
          </a:xfrm>
          <a:prstGeom prst="rect">
            <a:avLst/>
          </a:prstGeom>
        </p:spPr>
      </p:pic>
      <p:pic>
        <p:nvPicPr>
          <p:cNvPr id="46" name="Picture 22" descr="image.png">
            <a:extLst>
              <a:ext uri="{FF2B5EF4-FFF2-40B4-BE49-F238E27FC236}">
                <a16:creationId xmlns:a16="http://schemas.microsoft.com/office/drawing/2014/main" id="{4BD8B910-5326-42C0-AACE-70E987372BB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603936" y="1301034"/>
            <a:ext cx="539406" cy="45850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705C163-8B6A-45A4-AD45-45949C237E9E}"/>
              </a:ext>
            </a:extLst>
          </p:cNvPr>
          <p:cNvSpPr txBox="1"/>
          <p:nvPr/>
        </p:nvSpPr>
        <p:spPr>
          <a:xfrm>
            <a:off x="1181070" y="1302036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 в проекте?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10A377B-90C4-42D8-9BBD-CB18A2FF9139}"/>
              </a:ext>
            </a:extLst>
          </p:cNvPr>
          <p:cNvSpPr txBox="1"/>
          <p:nvPr/>
        </p:nvSpPr>
        <p:spPr>
          <a:xfrm>
            <a:off x="7321197" y="1325467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Где пригодиться в жизни?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21FAFEF3-178C-4697-AD97-29367A2A9933}"/>
              </a:ext>
            </a:extLst>
          </p:cNvPr>
          <p:cNvSpPr/>
          <p:nvPr/>
        </p:nvSpPr>
        <p:spPr>
          <a:xfrm>
            <a:off x="7042787" y="5310484"/>
            <a:ext cx="44821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Умение быть спокойным, находить </a:t>
            </a:r>
          </a:p>
          <a:p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решения, не паниковать - делает вас </a:t>
            </a:r>
          </a:p>
          <a:p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неуязвимым в любой ситуации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0" name="Picture 10" descr="image.png">
            <a:extLst>
              <a:ext uri="{FF2B5EF4-FFF2-40B4-BE49-F238E27FC236}">
                <a16:creationId xmlns:a16="http://schemas.microsoft.com/office/drawing/2014/main" id="{51D595F3-5944-463A-9BA2-0A7B0A66B28C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331240" y="5500855"/>
            <a:ext cx="748381" cy="5425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36219" y="204039"/>
            <a:ext cx="1523961" cy="114924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67919" y="5582176"/>
            <a:ext cx="1333466" cy="107178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66733" y="1714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754023" y="218696"/>
            <a:ext cx="30322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Inter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3800" y="262386"/>
            <a:ext cx="8534131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Искусство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манипуляций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(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только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во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благо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6733" y="1971675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237474" y="2400934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ed Rectangle 9"/>
          <p:cNvSpPr/>
          <p:nvPr/>
        </p:nvSpPr>
        <p:spPr>
          <a:xfrm>
            <a:off x="857228" y="21240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2476" y="2224927"/>
            <a:ext cx="190495" cy="1792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90615" y="2116623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Влияете на лиц, принимающих решения </a:t>
            </a:r>
            <a:r>
              <a:rPr sz="2000" b="1">
                <a:solidFill>
                  <a:srgbClr val="516389"/>
                </a:solidFill>
                <a:latin typeface="Inter"/>
              </a:rPr>
              <a:t>(чтобы одобрили заявку)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6733" y="3067050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237474" y="3496309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ed Rectangle 14"/>
          <p:cNvSpPr/>
          <p:nvPr/>
        </p:nvSpPr>
        <p:spPr>
          <a:xfrm>
            <a:off x="857228" y="32194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476" y="3356722"/>
            <a:ext cx="190495" cy="10645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90615" y="3211997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Мотивируете команду </a:t>
            </a:r>
            <a:r>
              <a:rPr sz="2000" b="1">
                <a:solidFill>
                  <a:srgbClr val="516389"/>
                </a:solidFill>
                <a:latin typeface="Inter"/>
              </a:rPr>
              <a:t>(чтобы работали с огоньком)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6733" y="4171950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 Same Side Corner Rectangle 18"/>
          <p:cNvSpPr/>
          <p:nvPr/>
        </p:nvSpPr>
        <p:spPr>
          <a:xfrm rot="16200000">
            <a:off x="237474" y="4601209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ed Rectangle 19"/>
          <p:cNvSpPr/>
          <p:nvPr/>
        </p:nvSpPr>
        <p:spPr>
          <a:xfrm>
            <a:off x="857228" y="43243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2476" y="4444813"/>
            <a:ext cx="190495" cy="14007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90615" y="4316897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Продвигаете идею в обществе </a:t>
            </a:r>
            <a:r>
              <a:rPr sz="2000" b="1">
                <a:solidFill>
                  <a:srgbClr val="516389"/>
                </a:solidFill>
                <a:latin typeface="Inter"/>
              </a:rPr>
              <a:t>(чтобы поддержали)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6733" y="5276850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237474" y="5706109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ed Rectangle 24"/>
          <p:cNvSpPr/>
          <p:nvPr/>
        </p:nvSpPr>
        <p:spPr>
          <a:xfrm>
            <a:off x="857228" y="54292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2476" y="5544110"/>
            <a:ext cx="190495" cy="15127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390615" y="5421797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Убеждаете партнеров </a:t>
            </a:r>
            <a:r>
              <a:rPr sz="2000" b="1">
                <a:solidFill>
                  <a:srgbClr val="516389"/>
                </a:solidFill>
                <a:latin typeface="Inter"/>
              </a:rPr>
              <a:t>(чтобы присоединились)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86342" y="1971675"/>
            <a:ext cx="5238619" cy="6858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Round Same Side Corner Rectangle 29"/>
          <p:cNvSpPr/>
          <p:nvPr/>
        </p:nvSpPr>
        <p:spPr>
          <a:xfrm rot="16200000">
            <a:off x="6009482" y="2248535"/>
            <a:ext cx="6858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ed Rectangle 30"/>
          <p:cNvSpPr/>
          <p:nvPr/>
        </p:nvSpPr>
        <p:spPr>
          <a:xfrm>
            <a:off x="6476838" y="21240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72085" y="2238935"/>
            <a:ext cx="190495" cy="15127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010224" y="2092650"/>
            <a:ext cx="4414350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Убеждать руководство в своей правоте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342" y="2809875"/>
            <a:ext cx="5238619" cy="6858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Round Same Side Corner Rectangle 34"/>
          <p:cNvSpPr/>
          <p:nvPr/>
        </p:nvSpPr>
        <p:spPr>
          <a:xfrm rot="16200000">
            <a:off x="6009482" y="3086735"/>
            <a:ext cx="6858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ed Rectangle 35"/>
          <p:cNvSpPr/>
          <p:nvPr/>
        </p:nvSpPr>
        <p:spPr>
          <a:xfrm>
            <a:off x="6476838" y="29622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72085" y="3071532"/>
            <a:ext cx="190495" cy="16248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010224" y="2930849"/>
            <a:ext cx="3958328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Договариваться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и влиять на людей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286342" y="3648074"/>
            <a:ext cx="5238619" cy="6858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0" name="Round Same Side Corner Rectangle 39"/>
          <p:cNvSpPr/>
          <p:nvPr/>
        </p:nvSpPr>
        <p:spPr>
          <a:xfrm rot="16200000">
            <a:off x="6009482" y="3924934"/>
            <a:ext cx="6858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1" name="Rounded Rectangle 40"/>
          <p:cNvSpPr/>
          <p:nvPr/>
        </p:nvSpPr>
        <p:spPr>
          <a:xfrm>
            <a:off x="6476838" y="38004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72085" y="3915335"/>
            <a:ext cx="190495" cy="15127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010224" y="3769050"/>
            <a:ext cx="2617063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Продавать свои услуги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86342" y="4486275"/>
            <a:ext cx="5238619" cy="923924"/>
          </a:xfrm>
          <a:prstGeom prst="roundRect">
            <a:avLst>
              <a:gd name="adj" fmla="val 24742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5" name="Rounded Rectangle 44"/>
          <p:cNvSpPr/>
          <p:nvPr/>
        </p:nvSpPr>
        <p:spPr>
          <a:xfrm>
            <a:off x="6438739" y="46386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533986" y="4750733"/>
            <a:ext cx="190495" cy="15688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972125" y="4623532"/>
            <a:ext cx="4400439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FFFFFF"/>
                </a:solidFill>
                <a:latin typeface="Inter"/>
              </a:rPr>
              <a:t>Инструмент нейтрален. Важно, в чьих руках и с какой целью.</a:t>
            </a:r>
          </a:p>
        </p:txBody>
      </p:sp>
      <p:pic>
        <p:nvPicPr>
          <p:cNvPr id="48" name="Picture 6" descr="image.png">
            <a:extLst>
              <a:ext uri="{FF2B5EF4-FFF2-40B4-BE49-F238E27FC236}">
                <a16:creationId xmlns:a16="http://schemas.microsoft.com/office/drawing/2014/main" id="{685FE989-9057-40A5-A5D3-44B47C425EA5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46416" y="1275660"/>
            <a:ext cx="539406" cy="458505"/>
          </a:xfrm>
          <a:prstGeom prst="rect">
            <a:avLst/>
          </a:prstGeom>
        </p:spPr>
      </p:pic>
      <p:pic>
        <p:nvPicPr>
          <p:cNvPr id="49" name="Picture 22" descr="image.png">
            <a:extLst>
              <a:ext uri="{FF2B5EF4-FFF2-40B4-BE49-F238E27FC236}">
                <a16:creationId xmlns:a16="http://schemas.microsoft.com/office/drawing/2014/main" id="{A5667590-7B87-4E98-8757-5D6B57E0AF4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603936" y="1301034"/>
            <a:ext cx="539406" cy="45850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79AA3C60-A5A8-4741-8EEF-CCCCC347ACA8}"/>
              </a:ext>
            </a:extLst>
          </p:cNvPr>
          <p:cNvSpPr txBox="1"/>
          <p:nvPr/>
        </p:nvSpPr>
        <p:spPr>
          <a:xfrm>
            <a:off x="1181070" y="1302036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 в проекте?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EBB7E34-F3C2-42EE-B340-2F2CD5A3D2F2}"/>
              </a:ext>
            </a:extLst>
          </p:cNvPr>
          <p:cNvSpPr txBox="1"/>
          <p:nvPr/>
        </p:nvSpPr>
        <p:spPr>
          <a:xfrm>
            <a:off x="7321197" y="1325467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Где пригодиться в жизни?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6883" y="5787591"/>
            <a:ext cx="1523961" cy="1055557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342" y="6068979"/>
            <a:ext cx="1333466" cy="6792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Rounded Rectangle 4"/>
          <p:cNvSpPr/>
          <p:nvPr/>
        </p:nvSpPr>
        <p:spPr>
          <a:xfrm>
            <a:off x="666733" y="1714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TextBox 5"/>
          <p:cNvSpPr txBox="1"/>
          <p:nvPr/>
        </p:nvSpPr>
        <p:spPr>
          <a:xfrm>
            <a:off x="744498" y="214829"/>
            <a:ext cx="30322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Inter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4750" y="238250"/>
            <a:ext cx="4363887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Навыки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маркетолога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66733" y="1971675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 Same Side Corner Rectangle 9"/>
          <p:cNvSpPr/>
          <p:nvPr/>
        </p:nvSpPr>
        <p:spPr>
          <a:xfrm rot="16200000">
            <a:off x="237474" y="2400934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Rounded Rectangle 10"/>
          <p:cNvSpPr/>
          <p:nvPr/>
        </p:nvSpPr>
        <p:spPr>
          <a:xfrm>
            <a:off x="857228" y="21240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2476" y="2233332"/>
            <a:ext cx="190495" cy="1624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90615" y="2116623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Упаковываете идею: делаете ее </a:t>
            </a:r>
            <a:r>
              <a:rPr sz="2000" b="1">
                <a:solidFill>
                  <a:srgbClr val="516389"/>
                </a:solidFill>
                <a:latin typeface="Inter"/>
              </a:rPr>
              <a:t>понятной и привлекательной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3067050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237474" y="3496309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6" name="Rounded Rectangle 15"/>
          <p:cNvSpPr/>
          <p:nvPr/>
        </p:nvSpPr>
        <p:spPr>
          <a:xfrm>
            <a:off x="857228" y="32194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476" y="3334310"/>
            <a:ext cx="190495" cy="15127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90615" y="3211997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Создаете презентации: для конкурса, партнеров, отчетов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6733" y="4171950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237474" y="4601209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Rounded Rectangle 20"/>
          <p:cNvSpPr/>
          <p:nvPr/>
        </p:nvSpPr>
        <p:spPr>
          <a:xfrm>
            <a:off x="857228" y="43243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2476" y="4433607"/>
            <a:ext cx="190495" cy="1624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390615" y="4316897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Продвигаете результаты: </a:t>
            </a:r>
            <a:r>
              <a:rPr sz="2000" b="1">
                <a:solidFill>
                  <a:srgbClr val="516389"/>
                </a:solidFill>
                <a:latin typeface="Inter"/>
              </a:rPr>
              <a:t>соцсети, СМИ, рассылки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6733" y="5276850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237474" y="5706109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ed Rectangle 25"/>
          <p:cNvSpPr/>
          <p:nvPr/>
        </p:nvSpPr>
        <p:spPr>
          <a:xfrm>
            <a:off x="857228" y="54292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2476" y="5538507"/>
            <a:ext cx="190495" cy="16248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390615" y="5421798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Формируете общественное мнение о себе и проекте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86342" y="1971675"/>
            <a:ext cx="5238619" cy="1066799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 Same Side Corner Rectangle 30"/>
          <p:cNvSpPr/>
          <p:nvPr/>
        </p:nvSpPr>
        <p:spPr>
          <a:xfrm rot="16200000">
            <a:off x="5818983" y="2439034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Rounded Rectangle 31"/>
          <p:cNvSpPr/>
          <p:nvPr/>
        </p:nvSpPr>
        <p:spPr>
          <a:xfrm>
            <a:off x="6514937" y="21621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10184" y="2271432"/>
            <a:ext cx="190495" cy="16248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48323" y="2154722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Inter"/>
              </a:rPr>
              <a:t> Личный бренд: вас </a:t>
            </a:r>
            <a:r>
              <a:rPr sz="2000" b="1">
                <a:solidFill>
                  <a:srgbClr val="959F7C"/>
                </a:solidFill>
                <a:latin typeface="Inter"/>
              </a:rPr>
              <a:t>узнают, приглашают, предлагают работу</a:t>
            </a:r>
            <a:r>
              <a:rPr sz="2000" b="0">
                <a:solidFill>
                  <a:srgbClr val="FFFFFF"/>
                </a:solidFill>
                <a:latin typeface="Inter"/>
              </a:rPr>
              <a:t> 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86342" y="3219449"/>
            <a:ext cx="5238619" cy="76199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 Same Side Corner Rectangle 35"/>
          <p:cNvSpPr/>
          <p:nvPr/>
        </p:nvSpPr>
        <p:spPr>
          <a:xfrm rot="16200000">
            <a:off x="5971383" y="3534408"/>
            <a:ext cx="761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7" name="Rounded Rectangle 36"/>
          <p:cNvSpPr/>
          <p:nvPr/>
        </p:nvSpPr>
        <p:spPr>
          <a:xfrm>
            <a:off x="6514937" y="34099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10184" y="3522008"/>
            <a:ext cx="190495" cy="15688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048323" y="3378525"/>
            <a:ext cx="4383508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Становитесь </a:t>
            </a:r>
            <a:r>
              <a:rPr sz="2000" b="1">
                <a:solidFill>
                  <a:srgbClr val="516389"/>
                </a:solidFill>
                <a:latin typeface="Inter"/>
              </a:rPr>
              <a:t>"медийным"</a:t>
            </a:r>
            <a:r>
              <a:rPr sz="2000" b="0">
                <a:solidFill>
                  <a:srgbClr val="4B5563"/>
                </a:solidFill>
                <a:latin typeface="Inter"/>
              </a:rPr>
              <a:t> человеком 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82240" y="4186237"/>
            <a:ext cx="5238619" cy="962024"/>
          </a:xfrm>
          <a:prstGeom prst="roundRect">
            <a:avLst>
              <a:gd name="adj" fmla="val 2376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153096" y="4498807"/>
            <a:ext cx="457188" cy="39403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762680" y="4359786"/>
            <a:ext cx="3128164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Узнаваемость = Возможности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62680" y="4682172"/>
            <a:ext cx="3085973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Ваши результаты работают на вас</a:t>
            </a:r>
          </a:p>
        </p:txBody>
      </p:sp>
      <p:pic>
        <p:nvPicPr>
          <p:cNvPr id="44" name="Picture 6" descr="image.png">
            <a:extLst>
              <a:ext uri="{FF2B5EF4-FFF2-40B4-BE49-F238E27FC236}">
                <a16:creationId xmlns:a16="http://schemas.microsoft.com/office/drawing/2014/main" id="{9A976BA4-5C88-4AD4-80A8-C746998F6B7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6416" y="1275660"/>
            <a:ext cx="539406" cy="458505"/>
          </a:xfrm>
          <a:prstGeom prst="rect">
            <a:avLst/>
          </a:prstGeom>
        </p:spPr>
      </p:pic>
      <p:pic>
        <p:nvPicPr>
          <p:cNvPr id="45" name="Picture 22" descr="image.png">
            <a:extLst>
              <a:ext uri="{FF2B5EF4-FFF2-40B4-BE49-F238E27FC236}">
                <a16:creationId xmlns:a16="http://schemas.microsoft.com/office/drawing/2014/main" id="{436F083F-C8FD-46E4-963B-4060874D46C0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603936" y="1301034"/>
            <a:ext cx="539406" cy="45850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9298A94-02E2-42BB-9C08-60F8ADF444E8}"/>
              </a:ext>
            </a:extLst>
          </p:cNvPr>
          <p:cNvSpPr txBox="1"/>
          <p:nvPr/>
        </p:nvSpPr>
        <p:spPr>
          <a:xfrm>
            <a:off x="1181070" y="1302036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 в проекте?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0CE7F24-E98B-4E47-AF3F-D3006DA22E47}"/>
              </a:ext>
            </a:extLst>
          </p:cNvPr>
          <p:cNvSpPr txBox="1"/>
          <p:nvPr/>
        </p:nvSpPr>
        <p:spPr>
          <a:xfrm>
            <a:off x="7321197" y="1325467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Где пригодиться в жизни?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769B788-BFE8-493E-8F8D-4B9C0DEE61B7}"/>
              </a:ext>
            </a:extLst>
          </p:cNvPr>
          <p:cNvSpPr/>
          <p:nvPr/>
        </p:nvSpPr>
        <p:spPr>
          <a:xfrm>
            <a:off x="6006695" y="5429250"/>
            <a:ext cx="62204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В современном мире, если вас не видно — вас нет </a:t>
            </a:r>
          </a:p>
          <a:p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Проект помогает доносить свою ценность до людей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0999" y="225228"/>
            <a:ext cx="1523961" cy="129290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6575" y="265637"/>
            <a:ext cx="1333466" cy="125249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66733" y="17145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752585" y="215395"/>
            <a:ext cx="30322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Inter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6318" y="248096"/>
            <a:ext cx="5057410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Творческие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способности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6733" y="2124075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237474" y="2553334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ed Rectangle 9"/>
          <p:cNvSpPr/>
          <p:nvPr/>
        </p:nvSpPr>
        <p:spPr>
          <a:xfrm>
            <a:off x="857228" y="2276474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2476" y="2385732"/>
            <a:ext cx="190495" cy="1624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90615" y="2269022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Проект — это </a:t>
            </a:r>
            <a:r>
              <a:rPr sz="2000" b="1">
                <a:solidFill>
                  <a:srgbClr val="516389"/>
                </a:solidFill>
                <a:latin typeface="Inter"/>
              </a:rPr>
              <a:t>всегда создание нового</a:t>
            </a:r>
            <a:r>
              <a:rPr sz="2000" b="0">
                <a:solidFill>
                  <a:srgbClr val="4B5563"/>
                </a:solidFill>
                <a:latin typeface="Inter"/>
              </a:rPr>
              <a:t>. Нет шаблонов.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6733" y="3219449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237474" y="3648708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ed Rectangle 14"/>
          <p:cNvSpPr/>
          <p:nvPr/>
        </p:nvSpPr>
        <p:spPr>
          <a:xfrm>
            <a:off x="857228" y="33718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476" y="3472702"/>
            <a:ext cx="190495" cy="1792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90615" y="3364398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Придумываете форматы: </a:t>
            </a:r>
            <a:r>
              <a:rPr sz="2000" b="1">
                <a:solidFill>
                  <a:srgbClr val="516389"/>
                </a:solidFill>
                <a:latin typeface="Inter"/>
              </a:rPr>
              <a:t>интересно, нестандартно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6733" y="4324349"/>
            <a:ext cx="5238619" cy="990599"/>
          </a:xfrm>
          <a:prstGeom prst="roundRect">
            <a:avLst>
              <a:gd name="adj" fmla="val 2307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 Same Side Corner Rectangle 18"/>
          <p:cNvSpPr/>
          <p:nvPr/>
        </p:nvSpPr>
        <p:spPr>
          <a:xfrm rot="16200000">
            <a:off x="237474" y="4753608"/>
            <a:ext cx="9905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ed Rectangle 19"/>
          <p:cNvSpPr/>
          <p:nvPr/>
        </p:nvSpPr>
        <p:spPr>
          <a:xfrm>
            <a:off x="857228" y="4476750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2476" y="4586007"/>
            <a:ext cx="190495" cy="16248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90615" y="4469298"/>
            <a:ext cx="4362340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Ищете неочевидные решения: </a:t>
            </a:r>
            <a:r>
              <a:rPr sz="2000" b="1">
                <a:solidFill>
                  <a:srgbClr val="516389"/>
                </a:solidFill>
                <a:latin typeface="Inter"/>
              </a:rPr>
              <a:t>больше с меньшими ресурсами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6733" y="5419725"/>
            <a:ext cx="5238619" cy="685800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389873" y="5696585"/>
            <a:ext cx="6858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ed Rectangle 24"/>
          <p:cNvSpPr/>
          <p:nvPr/>
        </p:nvSpPr>
        <p:spPr>
          <a:xfrm>
            <a:off x="857228" y="557212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2476" y="5686985"/>
            <a:ext cx="190495" cy="15127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390615" y="5540700"/>
            <a:ext cx="3605154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Выходите за рамки привычного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86342" y="2124075"/>
            <a:ext cx="5238619" cy="1066799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Round Same Side Corner Rectangle 29"/>
          <p:cNvSpPr/>
          <p:nvPr/>
        </p:nvSpPr>
        <p:spPr>
          <a:xfrm rot="16200000">
            <a:off x="5818983" y="2591434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ed Rectangle 30"/>
          <p:cNvSpPr/>
          <p:nvPr/>
        </p:nvSpPr>
        <p:spPr>
          <a:xfrm>
            <a:off x="6514937" y="2314575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10184" y="2423832"/>
            <a:ext cx="190495" cy="16248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048323" y="2307123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Inter"/>
              </a:rPr>
              <a:t> Творческий подход </a:t>
            </a:r>
            <a:r>
              <a:rPr sz="2000" b="1">
                <a:solidFill>
                  <a:srgbClr val="959F7C"/>
                </a:solidFill>
                <a:latin typeface="Inter"/>
              </a:rPr>
              <a:t>ценится в любой профессии</a:t>
            </a:r>
            <a:r>
              <a:rPr sz="2000" b="0">
                <a:solidFill>
                  <a:srgbClr val="FFFFFF"/>
                </a:solidFill>
                <a:latin typeface="Inter"/>
              </a:rPr>
              <a:t>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342" y="3371850"/>
            <a:ext cx="5238619" cy="1066799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Round Same Side Corner Rectangle 34"/>
          <p:cNvSpPr/>
          <p:nvPr/>
        </p:nvSpPr>
        <p:spPr>
          <a:xfrm rot="16200000">
            <a:off x="5818983" y="3839209"/>
            <a:ext cx="10667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ed Rectangle 35"/>
          <p:cNvSpPr/>
          <p:nvPr/>
        </p:nvSpPr>
        <p:spPr>
          <a:xfrm>
            <a:off x="6514937" y="3562349"/>
            <a:ext cx="380990" cy="380999"/>
          </a:xfrm>
          <a:prstGeom prst="roundRect">
            <a:avLst>
              <a:gd name="adj" fmla="val 4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10184" y="3674408"/>
            <a:ext cx="190495" cy="15688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048323" y="3554897"/>
            <a:ext cx="4286142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Перестаете быть "винтиком" и становитесь </a:t>
            </a:r>
            <a:r>
              <a:rPr sz="2000" b="1">
                <a:solidFill>
                  <a:srgbClr val="516389"/>
                </a:solidFill>
                <a:latin typeface="Inter"/>
              </a:rPr>
              <a:t>генератором идей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342" y="4667249"/>
            <a:ext cx="5238619" cy="962024"/>
          </a:xfrm>
          <a:prstGeom prst="roundRect">
            <a:avLst>
              <a:gd name="adj" fmla="val 2376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67333" y="4929939"/>
            <a:ext cx="457188" cy="42712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276918" y="4816986"/>
            <a:ext cx="413799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Креатив = Конкурентное преимущество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76918" y="5139372"/>
            <a:ext cx="328493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Ваш подход делает вас уникальным</a:t>
            </a:r>
          </a:p>
        </p:txBody>
      </p:sp>
      <p:pic>
        <p:nvPicPr>
          <p:cNvPr id="43" name="Picture 6" descr="image.png">
            <a:extLst>
              <a:ext uri="{FF2B5EF4-FFF2-40B4-BE49-F238E27FC236}">
                <a16:creationId xmlns:a16="http://schemas.microsoft.com/office/drawing/2014/main" id="{8A58C5B8-7B96-4A05-A6D2-AC88158BCB90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6416" y="1275660"/>
            <a:ext cx="539406" cy="458505"/>
          </a:xfrm>
          <a:prstGeom prst="rect">
            <a:avLst/>
          </a:prstGeom>
        </p:spPr>
      </p:pic>
      <p:pic>
        <p:nvPicPr>
          <p:cNvPr id="44" name="Picture 22" descr="image.png">
            <a:extLst>
              <a:ext uri="{FF2B5EF4-FFF2-40B4-BE49-F238E27FC236}">
                <a16:creationId xmlns:a16="http://schemas.microsoft.com/office/drawing/2014/main" id="{A0CD1F32-B0BC-4BE0-A1E5-F5CC14FCD5E5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603936" y="1301034"/>
            <a:ext cx="539406" cy="45850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D8E3B1E1-D526-436F-BFE9-A14C33662FAD}"/>
              </a:ext>
            </a:extLst>
          </p:cNvPr>
          <p:cNvSpPr txBox="1"/>
          <p:nvPr/>
        </p:nvSpPr>
        <p:spPr>
          <a:xfrm>
            <a:off x="1181070" y="1302036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 в проекте?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B944F9-DE81-4330-813F-FAF46B3497FA}"/>
              </a:ext>
            </a:extLst>
          </p:cNvPr>
          <p:cNvSpPr txBox="1"/>
          <p:nvPr/>
        </p:nvSpPr>
        <p:spPr>
          <a:xfrm>
            <a:off x="7321197" y="1325467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Где пригодиться в жизни?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35040" y="650630"/>
            <a:ext cx="1523961" cy="1361606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7161" y="5676900"/>
            <a:ext cx="1333466" cy="11340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732" y="111291"/>
            <a:ext cx="571485" cy="4812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6318" y="213882"/>
            <a:ext cx="9307933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Ваш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"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рюкзак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навыков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"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после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одного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проекта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6733" y="1409699"/>
            <a:ext cx="5352916" cy="542925"/>
          </a:xfrm>
          <a:prstGeom prst="roundRect">
            <a:avLst>
              <a:gd name="adj" fmla="val 2807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461311" y="1615121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ed Rectangle 8"/>
          <p:cNvSpPr/>
          <p:nvPr/>
        </p:nvSpPr>
        <p:spPr>
          <a:xfrm>
            <a:off x="819129" y="1523999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TextBox 9"/>
          <p:cNvSpPr txBox="1"/>
          <p:nvPr/>
        </p:nvSpPr>
        <p:spPr>
          <a:xfrm>
            <a:off x="861203" y="1500823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516389"/>
                </a:solidFill>
                <a:latin typeface="Inter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8219" y="1490918"/>
            <a:ext cx="4487895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Стратегическое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и системное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мышление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66733" y="2057400"/>
            <a:ext cx="5352916" cy="542925"/>
          </a:xfrm>
          <a:prstGeom prst="roundRect">
            <a:avLst>
              <a:gd name="adj" fmla="val 2807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3" name="Round Same Side Corner Rectangle 12"/>
          <p:cNvSpPr/>
          <p:nvPr/>
        </p:nvSpPr>
        <p:spPr>
          <a:xfrm rot="16200000">
            <a:off x="461311" y="226282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ed Rectangle 13"/>
          <p:cNvSpPr/>
          <p:nvPr/>
        </p:nvSpPr>
        <p:spPr>
          <a:xfrm>
            <a:off x="819129" y="2181225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TextBox 14"/>
          <p:cNvSpPr txBox="1"/>
          <p:nvPr/>
        </p:nvSpPr>
        <p:spPr>
          <a:xfrm>
            <a:off x="842154" y="2167573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Inter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8219" y="2138619"/>
            <a:ext cx="3931910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Управление финансами и рисками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6733" y="2724150"/>
            <a:ext cx="5352916" cy="542925"/>
          </a:xfrm>
          <a:prstGeom prst="roundRect">
            <a:avLst>
              <a:gd name="adj" fmla="val 2807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8" name="Round Same Side Corner Rectangle 17"/>
          <p:cNvSpPr/>
          <p:nvPr/>
        </p:nvSpPr>
        <p:spPr>
          <a:xfrm rot="16200000">
            <a:off x="461311" y="292957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ed Rectangle 18"/>
          <p:cNvSpPr/>
          <p:nvPr/>
        </p:nvSpPr>
        <p:spPr>
          <a:xfrm>
            <a:off x="819129" y="2838450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TextBox 19"/>
          <p:cNvSpPr txBox="1"/>
          <p:nvPr/>
        </p:nvSpPr>
        <p:spPr>
          <a:xfrm>
            <a:off x="842154" y="2815273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Inter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8219" y="2805369"/>
            <a:ext cx="4281941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Управление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людьми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 и коммуникации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66733" y="3371850"/>
            <a:ext cx="5352916" cy="542925"/>
          </a:xfrm>
          <a:prstGeom prst="roundRect">
            <a:avLst>
              <a:gd name="adj" fmla="val 2807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3" name="Round Same Side Corner Rectangle 22"/>
          <p:cNvSpPr/>
          <p:nvPr/>
        </p:nvSpPr>
        <p:spPr>
          <a:xfrm rot="16200000">
            <a:off x="461311" y="357727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4" name="Rounded Rectangle 23"/>
          <p:cNvSpPr/>
          <p:nvPr/>
        </p:nvSpPr>
        <p:spPr>
          <a:xfrm>
            <a:off x="819129" y="3495675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TextBox 24"/>
          <p:cNvSpPr txBox="1"/>
          <p:nvPr/>
        </p:nvSpPr>
        <p:spPr>
          <a:xfrm>
            <a:off x="842154" y="3482023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Inter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8219" y="3453069"/>
            <a:ext cx="2994666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Выстраивание партнерств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6733" y="4038599"/>
            <a:ext cx="5352916" cy="542925"/>
          </a:xfrm>
          <a:prstGeom prst="roundRect">
            <a:avLst>
              <a:gd name="adj" fmla="val 2807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8" name="Round Same Side Corner Rectangle 27"/>
          <p:cNvSpPr/>
          <p:nvPr/>
        </p:nvSpPr>
        <p:spPr>
          <a:xfrm rot="16200000">
            <a:off x="461311" y="4244021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9" name="Rounded Rectangle 28"/>
          <p:cNvSpPr/>
          <p:nvPr/>
        </p:nvSpPr>
        <p:spPr>
          <a:xfrm>
            <a:off x="819129" y="4152899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TextBox 29"/>
          <p:cNvSpPr txBox="1"/>
          <p:nvPr/>
        </p:nvSpPr>
        <p:spPr>
          <a:xfrm>
            <a:off x="842154" y="4129723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Inter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8219" y="4119818"/>
            <a:ext cx="4600875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Аналити</a:t>
            </a:r>
            <a:r>
              <a:rPr lang="ru-RU" sz="2000" b="0" dirty="0" err="1">
                <a:solidFill>
                  <a:srgbClr val="4B5563"/>
                </a:solidFill>
                <a:latin typeface="Inter"/>
              </a:rPr>
              <a:t>ческий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критическ</a:t>
            </a:r>
            <a:r>
              <a:rPr lang="ru-RU" sz="2000" b="0" dirty="0" err="1">
                <a:solidFill>
                  <a:srgbClr val="4B5563"/>
                </a:solidFill>
                <a:latin typeface="Inter"/>
              </a:rPr>
              <a:t>ий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склад ума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172045" y="1409699"/>
            <a:ext cx="5352916" cy="542925"/>
          </a:xfrm>
          <a:prstGeom prst="roundRect">
            <a:avLst>
              <a:gd name="adj" fmla="val 2807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3" name="Round Same Side Corner Rectangle 32"/>
          <p:cNvSpPr/>
          <p:nvPr/>
        </p:nvSpPr>
        <p:spPr>
          <a:xfrm rot="16200000">
            <a:off x="5966623" y="1615121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4" name="Rounded Rectangle 33"/>
          <p:cNvSpPr/>
          <p:nvPr/>
        </p:nvSpPr>
        <p:spPr>
          <a:xfrm>
            <a:off x="6324441" y="1523999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TextBox 34"/>
          <p:cNvSpPr txBox="1"/>
          <p:nvPr/>
        </p:nvSpPr>
        <p:spPr>
          <a:xfrm>
            <a:off x="6359710" y="1511422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959F7C"/>
                </a:solidFill>
                <a:latin typeface="Inter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43531" y="1490918"/>
            <a:ext cx="2638864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0" dirty="0">
                <a:solidFill>
                  <a:srgbClr val="4B5563"/>
                </a:solidFill>
                <a:latin typeface="Inter"/>
              </a:rPr>
              <a:t>Управление эмоциями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172045" y="2057400"/>
            <a:ext cx="5352916" cy="542925"/>
          </a:xfrm>
          <a:prstGeom prst="roundRect">
            <a:avLst>
              <a:gd name="adj" fmla="val 2807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8" name="Round Same Side Corner Rectangle 37"/>
          <p:cNvSpPr/>
          <p:nvPr/>
        </p:nvSpPr>
        <p:spPr>
          <a:xfrm rot="16200000">
            <a:off x="5966623" y="226282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9" name="Rounded Rectangle 38"/>
          <p:cNvSpPr/>
          <p:nvPr/>
        </p:nvSpPr>
        <p:spPr>
          <a:xfrm>
            <a:off x="6324441" y="2181225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0" name="TextBox 39"/>
          <p:cNvSpPr txBox="1"/>
          <p:nvPr/>
        </p:nvSpPr>
        <p:spPr>
          <a:xfrm>
            <a:off x="6369235" y="2178172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959F7C"/>
                </a:solidFill>
                <a:latin typeface="Inter"/>
              </a:rPr>
              <a:t>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43531" y="2138619"/>
            <a:ext cx="3747436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Искусство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манипуляций во благо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172045" y="2724150"/>
            <a:ext cx="5352916" cy="542925"/>
          </a:xfrm>
          <a:prstGeom prst="roundRect">
            <a:avLst>
              <a:gd name="adj" fmla="val 2807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3" name="Round Same Side Corner Rectangle 42"/>
          <p:cNvSpPr/>
          <p:nvPr/>
        </p:nvSpPr>
        <p:spPr>
          <a:xfrm rot="16200000">
            <a:off x="5966623" y="292957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4" name="Rounded Rectangle 43"/>
          <p:cNvSpPr/>
          <p:nvPr/>
        </p:nvSpPr>
        <p:spPr>
          <a:xfrm>
            <a:off x="6324441" y="2838450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5" name="TextBox 44"/>
          <p:cNvSpPr txBox="1"/>
          <p:nvPr/>
        </p:nvSpPr>
        <p:spPr>
          <a:xfrm>
            <a:off x="6359710" y="2825872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959F7C"/>
                </a:solidFill>
                <a:latin typeface="Inter"/>
              </a:rPr>
              <a:t>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43531" y="2805369"/>
            <a:ext cx="3158942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Маркетинг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личный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бренд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6172045" y="3371850"/>
            <a:ext cx="5352916" cy="542925"/>
          </a:xfrm>
          <a:prstGeom prst="roundRect">
            <a:avLst>
              <a:gd name="adj" fmla="val 2807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8" name="Round Same Side Corner Rectangle 47"/>
          <p:cNvSpPr/>
          <p:nvPr/>
        </p:nvSpPr>
        <p:spPr>
          <a:xfrm rot="16200000">
            <a:off x="5966623" y="3577272"/>
            <a:ext cx="5429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9" name="Rounded Rectangle 48"/>
          <p:cNvSpPr/>
          <p:nvPr/>
        </p:nvSpPr>
        <p:spPr>
          <a:xfrm>
            <a:off x="6324441" y="3495675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0" name="TextBox 49"/>
          <p:cNvSpPr txBox="1"/>
          <p:nvPr/>
        </p:nvSpPr>
        <p:spPr>
          <a:xfrm>
            <a:off x="6359710" y="3492622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959F7C"/>
                </a:solidFill>
                <a:latin typeface="Inter"/>
              </a:rPr>
              <a:t>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43531" y="3453069"/>
            <a:ext cx="2822376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Творческ</a:t>
            </a:r>
            <a:r>
              <a:rPr lang="ru-RU" sz="2000" b="0" dirty="0" err="1">
                <a:solidFill>
                  <a:srgbClr val="4B5563"/>
                </a:solidFill>
                <a:latin typeface="Inter"/>
              </a:rPr>
              <a:t>ие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 способности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6172045" y="4038599"/>
            <a:ext cx="5352916" cy="876299"/>
          </a:xfrm>
          <a:prstGeom prst="roundRect">
            <a:avLst>
              <a:gd name="adj" fmla="val 26086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4441" y="4343728"/>
            <a:ext cx="342891" cy="266043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6781630" y="4157918"/>
            <a:ext cx="2603983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Inter"/>
              </a:rPr>
              <a:t>9 навыков за 1 проект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81630" y="4453572"/>
            <a:ext cx="2649123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FFF"/>
                </a:solidFill>
                <a:latin typeface="Inter"/>
              </a:rPr>
              <a:t>Больше, чем за 5 лет работы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66733" y="5143500"/>
            <a:ext cx="10858228" cy="1123949"/>
          </a:xfrm>
          <a:prstGeom prst="roundRect">
            <a:avLst>
              <a:gd name="adj" fmla="val 2033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7" name="Round Same Side Corner Rectangle 56"/>
          <p:cNvSpPr/>
          <p:nvPr/>
        </p:nvSpPr>
        <p:spPr>
          <a:xfrm rot="16200000">
            <a:off x="170799" y="5639434"/>
            <a:ext cx="11239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58" name="Picture 57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5327" y="5370786"/>
            <a:ext cx="342891" cy="307427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1390615" y="5328930"/>
            <a:ext cx="9943851" cy="75309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 С этим багажом вы готовы к любой жизненной и профессиональной битве. И это всё — </a:t>
            </a:r>
            <a:r>
              <a:rPr sz="2400" b="1">
                <a:solidFill>
                  <a:srgbClr val="959F7C"/>
                </a:solidFill>
                <a:latin typeface="Inter"/>
              </a:rPr>
              <a:t>бесплатно</a:t>
            </a:r>
            <a:r>
              <a:rPr sz="2400" b="0">
                <a:solidFill>
                  <a:srgbClr val="4B5563"/>
                </a:solidFill>
                <a:latin typeface="Inter"/>
              </a:rPr>
              <a:t>. Более того, вам за это </a:t>
            </a:r>
            <a:r>
              <a:rPr sz="2400" b="1">
                <a:solidFill>
                  <a:srgbClr val="959F7C"/>
                </a:solidFill>
                <a:latin typeface="Inter"/>
              </a:rPr>
              <a:t>заплатят</a:t>
            </a:r>
            <a:r>
              <a:rPr sz="2400" b="0">
                <a:solidFill>
                  <a:srgbClr val="4B5563"/>
                </a:solidFill>
                <a:latin typeface="Inter"/>
              </a:rPr>
              <a:t>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1730" y="5713139"/>
            <a:ext cx="1523961" cy="114924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13152" y="6101102"/>
            <a:ext cx="1333466" cy="6792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32" y="258875"/>
            <a:ext cx="10407016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Проект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—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ваш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билет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из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исполнителя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в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управленцы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0251" y="803394"/>
            <a:ext cx="10858228" cy="1266824"/>
          </a:xfrm>
          <a:prstGeom prst="roundRect">
            <a:avLst>
              <a:gd name="adj" fmla="val 18045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8845" y="1242546"/>
            <a:ext cx="457188" cy="3789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6529" y="1035158"/>
            <a:ext cx="9753356" cy="80329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>
                <a:solidFill>
                  <a:srgbClr val="FFFFFF"/>
                </a:solidFill>
                <a:latin typeface="Inter"/>
              </a:rPr>
              <a:t> В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бюджетной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сфере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это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единственный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легальный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способ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показать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свои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лидерские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качества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и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получить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Inter"/>
              </a:rPr>
              <a:t>признание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959F7C"/>
                </a:solidFill>
                <a:latin typeface="Inter"/>
              </a:rPr>
              <a:t>без</a:t>
            </a:r>
            <a:r>
              <a:rPr sz="2400" b="1" dirty="0">
                <a:solidFill>
                  <a:srgbClr val="959F7C"/>
                </a:solidFill>
                <a:latin typeface="Inter"/>
              </a:rPr>
              <a:t> 20 </a:t>
            </a:r>
            <a:r>
              <a:rPr sz="2400" b="1" dirty="0" err="1">
                <a:solidFill>
                  <a:srgbClr val="959F7C"/>
                </a:solidFill>
                <a:latin typeface="Inter"/>
              </a:rPr>
              <a:t>лет</a:t>
            </a:r>
            <a:r>
              <a:rPr sz="2400" b="1" dirty="0">
                <a:solidFill>
                  <a:srgbClr val="959F7C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959F7C"/>
                </a:solidFill>
                <a:latin typeface="Inter"/>
              </a:rPr>
              <a:t>выслуги</a:t>
            </a:r>
            <a:r>
              <a:rPr sz="2400" b="0" dirty="0">
                <a:solidFill>
                  <a:srgbClr val="FFFFFF"/>
                </a:solidFill>
                <a:latin typeface="Inter"/>
              </a:rPr>
              <a:t>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0251" y="2365493"/>
            <a:ext cx="5276718" cy="3819524"/>
          </a:xfrm>
          <a:prstGeom prst="roundRect">
            <a:avLst>
              <a:gd name="adj" fmla="val 5985"/>
            </a:avLst>
          </a:prstGeom>
          <a:solidFill>
            <a:srgbClr val="EBEEE2"/>
          </a:solidFill>
          <a:ln w="1651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ed Rectangle 8"/>
          <p:cNvSpPr/>
          <p:nvPr/>
        </p:nvSpPr>
        <p:spPr>
          <a:xfrm>
            <a:off x="897895" y="2613144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1717" y="2777790"/>
            <a:ext cx="285742" cy="2041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83677" y="2621184"/>
            <a:ext cx="3980513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9CA3AF"/>
                </a:solidFill>
                <a:latin typeface="Montserrat"/>
              </a:rPr>
              <a:t>Учитель-исполнитель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7895" y="3470870"/>
            <a:ext cx="228594" cy="1514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40786" y="3339968"/>
            <a:ext cx="932178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Уроки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7895" y="3956168"/>
            <a:ext cx="228594" cy="1714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40786" y="3835267"/>
            <a:ext cx="118968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Тетради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97895" y="4438610"/>
            <a:ext cx="228594" cy="1971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40786" y="4330568"/>
            <a:ext cx="1013354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Планы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97895" y="4943911"/>
            <a:ext cx="228594" cy="17716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40786" y="4825868"/>
            <a:ext cx="143494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Проверки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021817" y="5643454"/>
            <a:ext cx="285742" cy="24492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383757" y="5580437"/>
            <a:ext cx="2345257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9CA3AF"/>
                </a:solidFill>
                <a:latin typeface="Inter"/>
              </a:rPr>
              <a:t>Статус</a:t>
            </a:r>
            <a:r>
              <a:rPr sz="2000" b="0" dirty="0">
                <a:solidFill>
                  <a:srgbClr val="9CA3AF"/>
                </a:solidFill>
                <a:latin typeface="Inter"/>
              </a:rPr>
              <a:t>: </a:t>
            </a:r>
            <a:r>
              <a:rPr sz="2000" b="0" dirty="0" err="1">
                <a:solidFill>
                  <a:srgbClr val="9CA3AF"/>
                </a:solidFill>
                <a:latin typeface="Inter"/>
              </a:rPr>
              <a:t>исполнитель</a:t>
            </a:r>
            <a:endParaRPr sz="2000" b="0" dirty="0">
              <a:solidFill>
                <a:srgbClr val="9CA3AF"/>
              </a:solidFill>
              <a:latin typeface="Inter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231761" y="2365493"/>
            <a:ext cx="5276718" cy="3819524"/>
          </a:xfrm>
          <a:prstGeom prst="roundRect">
            <a:avLst>
              <a:gd name="adj" fmla="val 5985"/>
            </a:avLst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3" name="Rounded Rectangle 22"/>
          <p:cNvSpPr/>
          <p:nvPr/>
        </p:nvSpPr>
        <p:spPr>
          <a:xfrm>
            <a:off x="6479405" y="2613144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603227" y="2769042"/>
            <a:ext cx="285742" cy="22160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165188" y="2621184"/>
            <a:ext cx="4164089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516389"/>
                </a:solidFill>
                <a:latin typeface="Montserrat"/>
              </a:rPr>
              <a:t>Руководитель проекта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479405" y="3460869"/>
            <a:ext cx="228594" cy="1714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822297" y="3339968"/>
            <a:ext cx="1710148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Управленец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479405" y="3953311"/>
            <a:ext cx="228594" cy="17716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822297" y="3835267"/>
            <a:ext cx="1113959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Стратег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479405" y="4474328"/>
            <a:ext cx="228594" cy="12572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822297" y="4330568"/>
            <a:ext cx="986424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Лидер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479405" y="4969628"/>
            <a:ext cx="228594" cy="12572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822297" y="4825868"/>
            <a:ext cx="1592039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Результаты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936694" y="5637623"/>
            <a:ext cx="285742" cy="25659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298635" y="5580437"/>
            <a:ext cx="1656351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516389"/>
                </a:solidFill>
                <a:latin typeface="Inter"/>
              </a:rPr>
              <a:t>Статус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: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лидер</a:t>
            </a:r>
            <a:endParaRPr sz="2000" b="1" dirty="0">
              <a:solidFill>
                <a:srgbClr val="516389"/>
              </a:solidFill>
              <a:latin typeface="Inter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ED7F42A-8687-49F7-A45F-A12BEBB6C4B9}"/>
              </a:ext>
            </a:extLst>
          </p:cNvPr>
          <p:cNvSpPr/>
          <p:nvPr/>
        </p:nvSpPr>
        <p:spPr>
          <a:xfrm>
            <a:off x="771146" y="6384884"/>
            <a:ext cx="11084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Проект — это социальный лифт, который работает быстрее, чем любая очередь на повышение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51" y="889179"/>
            <a:ext cx="1523961" cy="77449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391" y="5810249"/>
            <a:ext cx="1333466" cy="10094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2" y="6648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66733" y="184026"/>
            <a:ext cx="4624920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Траектория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лидерства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991275" y="152437"/>
            <a:ext cx="3543211" cy="514350"/>
          </a:xfrm>
          <a:prstGeom prst="roundRect">
            <a:avLst>
              <a:gd name="adj" fmla="val 370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TextBox 6"/>
          <p:cNvSpPr txBox="1"/>
          <p:nvPr/>
        </p:nvSpPr>
        <p:spPr>
          <a:xfrm>
            <a:off x="8210344" y="206885"/>
            <a:ext cx="3321615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516389"/>
                </a:solidFill>
                <a:latin typeface="Inter"/>
              </a:rPr>
              <a:t>Каждый</a:t>
            </a:r>
            <a:r>
              <a:rPr b="0" dirty="0">
                <a:solidFill>
                  <a:srgbClr val="516389"/>
                </a:solidFill>
                <a:latin typeface="Inter"/>
              </a:rPr>
              <a:t> </a:t>
            </a:r>
            <a:r>
              <a:rPr b="0" dirty="0" err="1">
                <a:solidFill>
                  <a:srgbClr val="516389"/>
                </a:solidFill>
                <a:latin typeface="Inter"/>
              </a:rPr>
              <a:t>проект</a:t>
            </a:r>
            <a:r>
              <a:rPr b="0" dirty="0">
                <a:solidFill>
                  <a:srgbClr val="516389"/>
                </a:solidFill>
                <a:latin typeface="Inter"/>
              </a:rPr>
              <a:t> — </a:t>
            </a:r>
            <a:r>
              <a:rPr b="0" dirty="0" err="1">
                <a:solidFill>
                  <a:srgbClr val="516389"/>
                </a:solidFill>
                <a:latin typeface="Inter"/>
              </a:rPr>
              <a:t>это</a:t>
            </a:r>
            <a:r>
              <a:rPr b="0" dirty="0">
                <a:solidFill>
                  <a:srgbClr val="516389"/>
                </a:solidFill>
                <a:latin typeface="Inter"/>
              </a:rPr>
              <a:t> </a:t>
            </a:r>
            <a:r>
              <a:rPr b="0" dirty="0" err="1">
                <a:solidFill>
                  <a:srgbClr val="516389"/>
                </a:solidFill>
                <a:latin typeface="Inter"/>
              </a:rPr>
              <a:t>шаг</a:t>
            </a:r>
            <a:r>
              <a:rPr b="0" dirty="0">
                <a:solidFill>
                  <a:srgbClr val="516389"/>
                </a:solidFill>
                <a:latin typeface="Inter"/>
              </a:rPr>
              <a:t> </a:t>
            </a:r>
            <a:r>
              <a:rPr b="0" dirty="0" err="1">
                <a:solidFill>
                  <a:srgbClr val="516389"/>
                </a:solidFill>
                <a:latin typeface="Inter"/>
              </a:rPr>
              <a:t>вверх</a:t>
            </a:r>
            <a:endParaRPr b="0" dirty="0">
              <a:solidFill>
                <a:srgbClr val="516389"/>
              </a:solidFill>
              <a:latin typeface="Inter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6733" y="1857375"/>
            <a:ext cx="2047823" cy="2657475"/>
          </a:xfrm>
          <a:prstGeom prst="roundRect">
            <a:avLst>
              <a:gd name="adj" fmla="val 11162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ed Rectangle 8"/>
          <p:cNvSpPr/>
          <p:nvPr/>
        </p:nvSpPr>
        <p:spPr>
          <a:xfrm>
            <a:off x="1390615" y="208597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3961" y="2245929"/>
            <a:ext cx="342891" cy="2896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0729" y="2839703"/>
            <a:ext cx="356123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520"/>
              </a:spcAft>
            </a:pPr>
            <a:r>
              <a:rPr sz="3200" b="1">
                <a:solidFill>
                  <a:srgbClr val="516389"/>
                </a:solidFill>
                <a:latin typeface="Inter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3118" y="3348294"/>
            <a:ext cx="1504579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Инициатива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2372" y="3731560"/>
            <a:ext cx="976549" cy="31880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Есть идея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66953" y="1857375"/>
            <a:ext cx="2047823" cy="2657475"/>
          </a:xfrm>
          <a:prstGeom prst="roundRect">
            <a:avLst>
              <a:gd name="adj" fmla="val 11162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ed Rectangle 14"/>
          <p:cNvSpPr/>
          <p:nvPr/>
        </p:nvSpPr>
        <p:spPr>
          <a:xfrm>
            <a:off x="3590835" y="208597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52137" y="2200275"/>
            <a:ext cx="286979" cy="38099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2137" y="2834274"/>
            <a:ext cx="356123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520"/>
              </a:spcAft>
            </a:pPr>
            <a:r>
              <a:rPr sz="3200" b="1" dirty="0">
                <a:solidFill>
                  <a:srgbClr val="516389"/>
                </a:solidFill>
                <a:latin typeface="Inter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90979" y="3348294"/>
            <a:ext cx="1409297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 dirty="0" err="1">
                <a:solidFill>
                  <a:srgbClr val="516389"/>
                </a:solidFill>
                <a:latin typeface="Inter"/>
              </a:rPr>
              <a:t>Активность</a:t>
            </a:r>
            <a:endParaRPr sz="2000" b="1" dirty="0">
              <a:solidFill>
                <a:srgbClr val="516389"/>
              </a:solidFill>
              <a:latin typeface="Int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1866" y="3731560"/>
            <a:ext cx="1487523" cy="31880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Подаете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заявку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67173" y="1857375"/>
            <a:ext cx="2047823" cy="2657475"/>
          </a:xfrm>
          <a:prstGeom prst="roundRect">
            <a:avLst>
              <a:gd name="adj" fmla="val 11162"/>
            </a:avLst>
          </a:prstGeom>
          <a:solidFill>
            <a:srgbClr val="FFFFFF"/>
          </a:soli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Rounded Rectangle 20"/>
          <p:cNvSpPr/>
          <p:nvPr/>
        </p:nvSpPr>
        <p:spPr>
          <a:xfrm>
            <a:off x="5791055" y="208597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24401" y="2269577"/>
            <a:ext cx="342891" cy="24239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940610" y="2828196"/>
            <a:ext cx="356123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520"/>
              </a:spcAft>
            </a:pPr>
            <a:r>
              <a:rPr sz="3200" b="1" dirty="0">
                <a:solidFill>
                  <a:srgbClr val="959F7C"/>
                </a:solidFill>
                <a:latin typeface="Inter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97539" y="3348294"/>
            <a:ext cx="1787092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 dirty="0" err="1">
                <a:solidFill>
                  <a:srgbClr val="516389"/>
                </a:solidFill>
                <a:latin typeface="Inter"/>
              </a:rPr>
              <a:t>Лидер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мнения</a:t>
            </a:r>
            <a:endParaRPr sz="2000" b="1" dirty="0">
              <a:solidFill>
                <a:srgbClr val="516389"/>
              </a:solidFill>
              <a:latin typeface="Inter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60601" y="3731560"/>
            <a:ext cx="1660968" cy="31880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4B5563"/>
                </a:solidFill>
                <a:latin typeface="Inter"/>
              </a:rPr>
              <a:t>О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вас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пишут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СМИ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276918" y="1857375"/>
            <a:ext cx="2047823" cy="2657475"/>
          </a:xfrm>
          <a:prstGeom prst="roundRect">
            <a:avLst>
              <a:gd name="adj" fmla="val 11162"/>
            </a:avLst>
          </a:prstGeom>
          <a:solidFill>
            <a:srgbClr val="FFFFFF"/>
          </a:soli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Rounded Rectangle 26"/>
          <p:cNvSpPr/>
          <p:nvPr/>
        </p:nvSpPr>
        <p:spPr>
          <a:xfrm>
            <a:off x="7991275" y="208597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24621" y="2245929"/>
            <a:ext cx="342891" cy="28969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124621" y="2841990"/>
            <a:ext cx="356123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520"/>
              </a:spcAft>
            </a:pPr>
            <a:r>
              <a:rPr sz="3200" b="1" dirty="0">
                <a:solidFill>
                  <a:srgbClr val="959F7C"/>
                </a:solidFill>
                <a:latin typeface="Inter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97784" y="3338744"/>
            <a:ext cx="1406091" cy="713913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 dirty="0" err="1">
                <a:solidFill>
                  <a:srgbClr val="516389"/>
                </a:solidFill>
                <a:latin typeface="Inter"/>
              </a:rPr>
              <a:t>Лидер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</a:t>
            </a:r>
            <a:endParaRPr lang="ru-RU" sz="2000" b="1" dirty="0">
              <a:solidFill>
                <a:srgbClr val="516389"/>
              </a:solidFill>
              <a:latin typeface="Inter"/>
            </a:endParaRPr>
          </a:p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 dirty="0" err="1">
                <a:solidFill>
                  <a:srgbClr val="516389"/>
                </a:solidFill>
                <a:latin typeface="Inter"/>
              </a:rPr>
              <a:t>изменений</a:t>
            </a:r>
            <a:endParaRPr sz="2000" b="1" dirty="0">
              <a:solidFill>
                <a:srgbClr val="516389"/>
              </a:solidFill>
              <a:latin typeface="Inter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72974" y="4045885"/>
            <a:ext cx="1655711" cy="31880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Меняете систему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477138" y="1857375"/>
            <a:ext cx="2047823" cy="2657475"/>
          </a:xfrm>
          <a:prstGeom prst="roundRect">
            <a:avLst>
              <a:gd name="adj" fmla="val 11162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3" name="Rounded Rectangle 32"/>
          <p:cNvSpPr/>
          <p:nvPr/>
        </p:nvSpPr>
        <p:spPr>
          <a:xfrm>
            <a:off x="10191495" y="208597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324841" y="2257753"/>
            <a:ext cx="342891" cy="26604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328468" y="2828195"/>
            <a:ext cx="356123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520"/>
              </a:spcAft>
            </a:pPr>
            <a:r>
              <a:rPr sz="3200" b="1" dirty="0">
                <a:solidFill>
                  <a:srgbClr val="959F7C"/>
                </a:solidFill>
                <a:latin typeface="Inter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962634" y="3348294"/>
            <a:ext cx="1076833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>
                <a:solidFill>
                  <a:srgbClr val="FFFFFF"/>
                </a:solidFill>
                <a:latin typeface="Inter"/>
              </a:rPr>
              <a:t>Карьера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67633" y="3645438"/>
            <a:ext cx="1666833" cy="72917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FFF"/>
                </a:solidFill>
                <a:latin typeface="Inter"/>
              </a:rPr>
              <a:t>Политика · Бизнес · Управление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66733" y="4895849"/>
            <a:ext cx="10858228" cy="9144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733606" y="5232734"/>
            <a:ext cx="457188" cy="24063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381290" y="5124527"/>
            <a:ext cx="6726970" cy="45704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 </a:t>
            </a:r>
            <a:r>
              <a:rPr sz="2400" b="1">
                <a:solidFill>
                  <a:srgbClr val="516389"/>
                </a:solidFill>
                <a:latin typeface="Inter"/>
              </a:rPr>
              <a:t>2-3 проекта</a:t>
            </a:r>
            <a:r>
              <a:rPr sz="2400" b="0">
                <a:solidFill>
                  <a:srgbClr val="4B5563"/>
                </a:solidFill>
                <a:latin typeface="Inter"/>
              </a:rPr>
              <a:t> — и вы на вершине лестницы успеха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82031" y="-39475"/>
            <a:ext cx="1523961" cy="129290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4765" y="15633"/>
            <a:ext cx="1333466" cy="9284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32" y="284986"/>
            <a:ext cx="6278707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Лидер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общественного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мнения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732" y="1320199"/>
            <a:ext cx="447305" cy="38341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66733" y="2019299"/>
            <a:ext cx="5276718" cy="761999"/>
          </a:xfrm>
          <a:prstGeom prst="roundRect">
            <a:avLst>
              <a:gd name="adj" fmla="val 2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ounded Rectangle 6"/>
          <p:cNvSpPr/>
          <p:nvPr/>
        </p:nvSpPr>
        <p:spPr>
          <a:xfrm>
            <a:off x="819129" y="217170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3426" y="2307431"/>
            <a:ext cx="228594" cy="1857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28714" y="2205340"/>
            <a:ext cx="4573881" cy="37087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Журналисты приходят за комментарием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6733" y="2895600"/>
            <a:ext cx="5276718" cy="761999"/>
          </a:xfrm>
          <a:prstGeom prst="roundRect">
            <a:avLst>
              <a:gd name="adj" fmla="val 2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Rounded Rectangle 10"/>
          <p:cNvSpPr/>
          <p:nvPr/>
        </p:nvSpPr>
        <p:spPr>
          <a:xfrm>
            <a:off x="819129" y="304799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3426" y="3213734"/>
            <a:ext cx="228594" cy="1257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28714" y="3081641"/>
            <a:ext cx="3838102" cy="37087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Приглашают в экспертные советы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33" y="3771900"/>
            <a:ext cx="5276718" cy="761999"/>
          </a:xfrm>
          <a:prstGeom prst="roundRect">
            <a:avLst>
              <a:gd name="adj" fmla="val 2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ed Rectangle 14"/>
          <p:cNvSpPr/>
          <p:nvPr/>
        </p:nvSpPr>
        <p:spPr>
          <a:xfrm>
            <a:off x="819129" y="3924299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33426" y="4055745"/>
            <a:ext cx="228594" cy="1943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28714" y="3957941"/>
            <a:ext cx="3876061" cy="37087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Мнение учитывают при решениях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6733" y="4648200"/>
            <a:ext cx="5276718" cy="761999"/>
          </a:xfrm>
          <a:prstGeom prst="roundRect">
            <a:avLst>
              <a:gd name="adj" fmla="val 2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ed Rectangle 18"/>
          <p:cNvSpPr/>
          <p:nvPr/>
        </p:nvSpPr>
        <p:spPr>
          <a:xfrm>
            <a:off x="819129" y="480060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33426" y="4946332"/>
            <a:ext cx="228594" cy="16573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428714" y="4834241"/>
            <a:ext cx="2664832" cy="37087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Аудитория вас слушает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6733" y="5524499"/>
            <a:ext cx="5276718" cy="761999"/>
          </a:xfrm>
          <a:prstGeom prst="roundRect">
            <a:avLst>
              <a:gd name="adj" fmla="val 200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3" name="Rounded Rectangle 22"/>
          <p:cNvSpPr/>
          <p:nvPr/>
        </p:nvSpPr>
        <p:spPr>
          <a:xfrm>
            <a:off x="819129" y="5676900"/>
            <a:ext cx="457188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33426" y="5816917"/>
            <a:ext cx="228594" cy="17716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428714" y="5710540"/>
            <a:ext cx="3355662" cy="37087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Цитируют и ссылаются на вас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48243" y="1038224"/>
            <a:ext cx="5276718" cy="5591175"/>
          </a:xfrm>
          <a:prstGeom prst="roundRect">
            <a:avLst>
              <a:gd name="adj" fmla="val 5776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Rounded Rectangle 26"/>
          <p:cNvSpPr/>
          <p:nvPr/>
        </p:nvSpPr>
        <p:spPr>
          <a:xfrm>
            <a:off x="6553036" y="1371600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86382" y="1524164"/>
            <a:ext cx="342891" cy="30447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353116" y="1417741"/>
            <a:ext cx="3655873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Montserrat"/>
              </a:rPr>
              <a:t>Как это дает проект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53036" y="2039840"/>
            <a:ext cx="4667133" cy="114954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2080"/>
              </a:spcAft>
            </a:pPr>
            <a:r>
              <a:rPr sz="2400" b="0">
                <a:solidFill>
                  <a:srgbClr val="FFFFFF"/>
                </a:solidFill>
                <a:latin typeface="Inter"/>
              </a:rPr>
              <a:t> Грантовый проект всегда на виду. Вы становитесь </a:t>
            </a:r>
            <a:r>
              <a:rPr sz="2400" b="1">
                <a:solidFill>
                  <a:srgbClr val="959F7C"/>
                </a:solidFill>
                <a:latin typeface="Inter"/>
              </a:rPr>
              <a:t>публичной фигурой</a:t>
            </a:r>
            <a:r>
              <a:rPr sz="2400" b="0">
                <a:solidFill>
                  <a:srgbClr val="FFFFFF"/>
                </a:solidFill>
                <a:latin typeface="Inter"/>
              </a:rPr>
              <a:t>. 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53036" y="3324225"/>
            <a:ext cx="4667133" cy="1371600"/>
          </a:xfrm>
          <a:prstGeom prst="roundRect">
            <a:avLst>
              <a:gd name="adj" fmla="val 16666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81630" y="3689787"/>
            <a:ext cx="342891" cy="18327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276918" y="3519744"/>
            <a:ext cx="1692451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>
                <a:solidFill>
                  <a:srgbClr val="FFFFFF"/>
                </a:solidFill>
                <a:latin typeface="Inter"/>
              </a:rPr>
              <a:t>Узнаваемость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76918" y="3919056"/>
            <a:ext cx="3714657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FFFFFF"/>
                </a:solidFill>
                <a:latin typeface="Inter"/>
              </a:rPr>
              <a:t>Ваше имя знают в районе и за его пределами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53036" y="4924424"/>
            <a:ext cx="4667133" cy="1371600"/>
          </a:xfrm>
          <a:prstGeom prst="roundRect">
            <a:avLst>
              <a:gd name="adj" fmla="val 16666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781630" y="5227911"/>
            <a:ext cx="342891" cy="30742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276918" y="5119943"/>
            <a:ext cx="1124090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sz="2000" b="1">
                <a:solidFill>
                  <a:srgbClr val="FFFFFF"/>
                </a:solidFill>
                <a:latin typeface="Inter"/>
              </a:rPr>
              <a:t>Доверие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76918" y="5519256"/>
            <a:ext cx="3714657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FFFFFF"/>
                </a:solidFill>
                <a:latin typeface="Inter"/>
              </a:rPr>
              <a:t>К вам приходят за советом и поддержкой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5C47CC-73FD-4141-B858-9E5299193EE4}"/>
              </a:ext>
            </a:extLst>
          </p:cNvPr>
          <p:cNvSpPr txBox="1"/>
          <p:nvPr/>
        </p:nvSpPr>
        <p:spPr>
          <a:xfrm>
            <a:off x="1181070" y="1302036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Признаки лидера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3850" y="4880408"/>
            <a:ext cx="1523961" cy="129290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227" y="5303922"/>
            <a:ext cx="1333466" cy="5814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666733" y="203413"/>
            <a:ext cx="6360331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Лидер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социальных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изменений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66733" y="1361557"/>
            <a:ext cx="5276718" cy="3888622"/>
          </a:xfrm>
          <a:prstGeom prst="roundRect">
            <a:avLst>
              <a:gd name="adj" fmla="val 5839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971525" y="1896347"/>
            <a:ext cx="609584" cy="475377"/>
          </a:xfrm>
          <a:prstGeom prst="roundRect">
            <a:avLst>
              <a:gd name="adj" fmla="val 31246875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04872" y="1992481"/>
            <a:ext cx="342891" cy="2074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1605" y="1808265"/>
            <a:ext cx="2584490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Montserrat"/>
              </a:rPr>
              <a:t>Определение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525" y="2430365"/>
            <a:ext cx="4667133" cy="114954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  <a:latin typeface="Inter"/>
              </a:rPr>
              <a:t> Человек, который не просто сделал один проект, а </a:t>
            </a:r>
            <a:r>
              <a:rPr sz="2400" b="1">
                <a:solidFill>
                  <a:srgbClr val="959F7C"/>
                </a:solidFill>
                <a:latin typeface="Inter"/>
              </a:rPr>
              <a:t>изменил систему</a:t>
            </a:r>
            <a:r>
              <a:rPr sz="2400" b="0">
                <a:solidFill>
                  <a:srgbClr val="FFFFFF"/>
                </a:solidFill>
                <a:latin typeface="Inter"/>
              </a:rPr>
              <a:t>.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1525" y="3899306"/>
            <a:ext cx="4667133" cy="653643"/>
          </a:xfrm>
          <a:prstGeom prst="roundRect">
            <a:avLst>
              <a:gd name="adj" fmla="val 27272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0119" y="4066022"/>
            <a:ext cx="342891" cy="18902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95407" y="3938844"/>
            <a:ext cx="3679212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Inter"/>
              </a:rPr>
              <a:t>Следующий уровень лидерства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83327" y="900643"/>
            <a:ext cx="432142" cy="370417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248243" y="1361557"/>
            <a:ext cx="5276718" cy="964102"/>
          </a:xfrm>
          <a:prstGeom prst="roundRect">
            <a:avLst>
              <a:gd name="adj" fmla="val 1467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6" name="Round Same Side Corner Rectangle 15"/>
          <p:cNvSpPr/>
          <p:nvPr/>
        </p:nvSpPr>
        <p:spPr>
          <a:xfrm rot="16200000">
            <a:off x="5832232" y="1777568"/>
            <a:ext cx="964102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7" name="Rounded Rectangle 16"/>
          <p:cNvSpPr/>
          <p:nvPr/>
        </p:nvSpPr>
        <p:spPr>
          <a:xfrm>
            <a:off x="6476838" y="1510577"/>
            <a:ext cx="457188" cy="424559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91135" y="1630601"/>
            <a:ext cx="228594" cy="1645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86422" y="1621113"/>
            <a:ext cx="4248043" cy="37087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0" dirty="0">
                <a:solidFill>
                  <a:srgbClr val="4B5563"/>
                </a:solidFill>
                <a:latin typeface="Inter"/>
              </a:rPr>
              <a:t>Создал комфортную среду для жизни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248243" y="2542657"/>
            <a:ext cx="5276718" cy="964102"/>
          </a:xfrm>
          <a:prstGeom prst="roundRect">
            <a:avLst>
              <a:gd name="adj" fmla="val 1467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5832232" y="2958668"/>
            <a:ext cx="964102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2" name="Rounded Rectangle 21"/>
          <p:cNvSpPr/>
          <p:nvPr/>
        </p:nvSpPr>
        <p:spPr>
          <a:xfrm>
            <a:off x="6476838" y="2691677"/>
            <a:ext cx="457188" cy="424559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91135" y="2799453"/>
            <a:ext cx="228594" cy="19105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020383" y="2663496"/>
            <a:ext cx="4552836" cy="62735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Инициировал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изменения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в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муниципальных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программах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 и проектах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248243" y="3723758"/>
            <a:ext cx="5276718" cy="964102"/>
          </a:xfrm>
          <a:prstGeom prst="roundRect">
            <a:avLst>
              <a:gd name="adj" fmla="val 1467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 Same Side Corner Rectangle 25"/>
          <p:cNvSpPr/>
          <p:nvPr/>
        </p:nvSpPr>
        <p:spPr>
          <a:xfrm rot="16200000">
            <a:off x="5832232" y="4139769"/>
            <a:ext cx="964102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Rounded Rectangle 26"/>
          <p:cNvSpPr/>
          <p:nvPr/>
        </p:nvSpPr>
        <p:spPr>
          <a:xfrm>
            <a:off x="6476838" y="3872776"/>
            <a:ext cx="457188" cy="424559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91135" y="4014846"/>
            <a:ext cx="228594" cy="11675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086422" y="3856867"/>
            <a:ext cx="4248043" cy="623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Объединил вокруг себя сообщество единомышленников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48243" y="4914383"/>
            <a:ext cx="5276718" cy="964102"/>
          </a:xfrm>
          <a:prstGeom prst="roundRect">
            <a:avLst>
              <a:gd name="adj" fmla="val 1467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Round Same Side Corner Rectangle 30"/>
          <p:cNvSpPr/>
          <p:nvPr/>
        </p:nvSpPr>
        <p:spPr>
          <a:xfrm rot="16200000">
            <a:off x="5832232" y="5330394"/>
            <a:ext cx="964102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Rounded Rectangle 31"/>
          <p:cNvSpPr/>
          <p:nvPr/>
        </p:nvSpPr>
        <p:spPr>
          <a:xfrm>
            <a:off x="6476838" y="5063401"/>
            <a:ext cx="457188" cy="424559"/>
          </a:xfrm>
          <a:prstGeom prst="roundRect">
            <a:avLst>
              <a:gd name="adj" fmla="val 3333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91135" y="5176077"/>
            <a:ext cx="228594" cy="18043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86422" y="5047492"/>
            <a:ext cx="4248043" cy="623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Модель тиражируют в других территориях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6732" y="6062707"/>
            <a:ext cx="10858228" cy="750529"/>
          </a:xfrm>
          <a:prstGeom prst="roundRect">
            <a:avLst>
              <a:gd name="adj" fmla="val 2033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18979" y="6293240"/>
            <a:ext cx="665389" cy="3248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384368" y="6055795"/>
            <a:ext cx="9981950" cy="75309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Это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уровень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, с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которого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начинается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настоящая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политическая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 и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общественная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карьера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8DA3528-663C-4EE3-8B9A-8BBB01E310F0}"/>
              </a:ext>
            </a:extLst>
          </p:cNvPr>
          <p:cNvSpPr txBox="1"/>
          <p:nvPr/>
        </p:nvSpPr>
        <p:spPr>
          <a:xfrm>
            <a:off x="7079793" y="849468"/>
            <a:ext cx="262552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Примеры действий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81950" y="-73725"/>
            <a:ext cx="1523961" cy="143031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5571" y="80039"/>
            <a:ext cx="1333466" cy="11340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6089" y="273779"/>
            <a:ext cx="4682307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Политическая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карьера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732" y="925672"/>
            <a:ext cx="761981" cy="4198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66733" y="1657350"/>
            <a:ext cx="3514637" cy="1571625"/>
          </a:xfrm>
          <a:prstGeom prst="roundRect">
            <a:avLst>
              <a:gd name="adj" fmla="val 14545"/>
            </a:avLst>
          </a:prstGeom>
          <a:solidFill>
            <a:srgbClr val="EBEEE2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ounded Rectangle 6"/>
          <p:cNvSpPr/>
          <p:nvPr/>
        </p:nvSpPr>
        <p:spPr>
          <a:xfrm>
            <a:off x="857228" y="1885950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1525" y="2011679"/>
            <a:ext cx="228594" cy="2057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28714" y="1942131"/>
            <a:ext cx="264752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28" y="2436083"/>
            <a:ext cx="3133646" cy="623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Успешный проект = </a:t>
            </a:r>
            <a:r>
              <a:rPr sz="2000" b="1">
                <a:solidFill>
                  <a:srgbClr val="516389"/>
                </a:solidFill>
                <a:latin typeface="Inter"/>
              </a:rPr>
              <a:t>узнаваемость</a:t>
            </a:r>
            <a:r>
              <a:rPr sz="2000" b="0">
                <a:solidFill>
                  <a:srgbClr val="4B5563"/>
                </a:solidFill>
                <a:latin typeface="Inter"/>
              </a:rPr>
              <a:t> в районе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3766" y="1657350"/>
            <a:ext cx="3514637" cy="1571625"/>
          </a:xfrm>
          <a:prstGeom prst="roundRect">
            <a:avLst>
              <a:gd name="adj" fmla="val 14545"/>
            </a:avLst>
          </a:prstGeom>
          <a:solidFill>
            <a:srgbClr val="EBEEE2"/>
          </a:soli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2" name="Rounded Rectangle 11"/>
          <p:cNvSpPr/>
          <p:nvPr/>
        </p:nvSpPr>
        <p:spPr>
          <a:xfrm>
            <a:off x="4524261" y="1885950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38559" y="2025967"/>
            <a:ext cx="228594" cy="1771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95747" y="1942131"/>
            <a:ext cx="264752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959F7C"/>
                </a:solidFill>
                <a:latin typeface="Inter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4261" y="2436083"/>
            <a:ext cx="3133646" cy="623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Узнаваемость + опыт = </a:t>
            </a:r>
            <a:r>
              <a:rPr sz="2000" b="1">
                <a:solidFill>
                  <a:srgbClr val="516389"/>
                </a:solidFill>
                <a:latin typeface="Inter"/>
              </a:rPr>
              <a:t>доверие</a:t>
            </a:r>
            <a:r>
              <a:rPr sz="2000" b="0">
                <a:solidFill>
                  <a:srgbClr val="4B5563"/>
                </a:solidFill>
                <a:latin typeface="Inter"/>
              </a:rPr>
              <a:t> избирателей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10324" y="1657350"/>
            <a:ext cx="3514637" cy="1571625"/>
          </a:xfrm>
          <a:prstGeom prst="roundRect">
            <a:avLst>
              <a:gd name="adj" fmla="val 14545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7" name="Rounded Rectangle 16"/>
          <p:cNvSpPr/>
          <p:nvPr/>
        </p:nvSpPr>
        <p:spPr>
          <a:xfrm>
            <a:off x="8200819" y="1885950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15117" y="2017394"/>
            <a:ext cx="228594" cy="1943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72305" y="1942131"/>
            <a:ext cx="264752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959F7C"/>
                </a:solidFill>
                <a:latin typeface="Inter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0819" y="2414891"/>
            <a:ext cx="3184205" cy="37087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Inter"/>
              </a:rPr>
              <a:t>Доверие = </a:t>
            </a:r>
            <a:r>
              <a:rPr sz="2000" b="1">
                <a:solidFill>
                  <a:srgbClr val="959F7C"/>
                </a:solidFill>
                <a:latin typeface="Inter"/>
              </a:rPr>
              <a:t>мандат</a:t>
            </a:r>
            <a:r>
              <a:rPr sz="2000" b="0">
                <a:solidFill>
                  <a:srgbClr val="FFFFFF"/>
                </a:solidFill>
                <a:latin typeface="Inter"/>
              </a:rPr>
              <a:t> депутата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6732" y="3455630"/>
            <a:ext cx="647683" cy="356896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66733" y="4114800"/>
            <a:ext cx="2600259" cy="1609724"/>
          </a:xfrm>
          <a:prstGeom prst="roundRect">
            <a:avLst>
              <a:gd name="adj" fmla="val 1420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3" name="Round Same Side Corner Rectangle 22"/>
          <p:cNvSpPr/>
          <p:nvPr/>
        </p:nvSpPr>
        <p:spPr>
          <a:xfrm rot="16200000">
            <a:off x="-72089" y="4853622"/>
            <a:ext cx="1609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4" name="Rounded Rectangle 23"/>
          <p:cNvSpPr/>
          <p:nvPr/>
        </p:nvSpPr>
        <p:spPr>
          <a:xfrm>
            <a:off x="1714457" y="430530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47803" y="4443704"/>
            <a:ext cx="285742" cy="25659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95326" y="4929836"/>
            <a:ext cx="2333567" cy="62735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4B5563"/>
                </a:solidFill>
                <a:latin typeface="Inter"/>
              </a:rPr>
              <a:t>Депутаты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2000" b="1" dirty="0">
                <a:solidFill>
                  <a:srgbClr val="4B5563"/>
                </a:solidFill>
                <a:latin typeface="Inter"/>
              </a:rPr>
              <a:t>района / города / региона</a:t>
            </a:r>
            <a:endParaRPr sz="2000" b="1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419389" y="4114800"/>
            <a:ext cx="2600259" cy="1609724"/>
          </a:xfrm>
          <a:prstGeom prst="roundRect">
            <a:avLst>
              <a:gd name="adj" fmla="val 1420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8" name="Round Same Side Corner Rectangle 27"/>
          <p:cNvSpPr/>
          <p:nvPr/>
        </p:nvSpPr>
        <p:spPr>
          <a:xfrm rot="16200000">
            <a:off x="2680567" y="4853622"/>
            <a:ext cx="1609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9" name="Rounded Rectangle 28"/>
          <p:cNvSpPr/>
          <p:nvPr/>
        </p:nvSpPr>
        <p:spPr>
          <a:xfrm>
            <a:off x="4476638" y="430530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90935" y="4469946"/>
            <a:ext cx="285742" cy="20410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47983" y="4931631"/>
            <a:ext cx="2181170" cy="623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4B5563"/>
                </a:solidFill>
                <a:latin typeface="Inter"/>
              </a:rPr>
              <a:t>Общественные палаты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72045" y="4114800"/>
            <a:ext cx="2600259" cy="1609724"/>
          </a:xfrm>
          <a:prstGeom prst="roundRect">
            <a:avLst>
              <a:gd name="adj" fmla="val 1420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3" name="Round Same Side Corner Rectangle 32"/>
          <p:cNvSpPr/>
          <p:nvPr/>
        </p:nvSpPr>
        <p:spPr>
          <a:xfrm rot="16200000">
            <a:off x="5433223" y="4853622"/>
            <a:ext cx="1609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4" name="Rounded Rectangle 33"/>
          <p:cNvSpPr/>
          <p:nvPr/>
        </p:nvSpPr>
        <p:spPr>
          <a:xfrm>
            <a:off x="7219769" y="430530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53116" y="4461198"/>
            <a:ext cx="285742" cy="221602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400639" y="4801597"/>
            <a:ext cx="2181170" cy="88383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4B5563"/>
                </a:solidFill>
                <a:latin typeface="Inter"/>
              </a:rPr>
              <a:t>Эксперты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lang="ru-RU" sz="2000" b="1" dirty="0">
                <a:solidFill>
                  <a:srgbClr val="4B5563"/>
                </a:solidFill>
                <a:latin typeface="Inter"/>
              </a:rPr>
              <a:t>и чиновники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при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администрации</a:t>
            </a:r>
            <a:endParaRPr sz="2000" b="1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8924701" y="4114800"/>
            <a:ext cx="2600259" cy="1609724"/>
          </a:xfrm>
          <a:prstGeom prst="roundRect">
            <a:avLst>
              <a:gd name="adj" fmla="val 1420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8" name="Round Same Side Corner Rectangle 37"/>
          <p:cNvSpPr/>
          <p:nvPr/>
        </p:nvSpPr>
        <p:spPr>
          <a:xfrm rot="16200000">
            <a:off x="8185879" y="4853622"/>
            <a:ext cx="1609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9" name="Rounded Rectangle 38"/>
          <p:cNvSpPr/>
          <p:nvPr/>
        </p:nvSpPr>
        <p:spPr>
          <a:xfrm>
            <a:off x="9981950" y="4305300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096247" y="4449535"/>
            <a:ext cx="285742" cy="244928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9153296" y="4931632"/>
            <a:ext cx="2181170" cy="623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4B5563"/>
                </a:solidFill>
                <a:latin typeface="Inter"/>
              </a:rPr>
              <a:t>Общественные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организации</a:t>
            </a:r>
            <a:endParaRPr sz="2000" b="1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66733" y="5953124"/>
            <a:ext cx="10858228" cy="647699"/>
          </a:xfrm>
          <a:prstGeom prst="roundRect">
            <a:avLst>
              <a:gd name="adj" fmla="val 35294"/>
            </a:avLst>
          </a:prstGeom>
          <a:gradFill rotWithShape="1">
            <a:gsLst>
              <a:gs pos="0">
                <a:srgbClr val="EBEEE2"/>
              </a:gs>
              <a:gs pos="100000">
                <a:srgbClr val="FFFFFF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798935" y="6050616"/>
            <a:ext cx="620454" cy="44319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505112" y="6081969"/>
            <a:ext cx="6059416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Проект — это ваша </a:t>
            </a:r>
            <a:r>
              <a:rPr sz="2000" b="1">
                <a:solidFill>
                  <a:srgbClr val="516389"/>
                </a:solidFill>
                <a:latin typeface="Inter"/>
              </a:rPr>
              <a:t>политическая визитная карточка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FEEC05-D6E9-46C6-A987-3575F8E605E2}"/>
              </a:ext>
            </a:extLst>
          </p:cNvPr>
          <p:cNvSpPr txBox="1"/>
          <p:nvPr/>
        </p:nvSpPr>
        <p:spPr>
          <a:xfrm>
            <a:off x="1444866" y="939799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BC5BD3D-90D0-461E-8C15-A5E8C0A451A3}"/>
              </a:ext>
            </a:extLst>
          </p:cNvPr>
          <p:cNvSpPr txBox="1"/>
          <p:nvPr/>
        </p:nvSpPr>
        <p:spPr>
          <a:xfrm>
            <a:off x="1408398" y="3444501"/>
            <a:ext cx="4286142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Реальные траектории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70019" y="897071"/>
            <a:ext cx="1523961" cy="77449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9199" y="708541"/>
            <a:ext cx="1333466" cy="9284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4764" y="4513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666733" y="200570"/>
            <a:ext cx="4856779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Коммерческая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карьера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733" y="1250300"/>
            <a:ext cx="384430" cy="3295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6733" y="1733550"/>
            <a:ext cx="3514637" cy="1857375"/>
          </a:xfrm>
          <a:prstGeom prst="roundRect">
            <a:avLst>
              <a:gd name="adj" fmla="val 12307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Rounded Rectangle 7"/>
          <p:cNvSpPr/>
          <p:nvPr/>
        </p:nvSpPr>
        <p:spPr>
          <a:xfrm>
            <a:off x="857228" y="1962149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1525" y="2102167"/>
            <a:ext cx="228594" cy="1771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28714" y="1923081"/>
            <a:ext cx="264752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28" y="2525121"/>
            <a:ext cx="3133646" cy="88383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Научились управлять, считать деньги, продавать идею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3766" y="1733550"/>
            <a:ext cx="3514637" cy="1857375"/>
          </a:xfrm>
          <a:prstGeom prst="roundRect">
            <a:avLst>
              <a:gd name="adj" fmla="val 12307"/>
            </a:avLst>
          </a:prstGeom>
          <a:solidFill>
            <a:srgbClr val="FFFFFF"/>
          </a:soli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3" name="Rounded Rectangle 12"/>
          <p:cNvSpPr/>
          <p:nvPr/>
        </p:nvSpPr>
        <p:spPr>
          <a:xfrm>
            <a:off x="4524261" y="1962149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38559" y="2102167"/>
            <a:ext cx="228594" cy="17716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95747" y="1923081"/>
            <a:ext cx="264752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959F7C"/>
                </a:solidFill>
                <a:latin typeface="Inter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4261" y="2382247"/>
            <a:ext cx="3133646" cy="88383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Открываете ИП, центр допобразования, консалтинг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10324" y="1733550"/>
            <a:ext cx="3514637" cy="1857375"/>
          </a:xfrm>
          <a:prstGeom prst="roundRect">
            <a:avLst>
              <a:gd name="adj" fmla="val 12307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8" name="Rounded Rectangle 17"/>
          <p:cNvSpPr/>
          <p:nvPr/>
        </p:nvSpPr>
        <p:spPr>
          <a:xfrm>
            <a:off x="8200819" y="1962149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15117" y="2095023"/>
            <a:ext cx="228594" cy="19145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772305" y="1923081"/>
            <a:ext cx="264752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959F7C"/>
                </a:solidFill>
                <a:latin typeface="Inter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0819" y="2512282"/>
            <a:ext cx="3133646" cy="623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Inter"/>
              </a:rPr>
              <a:t>Грант — первые </a:t>
            </a:r>
            <a:r>
              <a:rPr sz="2000" b="1">
                <a:solidFill>
                  <a:srgbClr val="959F7C"/>
                </a:solidFill>
                <a:latin typeface="Inter"/>
              </a:rPr>
              <a:t>'легкие'</a:t>
            </a:r>
            <a:r>
              <a:rPr sz="2000" b="0">
                <a:solidFill>
                  <a:srgbClr val="FFFFFF"/>
                </a:solidFill>
                <a:latin typeface="Inter"/>
              </a:rPr>
              <a:t> деньги на старт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6733" y="3819524"/>
            <a:ext cx="5314817" cy="18288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3" name="Rounded Rectangle 22"/>
          <p:cNvSpPr/>
          <p:nvPr/>
        </p:nvSpPr>
        <p:spPr>
          <a:xfrm>
            <a:off x="895327" y="4048124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19149" y="4180697"/>
            <a:ext cx="285742" cy="26825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581110" y="4046378"/>
            <a:ext cx="4134402" cy="39401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516389"/>
                </a:solidFill>
                <a:latin typeface="Inter"/>
              </a:rPr>
              <a:t>Социальный проект = стартап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5327" y="4726473"/>
            <a:ext cx="4857628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Безопасная обкатка бизнес-навыков на государственные средства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0144" y="3819524"/>
            <a:ext cx="5314817" cy="1828800"/>
          </a:xfrm>
          <a:prstGeom prst="roundRect">
            <a:avLst>
              <a:gd name="adj" fmla="val 12500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8" name="Rounded Rectangle 27"/>
          <p:cNvSpPr/>
          <p:nvPr/>
        </p:nvSpPr>
        <p:spPr>
          <a:xfrm>
            <a:off x="6438739" y="4048124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62560" y="4204023"/>
            <a:ext cx="285742" cy="22160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124521" y="4046378"/>
            <a:ext cx="3546099" cy="39401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Inter"/>
              </a:rPr>
              <a:t>Ключевое преимущество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8739" y="4726473"/>
            <a:ext cx="4857628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Inter"/>
              </a:rPr>
              <a:t>Многие успешные предприниматели начинали с социальных проектов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66733" y="5838824"/>
            <a:ext cx="10858228" cy="647699"/>
          </a:xfrm>
          <a:prstGeom prst="roundRect">
            <a:avLst>
              <a:gd name="adj" fmla="val 352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413156" y="5967669"/>
            <a:ext cx="487368" cy="39786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933726" y="5967669"/>
            <a:ext cx="5155579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Проект — это </a:t>
            </a:r>
            <a:r>
              <a:rPr sz="2000" b="1">
                <a:solidFill>
                  <a:srgbClr val="516389"/>
                </a:solidFill>
                <a:latin typeface="Inter"/>
              </a:rPr>
              <a:t>безопасный старт</a:t>
            </a:r>
            <a:r>
              <a:rPr sz="2000" b="0">
                <a:solidFill>
                  <a:srgbClr val="4B5563"/>
                </a:solidFill>
                <a:latin typeface="Inter"/>
              </a:rPr>
              <a:t> для бизнеса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823DAD-8FBC-4659-8091-3EE3A4CF7A7C}"/>
              </a:ext>
            </a:extLst>
          </p:cNvPr>
          <p:cNvSpPr txBox="1"/>
          <p:nvPr/>
        </p:nvSpPr>
        <p:spPr>
          <a:xfrm>
            <a:off x="1142971" y="1174068"/>
            <a:ext cx="2270185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Inter"/>
              </a:rPr>
              <a:t>Как это работает</a:t>
            </a:r>
            <a:endParaRPr sz="2000" b="1" dirty="0">
              <a:solidFill>
                <a:srgbClr val="00206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7177" y="59648"/>
            <a:ext cx="1523961" cy="129290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2205" y="234871"/>
            <a:ext cx="1333466" cy="6792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33" y="333096"/>
            <a:ext cx="4830040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Общественная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карьера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6733" y="1447800"/>
            <a:ext cx="2047823" cy="1781174"/>
          </a:xfrm>
          <a:prstGeom prst="roundRect">
            <a:avLst>
              <a:gd name="adj" fmla="val 12834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Rounded Rectangle 5"/>
          <p:cNvSpPr/>
          <p:nvPr/>
        </p:nvSpPr>
        <p:spPr>
          <a:xfrm>
            <a:off x="1428714" y="1638299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2536" y="1782535"/>
            <a:ext cx="285742" cy="2449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9129" y="2162620"/>
            <a:ext cx="1743031" cy="103733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4B5563"/>
                </a:solidFill>
                <a:latin typeface="Inter"/>
              </a:rPr>
              <a:t>Член родительского комитета района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66953" y="1447800"/>
            <a:ext cx="2047823" cy="1781174"/>
          </a:xfrm>
          <a:prstGeom prst="roundRect">
            <a:avLst>
              <a:gd name="adj" fmla="val 12834"/>
            </a:avLst>
          </a:prstGeom>
          <a:solidFill>
            <a:srgbClr val="FFFFFF"/>
          </a:soli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Rounded Rectangle 9"/>
          <p:cNvSpPr/>
          <p:nvPr/>
        </p:nvSpPr>
        <p:spPr>
          <a:xfrm>
            <a:off x="3628934" y="1638299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52756" y="1802946"/>
            <a:ext cx="285742" cy="2041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19349" y="2279639"/>
            <a:ext cx="1743031" cy="80329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4B5563"/>
                </a:solidFill>
                <a:latin typeface="Inter"/>
              </a:rPr>
              <a:t>Руководитель общественной организации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7173" y="1447800"/>
            <a:ext cx="2047823" cy="1781174"/>
          </a:xfrm>
          <a:prstGeom prst="roundRect">
            <a:avLst>
              <a:gd name="adj" fmla="val 12834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ed Rectangle 13"/>
          <p:cNvSpPr/>
          <p:nvPr/>
        </p:nvSpPr>
        <p:spPr>
          <a:xfrm>
            <a:off x="5829154" y="1638299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2976" y="1794198"/>
            <a:ext cx="285742" cy="22160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19569" y="2261705"/>
            <a:ext cx="1743031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4B5563"/>
                </a:solidFill>
                <a:latin typeface="Inter"/>
              </a:rPr>
              <a:t>Эксперт при администрации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76918" y="1447800"/>
            <a:ext cx="2047823" cy="1781174"/>
          </a:xfrm>
          <a:prstGeom prst="roundRect">
            <a:avLst>
              <a:gd name="adj" fmla="val 12834"/>
            </a:avLst>
          </a:prstGeom>
          <a:solidFill>
            <a:srgbClr val="FFFFFF"/>
          </a:solidFill>
          <a:ln w="33020">
            <a:solidFill>
              <a:srgbClr val="959F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8" name="Rounded Rectangle 17"/>
          <p:cNvSpPr/>
          <p:nvPr/>
        </p:nvSpPr>
        <p:spPr>
          <a:xfrm>
            <a:off x="8029374" y="1638299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53196" y="1794198"/>
            <a:ext cx="285742" cy="2216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429314" y="2279639"/>
            <a:ext cx="1743031" cy="80329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4B5563"/>
                </a:solidFill>
                <a:latin typeface="Inter"/>
              </a:rPr>
              <a:t>Наставник для молодых педагогов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77138" y="1447800"/>
            <a:ext cx="2047823" cy="1781174"/>
          </a:xfrm>
          <a:prstGeom prst="roundRect">
            <a:avLst>
              <a:gd name="adj" fmla="val 12834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2" name="Rounded Rectangle 21"/>
          <p:cNvSpPr/>
          <p:nvPr/>
        </p:nvSpPr>
        <p:spPr>
          <a:xfrm>
            <a:off x="10229594" y="1638299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353416" y="1776704"/>
            <a:ext cx="285742" cy="25659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29534" y="2279639"/>
            <a:ext cx="1743031" cy="80329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4B5563"/>
                </a:solidFill>
                <a:latin typeface="Inter"/>
              </a:rPr>
              <a:t>Член Общественной палаты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6733" y="3457575"/>
            <a:ext cx="10858228" cy="1924049"/>
          </a:xfrm>
          <a:prstGeom prst="roundRect">
            <a:avLst>
              <a:gd name="adj" fmla="val 15841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Rounded Rectangle 25"/>
          <p:cNvSpPr/>
          <p:nvPr/>
        </p:nvSpPr>
        <p:spPr>
          <a:xfrm>
            <a:off x="971525" y="3762374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04872" y="3913461"/>
            <a:ext cx="342891" cy="30742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809704" y="3732315"/>
            <a:ext cx="5393400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780"/>
              </a:spcAft>
            </a:pPr>
            <a:r>
              <a:rPr sz="3200" b="1">
                <a:solidFill>
                  <a:srgbClr val="FFFFFF"/>
                </a:solidFill>
                <a:latin typeface="Montserrat"/>
              </a:rPr>
              <a:t>Легитимность и право голоса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09704" y="4328804"/>
            <a:ext cx="9410464" cy="75309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  <a:latin typeface="Inter"/>
              </a:rPr>
              <a:t> Проект дает вам легитимность. Вы получаете право голоса, потому что уже доказали, что </a:t>
            </a:r>
            <a:r>
              <a:rPr sz="2400" b="1">
                <a:solidFill>
                  <a:srgbClr val="959F7C"/>
                </a:solidFill>
                <a:latin typeface="Inter"/>
              </a:rPr>
              <a:t>умеете делать</a:t>
            </a:r>
            <a:r>
              <a:rPr sz="2400" b="0">
                <a:solidFill>
                  <a:srgbClr val="FFFFFF"/>
                </a:solidFill>
                <a:latin typeface="Inter"/>
              </a:rPr>
              <a:t>. 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66733" y="5572125"/>
            <a:ext cx="10858228" cy="647699"/>
          </a:xfrm>
          <a:prstGeom prst="roundRect">
            <a:avLst>
              <a:gd name="adj" fmla="val 35294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438438" y="5656364"/>
            <a:ext cx="561961" cy="40141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000399" y="5700969"/>
            <a:ext cx="5051319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Общественная карьера — это тоже </a:t>
            </a:r>
            <a:r>
              <a:rPr sz="2000" b="1">
                <a:solidFill>
                  <a:srgbClr val="516389"/>
                </a:solidFill>
                <a:latin typeface="Inter"/>
              </a:rPr>
              <a:t>карьера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8684" y="772505"/>
            <a:ext cx="1523961" cy="1267918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772" y="5962306"/>
            <a:ext cx="1333466" cy="8661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666733" y="196058"/>
            <a:ext cx="6841040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Первые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4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шага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к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вашему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проекту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66733" y="1419225"/>
            <a:ext cx="5314817" cy="165735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-95902" y="2181860"/>
            <a:ext cx="16573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Rounded Rectangle 7"/>
          <p:cNvSpPr/>
          <p:nvPr/>
        </p:nvSpPr>
        <p:spPr>
          <a:xfrm>
            <a:off x="933426" y="164782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TextBox 8"/>
          <p:cNvSpPr txBox="1"/>
          <p:nvPr/>
        </p:nvSpPr>
        <p:spPr>
          <a:xfrm>
            <a:off x="1063456" y="1755534"/>
            <a:ext cx="330475" cy="4267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FFFFFF"/>
                </a:solidFill>
                <a:latin typeface="Inter"/>
              </a:rPr>
              <a:t>1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33506" y="1714828"/>
            <a:ext cx="342891" cy="2660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90695" y="1615223"/>
            <a:ext cx="3492751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516389"/>
                </a:solidFill>
                <a:latin typeface="Inter"/>
              </a:rPr>
              <a:t>Найдите свою "боль"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3506" y="2007246"/>
            <a:ext cx="4019449" cy="99565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Что не так в вашей школе/поселке? Что лично вас </a:t>
            </a:r>
            <a:r>
              <a:rPr sz="2000" b="1">
                <a:solidFill>
                  <a:srgbClr val="516389"/>
                </a:solidFill>
                <a:latin typeface="Inter"/>
              </a:rPr>
              <a:t>"заводит"</a:t>
            </a:r>
            <a:r>
              <a:rPr sz="2000" b="0">
                <a:solidFill>
                  <a:srgbClr val="4B5563"/>
                </a:solidFill>
                <a:latin typeface="Inter"/>
              </a:rPr>
              <a:t>?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144" y="1419225"/>
            <a:ext cx="5314817" cy="165735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5447509" y="2181860"/>
            <a:ext cx="16573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ed Rectangle 14"/>
          <p:cNvSpPr/>
          <p:nvPr/>
        </p:nvSpPr>
        <p:spPr>
          <a:xfrm>
            <a:off x="6476838" y="1647825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6" name="TextBox 15"/>
          <p:cNvSpPr txBox="1"/>
          <p:nvPr/>
        </p:nvSpPr>
        <p:spPr>
          <a:xfrm>
            <a:off x="6618926" y="1767479"/>
            <a:ext cx="330475" cy="4267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FFFFFF"/>
                </a:solidFill>
                <a:latin typeface="Inter"/>
              </a:rPr>
              <a:t>2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76918" y="1703004"/>
            <a:ext cx="342891" cy="2896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734106" y="1615223"/>
            <a:ext cx="3582840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516389"/>
                </a:solidFill>
                <a:latin typeface="Inter"/>
              </a:rPr>
              <a:t>Сформулируйте идею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76918" y="2154722"/>
            <a:ext cx="4019449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Что вы можете сделать? Какова ваша </a:t>
            </a:r>
            <a:r>
              <a:rPr sz="2000" b="1">
                <a:solidFill>
                  <a:srgbClr val="516389"/>
                </a:solidFill>
                <a:latin typeface="Inter"/>
              </a:rPr>
              <a:t>идея решения</a:t>
            </a:r>
            <a:r>
              <a:rPr sz="2000" b="0">
                <a:solidFill>
                  <a:srgbClr val="4B5563"/>
                </a:solidFill>
                <a:latin typeface="Inter"/>
              </a:rPr>
              <a:t>?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6733" y="3305174"/>
            <a:ext cx="5314817" cy="1990724"/>
          </a:xfrm>
          <a:prstGeom prst="roundRect">
            <a:avLst>
              <a:gd name="adj" fmla="val 1148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-262589" y="4234496"/>
            <a:ext cx="1990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2" name="Rounded Rectangle 21"/>
          <p:cNvSpPr/>
          <p:nvPr/>
        </p:nvSpPr>
        <p:spPr>
          <a:xfrm>
            <a:off x="933426" y="3533774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3" name="TextBox 22"/>
          <p:cNvSpPr txBox="1"/>
          <p:nvPr/>
        </p:nvSpPr>
        <p:spPr>
          <a:xfrm>
            <a:off x="1060879" y="3653429"/>
            <a:ext cx="330475" cy="4267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FFFFFF"/>
                </a:solidFill>
                <a:latin typeface="Inter"/>
              </a:rPr>
              <a:t>3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33506" y="3600778"/>
            <a:ext cx="342891" cy="26604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190695" y="3501172"/>
            <a:ext cx="2962862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516389"/>
                </a:solidFill>
                <a:latin typeface="Inter"/>
              </a:rPr>
              <a:t>Приходите в офис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3506" y="4059883"/>
            <a:ext cx="4019449" cy="99565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Приходите к нам в </a:t>
            </a:r>
            <a:r>
              <a:rPr sz="2000" b="1">
                <a:solidFill>
                  <a:srgbClr val="516389"/>
                </a:solidFill>
                <a:latin typeface="Inter"/>
              </a:rPr>
              <a:t>проектный офис</a:t>
            </a:r>
            <a:r>
              <a:rPr sz="2000" b="0">
                <a:solidFill>
                  <a:srgbClr val="4B5563"/>
                </a:solidFill>
                <a:latin typeface="Inter"/>
              </a:rPr>
              <a:t>. Мы поможем упаковать идею в заявку. 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0144" y="3305174"/>
            <a:ext cx="5314817" cy="1990724"/>
          </a:xfrm>
          <a:prstGeom prst="roundRect">
            <a:avLst>
              <a:gd name="adj" fmla="val 1148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8" name="Round Same Side Corner Rectangle 27"/>
          <p:cNvSpPr/>
          <p:nvPr/>
        </p:nvSpPr>
        <p:spPr>
          <a:xfrm rot="16200000">
            <a:off x="5280822" y="4234496"/>
            <a:ext cx="19907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9" name="Rounded Rectangle 28"/>
          <p:cNvSpPr/>
          <p:nvPr/>
        </p:nvSpPr>
        <p:spPr>
          <a:xfrm>
            <a:off x="6476838" y="3533774"/>
            <a:ext cx="609584" cy="609600"/>
          </a:xfrm>
          <a:prstGeom prst="roundRect">
            <a:avLst>
              <a:gd name="adj" fmla="val 31246875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TextBox 29"/>
          <p:cNvSpPr txBox="1"/>
          <p:nvPr/>
        </p:nvSpPr>
        <p:spPr>
          <a:xfrm>
            <a:off x="6611025" y="3679020"/>
            <a:ext cx="281079" cy="42678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FFFFFF"/>
                </a:solidFill>
                <a:latin typeface="Inter"/>
              </a:rPr>
              <a:t>4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76918" y="3600778"/>
            <a:ext cx="342891" cy="26604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734106" y="3501172"/>
            <a:ext cx="2581091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516389"/>
                </a:solidFill>
                <a:latin typeface="Inter"/>
              </a:rPr>
              <a:t>Подайте заявку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76918" y="4040672"/>
            <a:ext cx="4019449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Подаете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заявку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.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Ждете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победы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.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Реализуете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.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Растете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.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66733" y="5486400"/>
            <a:ext cx="10858228" cy="761999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13292" y="5608879"/>
            <a:ext cx="606117" cy="47027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619409" y="5660773"/>
            <a:ext cx="6565195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Inter"/>
              </a:rPr>
              <a:t>Начните</a:t>
            </a:r>
            <a:r>
              <a:rPr sz="2400" b="1" dirty="0">
                <a:solidFill>
                  <a:srgbClr val="FFFFFF"/>
                </a:solidFill>
                <a:latin typeface="Inter"/>
              </a:rPr>
              <a:t> с </a:t>
            </a:r>
            <a:r>
              <a:rPr sz="2400" b="1" dirty="0" err="1">
                <a:solidFill>
                  <a:srgbClr val="FFFFFF"/>
                </a:solidFill>
                <a:latin typeface="Inter"/>
              </a:rPr>
              <a:t>вопроса</a:t>
            </a:r>
            <a:r>
              <a:rPr sz="2400" b="1" dirty="0">
                <a:solidFill>
                  <a:srgbClr val="FFFFFF"/>
                </a:solidFill>
                <a:latin typeface="Inter"/>
              </a:rPr>
              <a:t>: </a:t>
            </a:r>
            <a:r>
              <a:rPr sz="2400" b="1" dirty="0">
                <a:solidFill>
                  <a:srgbClr val="959F7C"/>
                </a:solidFill>
                <a:latin typeface="Inter"/>
              </a:rPr>
              <a:t>"</a:t>
            </a:r>
            <a:r>
              <a:rPr sz="2400" b="1" dirty="0" err="1">
                <a:solidFill>
                  <a:srgbClr val="959F7C"/>
                </a:solidFill>
                <a:latin typeface="Inter"/>
              </a:rPr>
              <a:t>Что</a:t>
            </a:r>
            <a:r>
              <a:rPr sz="2400" b="1" dirty="0">
                <a:solidFill>
                  <a:srgbClr val="959F7C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959F7C"/>
                </a:solidFill>
                <a:latin typeface="Inter"/>
              </a:rPr>
              <a:t>меня</a:t>
            </a:r>
            <a:r>
              <a:rPr sz="2400" b="1" dirty="0">
                <a:solidFill>
                  <a:srgbClr val="959F7C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959F7C"/>
                </a:solidFill>
                <a:latin typeface="Inter"/>
              </a:rPr>
              <a:t>лично</a:t>
            </a:r>
            <a:r>
              <a:rPr sz="2400" b="1" dirty="0">
                <a:solidFill>
                  <a:srgbClr val="959F7C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959F7C"/>
                </a:solidFill>
                <a:latin typeface="Inter"/>
              </a:rPr>
              <a:t>заводит</a:t>
            </a:r>
            <a:r>
              <a:rPr sz="2400" b="1" dirty="0">
                <a:solidFill>
                  <a:srgbClr val="959F7C"/>
                </a:solidFill>
                <a:latin typeface="Inter"/>
              </a:rPr>
              <a:t>?"</a:t>
            </a:r>
            <a:r>
              <a:rPr sz="2400" b="1" dirty="0">
                <a:solidFill>
                  <a:srgbClr val="FFFFFF"/>
                </a:solidFill>
                <a:latin typeface="Inter"/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6733" y="26109"/>
            <a:ext cx="7381798" cy="80329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516389"/>
                </a:solidFill>
                <a:latin typeface="Roboto"/>
              </a:rPr>
              <a:t>Проектный офис – ваш навигатор,</a:t>
            </a:r>
            <a:r>
              <a:rPr sz="2800" b="1" dirty="0">
                <a:solidFill>
                  <a:srgbClr val="516389"/>
                </a:solidFill>
                <a:latin typeface="Roboto"/>
              </a:rPr>
              <a:t> </a:t>
            </a:r>
            <a:endParaRPr lang="ru-RU" sz="2800" b="1" dirty="0">
              <a:solidFill>
                <a:srgbClr val="516389"/>
              </a:solidFill>
              <a:latin typeface="Roboto"/>
            </a:endParaRPr>
          </a:p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 err="1">
                <a:solidFill>
                  <a:srgbClr val="516389"/>
                </a:solidFill>
                <a:latin typeface="Roboto"/>
              </a:rPr>
              <a:t>как</a:t>
            </a:r>
            <a:r>
              <a:rPr sz="28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800" b="1" dirty="0" err="1">
                <a:solidFill>
                  <a:srgbClr val="516389"/>
                </a:solidFill>
                <a:latin typeface="Roboto"/>
              </a:rPr>
              <a:t>мы</a:t>
            </a:r>
            <a:r>
              <a:rPr sz="28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800" b="1" dirty="0" err="1">
                <a:solidFill>
                  <a:srgbClr val="516389"/>
                </a:solidFill>
                <a:latin typeface="Roboto"/>
              </a:rPr>
              <a:t>можем</a:t>
            </a:r>
            <a:r>
              <a:rPr sz="28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800" b="1" dirty="0" err="1">
                <a:solidFill>
                  <a:srgbClr val="516389"/>
                </a:solidFill>
                <a:latin typeface="Roboto"/>
              </a:rPr>
              <a:t>помочь</a:t>
            </a:r>
            <a:endParaRPr sz="2800" b="1" dirty="0">
              <a:solidFill>
                <a:srgbClr val="516389"/>
              </a:solidFill>
              <a:latin typeface="Roboto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58168" y="197094"/>
            <a:ext cx="304792" cy="23446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677258" y="114300"/>
            <a:ext cx="847703" cy="409574"/>
          </a:xfrm>
          <a:prstGeom prst="roundRect">
            <a:avLst>
              <a:gd name="adj" fmla="val 18604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677258" y="114300"/>
            <a:ext cx="847703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Roboto"/>
              </a:rPr>
              <a:t>Услуги</a:t>
            </a:r>
          </a:p>
        </p:txBody>
      </p:sp>
      <p:sp>
        <p:nvSpPr>
          <p:cNvPr id="6" name="Rectangle 5"/>
          <p:cNvSpPr/>
          <p:nvPr/>
        </p:nvSpPr>
        <p:spPr>
          <a:xfrm>
            <a:off x="666733" y="981074"/>
            <a:ext cx="457188" cy="38100"/>
          </a:xfrm>
          <a:prstGeom prst="rect">
            <a:avLst/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7" name="TextBox 6"/>
          <p:cNvSpPr txBox="1"/>
          <p:nvPr/>
        </p:nvSpPr>
        <p:spPr>
          <a:xfrm>
            <a:off x="1238219" y="816486"/>
            <a:ext cx="885389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err="1">
                <a:solidFill>
                  <a:srgbClr val="516389"/>
                </a:solidFill>
                <a:latin typeface="Roboto"/>
              </a:rPr>
              <a:t>Услуги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Управления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муниципального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проектного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офиса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Сургутского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района</a:t>
            </a:r>
            <a:endParaRPr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6733" y="1295399"/>
            <a:ext cx="3543211" cy="1704975"/>
          </a:xfrm>
          <a:prstGeom prst="roundRect">
            <a:avLst>
              <a:gd name="adj" fmla="val 893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-119714" y="2081846"/>
            <a:ext cx="17049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28" y="1541145"/>
            <a:ext cx="228594" cy="1943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62020" y="1378695"/>
            <a:ext cx="2091214" cy="6159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Информационно</a:t>
            </a:r>
            <a:r>
              <a:rPr sz="1600" b="1" dirty="0">
                <a:solidFill>
                  <a:srgbClr val="516389"/>
                </a:solidFill>
                <a:latin typeface="Roboto"/>
              </a:rPr>
              <a:t>-</a:t>
            </a:r>
            <a:endParaRPr lang="ru-RU" sz="1600" b="1" dirty="0">
              <a:solidFill>
                <a:srgbClr val="516389"/>
              </a:solidFill>
              <a:latin typeface="Roboto"/>
            </a:endParaRPr>
          </a:p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консультационная</a:t>
            </a:r>
            <a:r>
              <a:rPr sz="1600" b="1" dirty="0">
                <a:solidFill>
                  <a:srgbClr val="516389"/>
                </a:solidFill>
                <a:latin typeface="Roboto"/>
              </a:rPr>
              <a:t> </a:t>
            </a:r>
            <a:endParaRPr lang="ru-RU" sz="1600" b="1" dirty="0">
              <a:solidFill>
                <a:srgbClr val="516389"/>
              </a:solidFill>
              <a:latin typeface="Roboto"/>
            </a:endParaRPr>
          </a:p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поддержка</a:t>
            </a:r>
            <a:endParaRPr sz="16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228" y="2070833"/>
            <a:ext cx="3200319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Консультации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по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вопросам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НКО и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проектирования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для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всех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категорий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заявителей</a:t>
            </a:r>
            <a:endParaRPr sz="1400" b="0" dirty="0">
              <a:solidFill>
                <a:schemeClr val="accent3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324241" y="1295399"/>
            <a:ext cx="3543211" cy="1704975"/>
          </a:xfrm>
          <a:prstGeom prst="roundRect">
            <a:avLst>
              <a:gd name="adj" fmla="val 893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3537794" y="2081846"/>
            <a:ext cx="17049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4737" y="1463516"/>
            <a:ext cx="228594" cy="1971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19529" y="1386189"/>
            <a:ext cx="1759777" cy="44922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Проектное</a:t>
            </a:r>
            <a:r>
              <a:rPr sz="1600" b="1" dirty="0">
                <a:solidFill>
                  <a:srgbClr val="516389"/>
                </a:solidFill>
                <a:latin typeface="Roboto"/>
              </a:rPr>
              <a:t> </a:t>
            </a:r>
            <a:endParaRPr lang="ru-RU" sz="1600" b="1" dirty="0">
              <a:solidFill>
                <a:srgbClr val="516389"/>
              </a:solidFill>
              <a:latin typeface="Roboto"/>
            </a:endParaRPr>
          </a:p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сопровождение</a:t>
            </a:r>
            <a:endParaRPr sz="16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14737" y="2084401"/>
            <a:ext cx="3200319" cy="46987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Полное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сопровождение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НКО, ИП, ООО,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ФЛ, МУ 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в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разработке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проектов</a:t>
            </a:r>
            <a:endParaRPr sz="1400" b="0" dirty="0">
              <a:solidFill>
                <a:schemeClr val="accent3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981750" y="1295399"/>
            <a:ext cx="3543211" cy="1704975"/>
          </a:xfrm>
          <a:prstGeom prst="roundRect">
            <a:avLst>
              <a:gd name="adj" fmla="val 893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9" name="Round Same Side Corner Rectangle 18"/>
          <p:cNvSpPr/>
          <p:nvPr/>
        </p:nvSpPr>
        <p:spPr>
          <a:xfrm rot="16200000">
            <a:off x="7195303" y="2081846"/>
            <a:ext cx="17049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2245" y="1464945"/>
            <a:ext cx="228594" cy="19430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477038" y="1386189"/>
            <a:ext cx="1759777" cy="44922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rgbClr val="516389"/>
                </a:solidFill>
                <a:latin typeface="Roboto"/>
              </a:rPr>
              <a:t>Юридическое</a:t>
            </a:r>
            <a:r>
              <a:rPr sz="1600" b="1" dirty="0">
                <a:solidFill>
                  <a:srgbClr val="516389"/>
                </a:solidFill>
                <a:latin typeface="Roboto"/>
              </a:rPr>
              <a:t> </a:t>
            </a:r>
            <a:endParaRPr lang="ru-RU" sz="1600" b="1" dirty="0">
              <a:solidFill>
                <a:srgbClr val="516389"/>
              </a:solidFill>
              <a:latin typeface="Roboto"/>
            </a:endParaRPr>
          </a:p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сопровождение</a:t>
            </a:r>
            <a:endParaRPr sz="16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72245" y="1994633"/>
            <a:ext cx="3352716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Разработка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документов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для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регистрации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НКО в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Минюсте</a:t>
            </a:r>
            <a:r>
              <a:rPr lang="ru-RU"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, ООО в ФНС 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и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юридическое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сопровождение</a:t>
            </a:r>
            <a:r>
              <a:rPr lang="ru-RU"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, </a:t>
            </a:r>
            <a:endParaRPr sz="1400" b="0" dirty="0">
              <a:solidFill>
                <a:schemeClr val="accent3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66733" y="3114675"/>
            <a:ext cx="3543211" cy="1552574"/>
          </a:xfrm>
          <a:prstGeom prst="roundRect">
            <a:avLst>
              <a:gd name="adj" fmla="val 9815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4" name="Round Same Side Corner Rectangle 23"/>
          <p:cNvSpPr/>
          <p:nvPr/>
        </p:nvSpPr>
        <p:spPr>
          <a:xfrm rot="16200000">
            <a:off x="-43514" y="3824922"/>
            <a:ext cx="15525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7228" y="3292792"/>
            <a:ext cx="228594" cy="17716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162020" y="3156762"/>
            <a:ext cx="2157322" cy="44922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rgbClr val="516389"/>
                </a:solidFill>
                <a:latin typeface="Roboto"/>
              </a:rPr>
              <a:t>Сопровождение по </a:t>
            </a:r>
          </a:p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rgbClr val="516389"/>
                </a:solidFill>
                <a:latin typeface="Roboto"/>
              </a:rPr>
              <a:t>отчетности</a:t>
            </a:r>
            <a:endParaRPr sz="16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7228" y="3827476"/>
            <a:ext cx="3200319" cy="46987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Помощь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с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отчётностью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НКО (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кроме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бухучета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) в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течение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6-</a:t>
            </a:r>
            <a:r>
              <a:rPr lang="ru-RU"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12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месяцев</a:t>
            </a:r>
            <a:endParaRPr sz="1400" b="0" dirty="0">
              <a:solidFill>
                <a:schemeClr val="accent3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324241" y="3114675"/>
            <a:ext cx="3543211" cy="1552574"/>
          </a:xfrm>
          <a:prstGeom prst="roundRect">
            <a:avLst>
              <a:gd name="adj" fmla="val 9815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9" name="Round Same Side Corner Rectangle 28"/>
          <p:cNvSpPr/>
          <p:nvPr/>
        </p:nvSpPr>
        <p:spPr>
          <a:xfrm rot="16200000">
            <a:off x="3613994" y="3824922"/>
            <a:ext cx="15525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14737" y="3292792"/>
            <a:ext cx="228594" cy="17716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819529" y="3240119"/>
            <a:ext cx="2752292" cy="282513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Образовательные</a:t>
            </a:r>
            <a:r>
              <a:rPr sz="16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600" b="1" dirty="0" err="1">
                <a:solidFill>
                  <a:srgbClr val="516389"/>
                </a:solidFill>
                <a:latin typeface="Roboto"/>
              </a:rPr>
              <a:t>услуги</a:t>
            </a:r>
            <a:endParaRPr sz="16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14737" y="3647940"/>
            <a:ext cx="3200319" cy="82894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Проведение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обучающих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семинаров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и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конференций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,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разработка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материалов</a:t>
            </a:r>
            <a:r>
              <a:rPr lang="ru-RU"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, мозговые штурмы и ликбезы</a:t>
            </a:r>
            <a:endParaRPr sz="1400" b="0" dirty="0">
              <a:solidFill>
                <a:schemeClr val="accent3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981750" y="3114675"/>
            <a:ext cx="3543211" cy="1552574"/>
          </a:xfrm>
          <a:prstGeom prst="roundRect">
            <a:avLst>
              <a:gd name="adj" fmla="val 9815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4" name="Round Same Side Corner Rectangle 33"/>
          <p:cNvSpPr/>
          <p:nvPr/>
        </p:nvSpPr>
        <p:spPr>
          <a:xfrm rot="16200000">
            <a:off x="7271503" y="3824922"/>
            <a:ext cx="15525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72245" y="3292792"/>
            <a:ext cx="228594" cy="17716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477038" y="3156763"/>
            <a:ext cx="2148024" cy="44922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Инфраструктурная</a:t>
            </a:r>
            <a:r>
              <a:rPr sz="1600" b="1" dirty="0">
                <a:solidFill>
                  <a:srgbClr val="516389"/>
                </a:solidFill>
                <a:latin typeface="Roboto"/>
              </a:rPr>
              <a:t> </a:t>
            </a:r>
            <a:endParaRPr lang="ru-RU" sz="1600" b="1" dirty="0">
              <a:solidFill>
                <a:srgbClr val="516389"/>
              </a:solidFill>
              <a:latin typeface="Roboto"/>
            </a:endParaRPr>
          </a:p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поддержка</a:t>
            </a:r>
            <a:endParaRPr sz="16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72245" y="3827476"/>
            <a:ext cx="3200319" cy="46987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Коворкинг-зона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,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портал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НКО,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соцсети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,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разработка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символики</a:t>
            </a:r>
            <a:endParaRPr sz="1400" b="0" dirty="0">
              <a:solidFill>
                <a:schemeClr val="accent3">
                  <a:lumMod val="50000"/>
                </a:schemeClr>
              </a:solidFill>
              <a:latin typeface="Roboto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66733" y="4781549"/>
            <a:ext cx="10858228" cy="1276350"/>
          </a:xfrm>
          <a:prstGeom prst="roundRect">
            <a:avLst>
              <a:gd name="adj" fmla="val 1194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9" name="Round Same Side Corner Rectangle 38"/>
          <p:cNvSpPr/>
          <p:nvPr/>
        </p:nvSpPr>
        <p:spPr>
          <a:xfrm rot="16200000">
            <a:off x="94598" y="5353684"/>
            <a:ext cx="12763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7228" y="4959667"/>
            <a:ext cx="228594" cy="17716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200119" y="4890259"/>
            <a:ext cx="3539815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520"/>
              </a:spcAft>
            </a:pPr>
            <a:r>
              <a:rPr sz="1600" b="1" dirty="0" err="1">
                <a:solidFill>
                  <a:srgbClr val="516389"/>
                </a:solidFill>
                <a:latin typeface="Roboto"/>
              </a:rPr>
              <a:t>Экспертно-аналитические</a:t>
            </a:r>
            <a:r>
              <a:rPr sz="16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600" b="1" dirty="0" err="1">
                <a:solidFill>
                  <a:srgbClr val="516389"/>
                </a:solidFill>
                <a:latin typeface="Roboto"/>
              </a:rPr>
              <a:t>услуги</a:t>
            </a:r>
            <a:endParaRPr sz="16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00119" y="5193594"/>
            <a:ext cx="6615144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1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•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Профилактический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аудит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НКО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для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подготовки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к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проверкам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органов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власти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00119" y="5483930"/>
            <a:ext cx="4873065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1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•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Минимизация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рисков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нарушений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в </a:t>
            </a:r>
            <a:r>
              <a:rPr sz="1400" b="0" dirty="0" err="1">
                <a:solidFill>
                  <a:schemeClr val="accent3">
                    <a:lumMod val="50000"/>
                  </a:schemeClr>
                </a:solidFill>
                <a:latin typeface="Roboto"/>
              </a:rPr>
              <a:t>деятельности</a:t>
            </a:r>
            <a:r>
              <a:rPr sz="1400" b="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 НКО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0" y="6286500"/>
            <a:ext cx="12191695" cy="571500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6733" y="6488327"/>
            <a:ext cx="209544" cy="18689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028674" y="6441370"/>
            <a:ext cx="6726713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516389"/>
                </a:solidFill>
                <a:latin typeface="Roboto"/>
              </a:rPr>
              <a:t>Полный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516389"/>
                </a:solidFill>
                <a:latin typeface="Roboto"/>
              </a:rPr>
              <a:t>цикл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516389"/>
                </a:solidFill>
                <a:latin typeface="Roboto"/>
              </a:rPr>
              <a:t>поддержки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: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от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идеи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до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успешной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реализации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вашего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проекта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4386" y="750842"/>
            <a:ext cx="1523961" cy="114924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238" y="5940528"/>
            <a:ext cx="1333466" cy="8443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666733" y="158670"/>
            <a:ext cx="4096442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Задание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на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сегодня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66733" y="1828800"/>
            <a:ext cx="5314817" cy="2105024"/>
          </a:xfrm>
          <a:prstGeom prst="roundRect">
            <a:avLst>
              <a:gd name="adj" fmla="val 1447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-319739" y="2815272"/>
            <a:ext cx="21050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Rounded Rectangle 7"/>
          <p:cNvSpPr/>
          <p:nvPr/>
        </p:nvSpPr>
        <p:spPr>
          <a:xfrm>
            <a:off x="1009624" y="2133599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3446" y="2277835"/>
            <a:ext cx="285742" cy="2449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33506" y="2094531"/>
            <a:ext cx="1037400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520"/>
              </a:spcAft>
            </a:pPr>
            <a:r>
              <a:rPr b="1">
                <a:solidFill>
                  <a:srgbClr val="516389"/>
                </a:solidFill>
                <a:latin typeface="Inter"/>
              </a:rPr>
              <a:t>Вопрос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24" y="2649439"/>
            <a:ext cx="4667133" cy="114954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Какая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проблема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в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вашей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школе</a:t>
            </a:r>
            <a:r>
              <a:rPr lang="ru-RU" sz="2400" b="0" dirty="0">
                <a:solidFill>
                  <a:srgbClr val="4B5563"/>
                </a:solidFill>
                <a:latin typeface="Inter"/>
              </a:rPr>
              <a:t> / поселке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или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районе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вас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лично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"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заводит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"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?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0144" y="1828800"/>
            <a:ext cx="5314817" cy="2105024"/>
          </a:xfrm>
          <a:prstGeom prst="roundRect">
            <a:avLst>
              <a:gd name="adj" fmla="val 1447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3" name="Round Same Side Corner Rectangle 12"/>
          <p:cNvSpPr/>
          <p:nvPr/>
        </p:nvSpPr>
        <p:spPr>
          <a:xfrm rot="16200000">
            <a:off x="5223672" y="2815272"/>
            <a:ext cx="21050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ed Rectangle 13"/>
          <p:cNvSpPr/>
          <p:nvPr/>
        </p:nvSpPr>
        <p:spPr>
          <a:xfrm>
            <a:off x="6553036" y="2133599"/>
            <a:ext cx="533386" cy="533399"/>
          </a:xfrm>
          <a:prstGeom prst="roundRect">
            <a:avLst>
              <a:gd name="adj" fmla="val 35710714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76858" y="2277835"/>
            <a:ext cx="285742" cy="2449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76918" y="2094531"/>
            <a:ext cx="1037400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520"/>
              </a:spcAft>
            </a:pPr>
            <a:r>
              <a:rPr b="1">
                <a:solidFill>
                  <a:srgbClr val="959F7C"/>
                </a:solidFill>
                <a:latin typeface="Inter"/>
              </a:rPr>
              <a:t>Вопрос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3036" y="2649439"/>
            <a:ext cx="4667133" cy="114954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 Какой проект вы бы сделали, если бы у вас было </a:t>
            </a:r>
            <a:r>
              <a:rPr sz="2400" b="1">
                <a:solidFill>
                  <a:srgbClr val="516389"/>
                </a:solidFill>
                <a:latin typeface="Inter"/>
              </a:rPr>
              <a:t>500 тысяч рублей</a:t>
            </a:r>
            <a:r>
              <a:rPr sz="2400" b="0">
                <a:solidFill>
                  <a:srgbClr val="4B5563"/>
                </a:solidFill>
                <a:latin typeface="Inter"/>
              </a:rPr>
              <a:t>?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6733" y="4114800"/>
            <a:ext cx="5314817" cy="1724024"/>
          </a:xfrm>
          <a:prstGeom prst="roundRect">
            <a:avLst>
              <a:gd name="adj" fmla="val 13259"/>
            </a:avLst>
          </a:prstGeom>
          <a:solidFill>
            <a:srgbClr val="FFFFFF"/>
          </a:solidFill>
          <a:ln w="3302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5327" y="4461198"/>
            <a:ext cx="285742" cy="2216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95367" y="4350992"/>
            <a:ext cx="1276247" cy="43249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516389"/>
                </a:solidFill>
                <a:latin typeface="Inter"/>
              </a:rPr>
              <a:t>Задание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5327" y="4862204"/>
            <a:ext cx="4857628" cy="75309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Inter"/>
              </a:rPr>
              <a:t> Запишите ответы. Это ваша </a:t>
            </a:r>
            <a:r>
              <a:rPr sz="2400" b="1">
                <a:solidFill>
                  <a:srgbClr val="516389"/>
                </a:solidFill>
                <a:latin typeface="Inter"/>
              </a:rPr>
              <a:t>первая идея</a:t>
            </a:r>
            <a:r>
              <a:rPr sz="2400" b="0">
                <a:solidFill>
                  <a:srgbClr val="4B5563"/>
                </a:solidFill>
                <a:latin typeface="Inter"/>
              </a:rPr>
              <a:t>. С нее начинается всё.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0144" y="4114800"/>
            <a:ext cx="5314817" cy="1724024"/>
          </a:xfrm>
          <a:prstGeom prst="roundRect">
            <a:avLst>
              <a:gd name="adj" fmla="val 13259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38739" y="4414351"/>
            <a:ext cx="285742" cy="23909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838779" y="4312893"/>
            <a:ext cx="1031564" cy="43249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Inter"/>
              </a:rPr>
              <a:t>Важно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8739" y="4824105"/>
            <a:ext cx="4857628" cy="75309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  <a:latin typeface="Inter"/>
              </a:rPr>
              <a:t> Не ждите идеального момента. </a:t>
            </a:r>
            <a:r>
              <a:rPr sz="2400" b="1">
                <a:solidFill>
                  <a:srgbClr val="959F7C"/>
                </a:solidFill>
                <a:latin typeface="Inter"/>
              </a:rPr>
              <a:t>Идеальный момент — сейчас.</a:t>
            </a:r>
            <a:r>
              <a:rPr sz="2400" b="0">
                <a:solidFill>
                  <a:srgbClr val="FFFFFF"/>
                </a:solidFill>
                <a:latin typeface="Inter"/>
              </a:rPr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6733" y="282629"/>
            <a:ext cx="9138170" cy="4467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4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rgbClr val="516389"/>
                </a:solidFill>
                <a:latin typeface="Roboto"/>
              </a:rPr>
              <a:t>Успешная формула</a:t>
            </a:r>
            <a:endParaRPr sz="3600" b="1" dirty="0">
              <a:solidFill>
                <a:srgbClr val="516389"/>
              </a:solidFill>
              <a:latin typeface="Roboto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81970" y="189671"/>
            <a:ext cx="266693" cy="24930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562960" y="142875"/>
            <a:ext cx="962000" cy="342900"/>
          </a:xfrm>
          <a:prstGeom prst="roundRect">
            <a:avLst>
              <a:gd name="adj" fmla="val 22222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62960" y="142875"/>
            <a:ext cx="962000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 dirty="0" err="1">
                <a:solidFill>
                  <a:srgbClr val="FFFFFF"/>
                </a:solidFill>
                <a:latin typeface="Roboto"/>
              </a:rPr>
              <a:t>Метафора</a:t>
            </a:r>
            <a:endParaRPr sz="956" b="1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66733" y="1933574"/>
            <a:ext cx="3809904" cy="1466849"/>
          </a:xfrm>
          <a:prstGeom prst="roundRect">
            <a:avLst>
              <a:gd name="adj" fmla="val 20779"/>
            </a:avLst>
          </a:prstGeom>
          <a:gradFill rotWithShape="1">
            <a:gsLst>
              <a:gs pos="0">
                <a:srgbClr val="959F7C"/>
              </a:gs>
              <a:gs pos="100000">
                <a:srgbClr val="959F7C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927" y="2347741"/>
            <a:ext cx="476238" cy="3858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42887" y="2173116"/>
            <a:ext cx="2295757" cy="60676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705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 err="1">
                <a:solidFill>
                  <a:srgbClr val="FFFFFF"/>
                </a:solidFill>
                <a:latin typeface="Roboto"/>
              </a:rPr>
              <a:t>Проект</a:t>
            </a:r>
            <a:endParaRPr sz="4800" b="1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2730" y="2694885"/>
            <a:ext cx="2976072" cy="47763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dirty="0">
                <a:solidFill>
                  <a:srgbClr val="FFFFFF"/>
                </a:solidFill>
                <a:latin typeface="Roboto"/>
              </a:rPr>
              <a:t>= </a:t>
            </a:r>
            <a:r>
              <a:rPr sz="4000" b="1" dirty="0" err="1">
                <a:solidFill>
                  <a:srgbClr val="FFFFFF"/>
                </a:solidFill>
                <a:latin typeface="Roboto"/>
              </a:rPr>
              <a:t>конфет</a:t>
            </a:r>
            <a:r>
              <a:rPr lang="ru-RU" sz="4000" b="1" dirty="0">
                <a:solidFill>
                  <a:srgbClr val="FFFFFF"/>
                </a:solidFill>
                <a:latin typeface="Roboto"/>
              </a:rPr>
              <a:t>к</a:t>
            </a:r>
            <a:r>
              <a:rPr sz="4000" b="1" dirty="0">
                <a:solidFill>
                  <a:srgbClr val="FFFFFF"/>
                </a:solidFill>
                <a:latin typeface="Roboto"/>
              </a:rPr>
              <a:t>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6733" y="3581399"/>
            <a:ext cx="3809904" cy="179069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11" name="Round Same Side Corner Rectangle 10"/>
          <p:cNvSpPr/>
          <p:nvPr/>
        </p:nvSpPr>
        <p:spPr>
          <a:xfrm rot="16200000">
            <a:off x="-10177" y="4258310"/>
            <a:ext cx="14859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5327" y="3817620"/>
            <a:ext cx="228594" cy="1943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00119" y="3728187"/>
            <a:ext cx="2591222" cy="37317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516389"/>
                </a:solidFill>
                <a:latin typeface="Roboto"/>
              </a:rPr>
              <a:t>Суть метафоры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27" y="4143407"/>
            <a:ext cx="3390815" cy="98283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Качественная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заявка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—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это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1" dirty="0" err="1">
                <a:solidFill>
                  <a:srgbClr val="959F7C"/>
                </a:solidFill>
                <a:latin typeface="Roboto"/>
              </a:rPr>
              <a:t>красивая</a:t>
            </a:r>
            <a:r>
              <a:rPr sz="1600" b="1" dirty="0">
                <a:solidFill>
                  <a:srgbClr val="959F7C"/>
                </a:solidFill>
                <a:latin typeface="Roboto"/>
              </a:rPr>
              <a:t> </a:t>
            </a:r>
            <a:r>
              <a:rPr sz="1600" b="1" dirty="0" err="1">
                <a:solidFill>
                  <a:srgbClr val="959F7C"/>
                </a:solidFill>
                <a:latin typeface="Roboto"/>
              </a:rPr>
              <a:t>обертка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для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вашей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1" dirty="0" err="1">
                <a:solidFill>
                  <a:srgbClr val="516389"/>
                </a:solidFill>
                <a:latin typeface="Roboto"/>
              </a:rPr>
              <a:t>вкусной</a:t>
            </a:r>
            <a:r>
              <a:rPr sz="16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600" b="1" dirty="0" err="1">
                <a:solidFill>
                  <a:srgbClr val="516389"/>
                </a:solidFill>
                <a:latin typeface="Roboto"/>
              </a:rPr>
              <a:t>идеи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которая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поможет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продать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проект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дорого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3331" y="1321117"/>
            <a:ext cx="228594" cy="17716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48123" y="1217198"/>
            <a:ext cx="1968872" cy="3945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516389"/>
                </a:solidFill>
                <a:latin typeface="Roboto"/>
              </a:rPr>
              <a:t>Метафора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43331" y="1685925"/>
            <a:ext cx="6781630" cy="828675"/>
          </a:xfrm>
          <a:prstGeom prst="roundRect">
            <a:avLst>
              <a:gd name="adj" fmla="val 2758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18" name="Round Same Side Corner Rectangle 17"/>
          <p:cNvSpPr/>
          <p:nvPr/>
        </p:nvSpPr>
        <p:spPr>
          <a:xfrm rot="16200000">
            <a:off x="4395034" y="2034222"/>
            <a:ext cx="8286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19" name="Rounded Rectangle 18"/>
          <p:cNvSpPr/>
          <p:nvPr/>
        </p:nvSpPr>
        <p:spPr>
          <a:xfrm>
            <a:off x="4914777" y="1819275"/>
            <a:ext cx="495287" cy="561974"/>
          </a:xfrm>
          <a:prstGeom prst="roundRect">
            <a:avLst>
              <a:gd name="adj" fmla="val 46153"/>
            </a:avLst>
          </a:prstGeom>
          <a:solidFill>
            <a:srgbClr val="959F7C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10024" y="1923317"/>
            <a:ext cx="304792" cy="28721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562460" y="1786220"/>
            <a:ext cx="787331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130"/>
              </a:spcAft>
            </a:pPr>
            <a:r>
              <a:rPr sz="2000" b="1">
                <a:solidFill>
                  <a:srgbClr val="516389"/>
                </a:solidFill>
                <a:latin typeface="Roboto"/>
              </a:rPr>
              <a:t>Идея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62460" y="2080384"/>
            <a:ext cx="267958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=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24381" y="2062444"/>
            <a:ext cx="2254079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Roboto"/>
              </a:rPr>
              <a:t>вкусная начинка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43331" y="2609850"/>
            <a:ext cx="6781630" cy="828675"/>
          </a:xfrm>
          <a:prstGeom prst="roundRect">
            <a:avLst>
              <a:gd name="adj" fmla="val 2758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25" name="Round Same Side Corner Rectangle 24"/>
          <p:cNvSpPr/>
          <p:nvPr/>
        </p:nvSpPr>
        <p:spPr>
          <a:xfrm rot="16200000">
            <a:off x="4395034" y="2958147"/>
            <a:ext cx="8286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26" name="Rounded Rectangle 25"/>
          <p:cNvSpPr/>
          <p:nvPr/>
        </p:nvSpPr>
        <p:spPr>
          <a:xfrm>
            <a:off x="4914777" y="2743200"/>
            <a:ext cx="495287" cy="561974"/>
          </a:xfrm>
          <a:prstGeom prst="roundRect">
            <a:avLst>
              <a:gd name="adj" fmla="val 46153"/>
            </a:avLst>
          </a:prstGeom>
          <a:solidFill>
            <a:srgbClr val="516389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10024" y="2861896"/>
            <a:ext cx="304792" cy="25790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562460" y="2710145"/>
            <a:ext cx="3266407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130"/>
              </a:spcAft>
            </a:pPr>
            <a:r>
              <a:rPr sz="2000" b="1">
                <a:solidFill>
                  <a:srgbClr val="516389"/>
                </a:solidFill>
                <a:latin typeface="Roboto"/>
              </a:rPr>
              <a:t>Обоснование проблемы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62460" y="3004308"/>
            <a:ext cx="267958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=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24381" y="2986370"/>
            <a:ext cx="2399568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Roboto"/>
              </a:rPr>
              <a:t>красивая обертка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743331" y="3533774"/>
            <a:ext cx="6781630" cy="828675"/>
          </a:xfrm>
          <a:prstGeom prst="roundRect">
            <a:avLst>
              <a:gd name="adj" fmla="val 2758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32" name="Round Same Side Corner Rectangle 31"/>
          <p:cNvSpPr/>
          <p:nvPr/>
        </p:nvSpPr>
        <p:spPr>
          <a:xfrm rot="16200000">
            <a:off x="4395034" y="3882071"/>
            <a:ext cx="8286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33" name="Rounded Rectangle 32"/>
          <p:cNvSpPr/>
          <p:nvPr/>
        </p:nvSpPr>
        <p:spPr>
          <a:xfrm>
            <a:off x="4914777" y="3667124"/>
            <a:ext cx="495287" cy="561974"/>
          </a:xfrm>
          <a:prstGeom prst="roundRect">
            <a:avLst>
              <a:gd name="adj" fmla="val 46153"/>
            </a:avLst>
          </a:prstGeom>
          <a:solidFill>
            <a:srgbClr val="516389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10024" y="3806336"/>
            <a:ext cx="304792" cy="21687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562460" y="3634069"/>
            <a:ext cx="1952522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130"/>
              </a:spcAft>
            </a:pPr>
            <a:r>
              <a:rPr sz="2000" b="1">
                <a:solidFill>
                  <a:srgbClr val="516389"/>
                </a:solidFill>
                <a:latin typeface="Roboto"/>
              </a:rPr>
              <a:t>Задача фонда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62460" y="3928234"/>
            <a:ext cx="267958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=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24381" y="3910294"/>
            <a:ext cx="3630096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Roboto"/>
              </a:rPr>
              <a:t>купить конфету «дешевле»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743331" y="4457700"/>
            <a:ext cx="6781630" cy="1295399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39" name="Round Same Side Corner Rectangle 38"/>
          <p:cNvSpPr/>
          <p:nvPr/>
        </p:nvSpPr>
        <p:spPr>
          <a:xfrm rot="16200000">
            <a:off x="4161672" y="5039359"/>
            <a:ext cx="12953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40" name="Rounded Rectangle 39"/>
          <p:cNvSpPr/>
          <p:nvPr/>
        </p:nvSpPr>
        <p:spPr>
          <a:xfrm>
            <a:off x="4914777" y="4591050"/>
            <a:ext cx="495287" cy="561974"/>
          </a:xfrm>
          <a:prstGeom prst="roundRect">
            <a:avLst>
              <a:gd name="adj" fmla="val 46153"/>
            </a:avLst>
          </a:prstGeom>
          <a:solidFill>
            <a:srgbClr val="959F7C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10024" y="4756638"/>
            <a:ext cx="304792" cy="164123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5562460" y="4548470"/>
            <a:ext cx="1761764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130"/>
              </a:spcAft>
            </a:pPr>
            <a:r>
              <a:rPr sz="2000" b="1">
                <a:solidFill>
                  <a:srgbClr val="959F7C"/>
                </a:solidFill>
                <a:latin typeface="Roboto"/>
              </a:rPr>
              <a:t>Наша задача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62460" y="4833109"/>
            <a:ext cx="267958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=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24381" y="4824694"/>
            <a:ext cx="3390223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Roboto"/>
              </a:rPr>
              <a:t>«продать» проект дорого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62460" y="5165738"/>
            <a:ext cx="5829154" cy="46987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найдя точки соприкосновения с грантодателем и выстроить эффективный диалог в виде оформления качественной заявки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334125"/>
            <a:ext cx="12191695" cy="523874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6733" y="6510208"/>
            <a:ext cx="209544" cy="18123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990575" y="6460419"/>
            <a:ext cx="7161704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516389"/>
                </a:solidFill>
                <a:latin typeface="Roboto"/>
              </a:rPr>
              <a:t>Успех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516389"/>
                </a:solidFill>
                <a:latin typeface="Roboto"/>
              </a:rPr>
              <a:t>зависит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516389"/>
                </a:solidFill>
                <a:latin typeface="Roboto"/>
              </a:rPr>
              <a:t>от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516389"/>
                </a:solidFill>
                <a:latin typeface="Roboto"/>
              </a:rPr>
              <a:t>качества</a:t>
            </a:r>
            <a:r>
              <a:rPr sz="1400" b="1" dirty="0">
                <a:solidFill>
                  <a:srgbClr val="516389"/>
                </a:solidFill>
                <a:latin typeface="Roboto"/>
              </a:rPr>
              <a:t>: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чем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лучше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обертка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тем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дороже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можно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продать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идею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000999" y="952499"/>
            <a:ext cx="761980" cy="761999"/>
          </a:xfrm>
          <a:prstGeom prst="roundRect">
            <a:avLst>
              <a:gd name="adj" fmla="val 50000"/>
            </a:avLst>
          </a:prstGeom>
          <a:solidFill>
            <a:srgbClr val="959F7C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" name="Rounded Rectangle 2"/>
          <p:cNvSpPr/>
          <p:nvPr/>
        </p:nvSpPr>
        <p:spPr>
          <a:xfrm>
            <a:off x="10858228" y="3809999"/>
            <a:ext cx="571485" cy="571500"/>
          </a:xfrm>
          <a:prstGeom prst="roundRect">
            <a:avLst>
              <a:gd name="adj" fmla="val 50000"/>
            </a:avLst>
          </a:prstGeom>
          <a:solidFill>
            <a:srgbClr val="516389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" name="TextBox 3"/>
          <p:cNvSpPr txBox="1"/>
          <p:nvPr/>
        </p:nvSpPr>
        <p:spPr>
          <a:xfrm>
            <a:off x="675626" y="102948"/>
            <a:ext cx="9281130" cy="48314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925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516389"/>
                </a:solidFill>
                <a:latin typeface="Roboto"/>
              </a:rPr>
              <a:t>Основы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проектирования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: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базовый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минимум</a:t>
            </a:r>
            <a:endParaRPr sz="3200" b="1" dirty="0">
              <a:solidFill>
                <a:srgbClr val="516389"/>
              </a:solidFill>
              <a:latin typeface="Roboto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2920" y="92319"/>
            <a:ext cx="304792" cy="2344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2010" y="9525"/>
            <a:ext cx="942951" cy="409574"/>
          </a:xfrm>
          <a:prstGeom prst="rect">
            <a:avLst/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82010" y="9525"/>
            <a:ext cx="942951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Roboto"/>
              </a:rPr>
              <a:t>Основы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587" y="1087105"/>
            <a:ext cx="5333866" cy="1152524"/>
          </a:xfrm>
          <a:prstGeom prst="roundRect">
            <a:avLst>
              <a:gd name="adj" fmla="val 1983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99365" y="1597327"/>
            <a:ext cx="11525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181" y="1304209"/>
            <a:ext cx="342891" cy="2896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95370" y="1230986"/>
            <a:ext cx="1181670" cy="26468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520"/>
              </a:spcAft>
            </a:pPr>
            <a:r>
              <a:rPr sz="1050" b="1">
                <a:solidFill>
                  <a:srgbClr val="516389"/>
                </a:solidFill>
                <a:latin typeface="Roboto"/>
              </a:rPr>
              <a:t>ОПРЕДЕЛЕНИЕ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370" y="1393974"/>
            <a:ext cx="4457588" cy="78643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4B5563"/>
                </a:solidFill>
                <a:latin typeface="Roboto"/>
              </a:rPr>
              <a:t>Проект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—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это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мысль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, «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брошенная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» в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будущее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для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решения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проблемы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оформленная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как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письменный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план</a:t>
            </a:r>
            <a:endParaRPr sz="14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9587" y="2456733"/>
            <a:ext cx="5333866" cy="4167451"/>
          </a:xfrm>
          <a:prstGeom prst="roundRect">
            <a:avLst>
              <a:gd name="adj" fmla="val 606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-1408098" y="4474419"/>
            <a:ext cx="41674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181" y="2717573"/>
            <a:ext cx="304792" cy="20222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57271" y="2468334"/>
            <a:ext cx="3566746" cy="70070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516389"/>
                </a:solidFill>
                <a:latin typeface="Roboto"/>
              </a:rPr>
              <a:t>В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нём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должны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быть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чётко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</a:t>
            </a:r>
            <a:endParaRPr lang="ru-RU" sz="2000" b="1" dirty="0">
              <a:solidFill>
                <a:srgbClr val="516389"/>
              </a:solidFill>
              <a:latin typeface="Roboto"/>
            </a:endParaRPr>
          </a:p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516389"/>
                </a:solidFill>
                <a:latin typeface="Roboto"/>
              </a:rPr>
              <a:t>определены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: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5965" y="3357062"/>
            <a:ext cx="266693" cy="1681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36956" y="3265554"/>
            <a:ext cx="249497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260"/>
              </a:spcAft>
            </a:pPr>
            <a:r>
              <a:rPr sz="1600" b="1">
                <a:solidFill>
                  <a:srgbClr val="516389"/>
                </a:solidFill>
                <a:latin typeface="Roboto"/>
              </a:rPr>
              <a:t>Люди (целевая группа)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36956" y="3573806"/>
            <a:ext cx="1816459" cy="27757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  <a:latin typeface="Roboto"/>
              </a:rPr>
              <a:t>Для кого мы это делаем?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5965" y="3937673"/>
            <a:ext cx="266693" cy="22611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36956" y="3875154"/>
            <a:ext cx="1028487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260"/>
              </a:spcAft>
            </a:pPr>
            <a:r>
              <a:rPr sz="1600" b="1">
                <a:solidFill>
                  <a:srgbClr val="516389"/>
                </a:solidFill>
                <a:latin typeface="Roboto"/>
              </a:rPr>
              <a:t>Ресурсы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6956" y="4183405"/>
            <a:ext cx="3087640" cy="27757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  <a:latin typeface="Roboto"/>
              </a:rPr>
              <a:t>Что нам нужно (кадры, деньги, помещение)?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5965" y="4537748"/>
            <a:ext cx="266693" cy="22611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36956" y="4475228"/>
            <a:ext cx="134831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260"/>
              </a:spcAft>
            </a:pPr>
            <a:r>
              <a:rPr sz="1600" b="1">
                <a:solidFill>
                  <a:srgbClr val="516389"/>
                </a:solidFill>
                <a:latin typeface="Roboto"/>
              </a:rPr>
              <a:t>Территория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6956" y="4783480"/>
            <a:ext cx="1545551" cy="27757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  <a:latin typeface="Roboto"/>
              </a:rPr>
              <a:t>Где будем работать?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5965" y="5147348"/>
            <a:ext cx="266693" cy="22611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236956" y="5084829"/>
            <a:ext cx="803874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260"/>
              </a:spcAft>
            </a:pPr>
            <a:r>
              <a:rPr sz="1600" b="1">
                <a:solidFill>
                  <a:srgbClr val="516389"/>
                </a:solidFill>
                <a:latin typeface="Roboto"/>
              </a:rPr>
              <a:t>Время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36956" y="5393081"/>
            <a:ext cx="1013354" cy="27757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  <a:latin typeface="Roboto"/>
              </a:rPr>
              <a:t>Какие сроки?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5965" y="5760468"/>
            <a:ext cx="266693" cy="20002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236956" y="5684904"/>
            <a:ext cx="1330236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260"/>
              </a:spcAft>
            </a:pPr>
            <a:r>
              <a:rPr sz="1600" b="1">
                <a:solidFill>
                  <a:srgbClr val="516389"/>
                </a:solidFill>
                <a:latin typeface="Roboto"/>
              </a:rPr>
              <a:t>Результаты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6956" y="5993156"/>
            <a:ext cx="1693028" cy="27757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  <a:latin typeface="Roboto"/>
              </a:rPr>
              <a:t>Что изменится в итоге?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91095" y="657225"/>
            <a:ext cx="5333866" cy="971550"/>
          </a:xfrm>
          <a:prstGeom prst="roundRect">
            <a:avLst>
              <a:gd name="adj" fmla="val 23529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3" name="Round Same Side Corner Rectangle 32"/>
          <p:cNvSpPr/>
          <p:nvPr/>
        </p:nvSpPr>
        <p:spPr>
          <a:xfrm rot="16200000">
            <a:off x="5771360" y="1076960"/>
            <a:ext cx="9715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19689" y="877032"/>
            <a:ext cx="304792" cy="24618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838779" y="806960"/>
            <a:ext cx="317413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b="1" dirty="0" err="1">
                <a:solidFill>
                  <a:srgbClr val="516389"/>
                </a:solidFill>
                <a:latin typeface="Roboto"/>
              </a:rPr>
              <a:t>Главная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ошибка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новичков</a:t>
            </a:r>
            <a:endParaRPr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38779" y="1174094"/>
            <a:ext cx="3789948" cy="29976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Начинать разработку с идеи или готового решения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91095" y="1743075"/>
            <a:ext cx="5333866" cy="1438274"/>
          </a:xfrm>
          <a:prstGeom prst="roundRect">
            <a:avLst>
              <a:gd name="adj" fmla="val 158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8" name="Round Same Side Corner Rectangle 37"/>
          <p:cNvSpPr/>
          <p:nvPr/>
        </p:nvSpPr>
        <p:spPr>
          <a:xfrm rot="16200000">
            <a:off x="5537998" y="2396172"/>
            <a:ext cx="14382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19689" y="1957021"/>
            <a:ext cx="304792" cy="25790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838779" y="1892810"/>
            <a:ext cx="2228046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b="1">
                <a:solidFill>
                  <a:srgbClr val="516389"/>
                </a:solidFill>
                <a:latin typeface="Roboto"/>
              </a:rPr>
              <a:t>Правильный путь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38779" y="2291072"/>
            <a:ext cx="4495687" cy="70423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dirty="0" err="1">
                <a:solidFill>
                  <a:srgbClr val="4B5563"/>
                </a:solidFill>
                <a:latin typeface="Roboto"/>
              </a:rPr>
              <a:t>Начать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с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глубокого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анализа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ситуации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и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только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потом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чётко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сформулировать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проблему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которую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нужно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решить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.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Если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вы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не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понимаете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ситуацию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изнутри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вы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не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сможете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на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неё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B5563"/>
                </a:solidFill>
                <a:latin typeface="Roboto"/>
              </a:rPr>
              <a:t>повлиять</a:t>
            </a:r>
            <a:r>
              <a:rPr sz="1100" b="0" dirty="0">
                <a:solidFill>
                  <a:srgbClr val="4B5563"/>
                </a:solidFill>
                <a:latin typeface="Roboto"/>
              </a:rPr>
              <a:t>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191095" y="3295650"/>
            <a:ext cx="5333866" cy="1933574"/>
          </a:xfrm>
          <a:prstGeom prst="roundRect">
            <a:avLst>
              <a:gd name="adj" fmla="val 11822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19689" y="3615887"/>
            <a:ext cx="342891" cy="15962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876878" y="3563357"/>
            <a:ext cx="1625701" cy="26468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Roboto"/>
              </a:rPr>
              <a:t>ЦИТАТА ЭЙНШТЕЙНА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19689" y="3845731"/>
            <a:ext cx="4876678" cy="129061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FFFFFF"/>
                </a:solidFill>
                <a:latin typeface="Roboto"/>
              </a:rPr>
              <a:t>«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Если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бы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у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меня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был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час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на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решение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проблемы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, я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бы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потратил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55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минут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на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её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изучение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и 5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минут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—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на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Roboto"/>
              </a:rPr>
              <a:t>решение</a:t>
            </a:r>
            <a:r>
              <a:rPr sz="2000" b="1" dirty="0">
                <a:solidFill>
                  <a:srgbClr val="FFFFFF"/>
                </a:solidFill>
                <a:latin typeface="Roboto"/>
              </a:rPr>
              <a:t>»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191095" y="5343525"/>
            <a:ext cx="5333866" cy="1438274"/>
          </a:xfrm>
          <a:prstGeom prst="roundRect">
            <a:avLst>
              <a:gd name="adj" fmla="val 1589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7" name="Round Same Side Corner Rectangle 46"/>
          <p:cNvSpPr/>
          <p:nvPr/>
        </p:nvSpPr>
        <p:spPr>
          <a:xfrm rot="16200000">
            <a:off x="5537998" y="5996622"/>
            <a:ext cx="143827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19689" y="5569194"/>
            <a:ext cx="304792" cy="234461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838779" y="5493261"/>
            <a:ext cx="2034468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b="1" dirty="0" err="1">
                <a:solidFill>
                  <a:srgbClr val="516389"/>
                </a:solidFill>
                <a:latin typeface="Roboto"/>
              </a:rPr>
              <a:t>Проблема</a:t>
            </a:r>
            <a:r>
              <a:rPr b="1" dirty="0">
                <a:solidFill>
                  <a:srgbClr val="516389"/>
                </a:solidFill>
                <a:latin typeface="Roboto"/>
              </a:rPr>
              <a:t> —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это</a:t>
            </a:r>
            <a:endParaRPr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38779" y="5891520"/>
            <a:ext cx="4495687" cy="70423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  <a:latin typeface="Roboto"/>
              </a:rPr>
              <a:t>Чётко установленная необходимость устранить противоречия у конкретной ЦГ между желаемым будущим и текущей негативной ситуацией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B3F3240-8122-45B1-8674-F9E784617D2F}"/>
              </a:ext>
            </a:extLst>
          </p:cNvPr>
          <p:cNvSpPr txBox="1">
            <a:spLocks/>
          </p:cNvSpPr>
          <p:nvPr/>
        </p:nvSpPr>
        <p:spPr>
          <a:xfrm>
            <a:off x="5428325" y="1007623"/>
            <a:ext cx="1205144" cy="5415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ЛЮДИ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A7F43F25-FC46-470E-9482-3A625ACAA746}"/>
              </a:ext>
            </a:extLst>
          </p:cNvPr>
          <p:cNvSpPr txBox="1">
            <a:spLocks/>
          </p:cNvSpPr>
          <p:nvPr/>
        </p:nvSpPr>
        <p:spPr>
          <a:xfrm>
            <a:off x="5293309" y="5930287"/>
            <a:ext cx="1670483" cy="5415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РЕСУРСЫ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5877AA1-33DF-44FD-9898-C675E3F9C24F}"/>
              </a:ext>
            </a:extLst>
          </p:cNvPr>
          <p:cNvSpPr txBox="1">
            <a:spLocks/>
          </p:cNvSpPr>
          <p:nvPr/>
        </p:nvSpPr>
        <p:spPr>
          <a:xfrm rot="16200000">
            <a:off x="-316637" y="3553286"/>
            <a:ext cx="2287479" cy="5060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2060"/>
                </a:solidFill>
                <a:latin typeface="Roboto"/>
              </a:rPr>
              <a:t>ТЕРРИТОРИЯ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B1C537C0-FDFD-474B-9348-4A0417916D80}"/>
              </a:ext>
            </a:extLst>
          </p:cNvPr>
          <p:cNvSpPr txBox="1">
            <a:spLocks/>
          </p:cNvSpPr>
          <p:nvPr/>
        </p:nvSpPr>
        <p:spPr>
          <a:xfrm rot="5400000">
            <a:off x="10684275" y="3775228"/>
            <a:ext cx="1361244" cy="5060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2060"/>
                </a:solidFill>
                <a:latin typeface="Roboto"/>
              </a:rPr>
              <a:t>ВРЕМЯ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175B559-EA6E-49E4-B938-FB3B672DE4DD}"/>
              </a:ext>
            </a:extLst>
          </p:cNvPr>
          <p:cNvCxnSpPr/>
          <p:nvPr/>
        </p:nvCxnSpPr>
        <p:spPr>
          <a:xfrm>
            <a:off x="574089" y="1047567"/>
            <a:ext cx="0" cy="5424257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859B642-E406-45E8-813F-65DE78E69CB0}"/>
              </a:ext>
            </a:extLst>
          </p:cNvPr>
          <p:cNvCxnSpPr>
            <a:cxnSpLocks/>
          </p:cNvCxnSpPr>
          <p:nvPr/>
        </p:nvCxnSpPr>
        <p:spPr>
          <a:xfrm flipH="1">
            <a:off x="574089" y="6471824"/>
            <a:ext cx="11043822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5F4A85C-04E5-4B41-85A4-71F174A94FB6}"/>
              </a:ext>
            </a:extLst>
          </p:cNvPr>
          <p:cNvCxnSpPr/>
          <p:nvPr/>
        </p:nvCxnSpPr>
        <p:spPr>
          <a:xfrm>
            <a:off x="11617911" y="1047567"/>
            <a:ext cx="0" cy="5424257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118317C-C7E7-489D-8FE3-FC42CBC1A45D}"/>
              </a:ext>
            </a:extLst>
          </p:cNvPr>
          <p:cNvCxnSpPr>
            <a:cxnSpLocks/>
          </p:cNvCxnSpPr>
          <p:nvPr/>
        </p:nvCxnSpPr>
        <p:spPr>
          <a:xfrm flipH="1">
            <a:off x="574089" y="1047568"/>
            <a:ext cx="11043822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AC28C605-1995-402D-AA21-A24C4F65211E}"/>
              </a:ext>
            </a:extLst>
          </p:cNvPr>
          <p:cNvCxnSpPr>
            <a:cxnSpLocks/>
          </p:cNvCxnSpPr>
          <p:nvPr/>
        </p:nvCxnSpPr>
        <p:spPr>
          <a:xfrm>
            <a:off x="1114148" y="3812957"/>
            <a:ext cx="10008000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AC896B66-EF26-44DB-835C-3BB67A25FB02}"/>
              </a:ext>
            </a:extLst>
          </p:cNvPr>
          <p:cNvSpPr txBox="1">
            <a:spLocks/>
          </p:cNvSpPr>
          <p:nvPr/>
        </p:nvSpPr>
        <p:spPr>
          <a:xfrm>
            <a:off x="1315836" y="2434529"/>
            <a:ext cx="9806312" cy="5415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2060"/>
                </a:solidFill>
                <a:latin typeface="Roboto"/>
              </a:rPr>
              <a:t>МЫСЛЬ, «БРОШЕННАЯ» ВПЕРЕД ДЛЯ РЕШЕНИЯ ПРОБЛЕМЫ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1FBB9AA0-0D32-41A0-A2FE-BCA8280F8696}"/>
              </a:ext>
            </a:extLst>
          </p:cNvPr>
          <p:cNvSpPr/>
          <p:nvPr/>
        </p:nvSpPr>
        <p:spPr>
          <a:xfrm>
            <a:off x="988013" y="3701989"/>
            <a:ext cx="230078" cy="208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id="{9D18A7CA-78F1-4819-917E-5A604ED42B67}"/>
              </a:ext>
            </a:extLst>
          </p:cNvPr>
          <p:cNvSpPr txBox="1">
            <a:spLocks/>
          </p:cNvSpPr>
          <p:nvPr/>
        </p:nvSpPr>
        <p:spPr>
          <a:xfrm>
            <a:off x="901819" y="3939828"/>
            <a:ext cx="1202188" cy="5415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АНАЛИЗ СИТУАЦИИ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B63F7711-8E45-4127-AE2A-DD46898E4546}"/>
              </a:ext>
            </a:extLst>
          </p:cNvPr>
          <p:cNvSpPr/>
          <p:nvPr/>
        </p:nvSpPr>
        <p:spPr>
          <a:xfrm>
            <a:off x="1988968" y="3708646"/>
            <a:ext cx="230078" cy="208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DE2C3726-247D-4122-87ED-B6720BA73621}"/>
              </a:ext>
            </a:extLst>
          </p:cNvPr>
          <p:cNvSpPr/>
          <p:nvPr/>
        </p:nvSpPr>
        <p:spPr>
          <a:xfrm>
            <a:off x="3127897" y="3708645"/>
            <a:ext cx="230078" cy="208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A4BA1C5B-FAAE-46CF-A8EB-AC88253B0E72}"/>
              </a:ext>
            </a:extLst>
          </p:cNvPr>
          <p:cNvSpPr/>
          <p:nvPr/>
        </p:nvSpPr>
        <p:spPr>
          <a:xfrm>
            <a:off x="4277278" y="3672553"/>
            <a:ext cx="230078" cy="2808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B3392C0A-EA9E-4FE5-BCB1-9F7858991392}"/>
              </a:ext>
            </a:extLst>
          </p:cNvPr>
          <p:cNvSpPr/>
          <p:nvPr/>
        </p:nvSpPr>
        <p:spPr>
          <a:xfrm>
            <a:off x="5410981" y="3708644"/>
            <a:ext cx="230078" cy="208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2A7DD1F8-C3E1-4744-A9AE-784BD80EDE0B}"/>
              </a:ext>
            </a:extLst>
          </p:cNvPr>
          <p:cNvSpPr/>
          <p:nvPr/>
        </p:nvSpPr>
        <p:spPr>
          <a:xfrm>
            <a:off x="6555136" y="3708643"/>
            <a:ext cx="230078" cy="208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23CCA3A4-F1A5-42EE-B5C1-E289C2EF321F}"/>
              </a:ext>
            </a:extLst>
          </p:cNvPr>
          <p:cNvSpPr/>
          <p:nvPr/>
        </p:nvSpPr>
        <p:spPr>
          <a:xfrm>
            <a:off x="7694065" y="3701989"/>
            <a:ext cx="230078" cy="208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15281401-A050-4528-B50D-46EF122FCFBC}"/>
              </a:ext>
            </a:extLst>
          </p:cNvPr>
          <p:cNvSpPr/>
          <p:nvPr/>
        </p:nvSpPr>
        <p:spPr>
          <a:xfrm>
            <a:off x="8832994" y="3708643"/>
            <a:ext cx="230078" cy="208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12B63507-2A08-4E01-96EE-AFFE59EB15E9}"/>
              </a:ext>
            </a:extLst>
          </p:cNvPr>
          <p:cNvSpPr/>
          <p:nvPr/>
        </p:nvSpPr>
        <p:spPr>
          <a:xfrm>
            <a:off x="9977149" y="3708643"/>
            <a:ext cx="230078" cy="208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/>
            </a:endParaRPr>
          </a:p>
        </p:txBody>
      </p:sp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B7544AA7-B517-4D9B-8133-6CC702C796F3}"/>
              </a:ext>
            </a:extLst>
          </p:cNvPr>
          <p:cNvSpPr txBox="1">
            <a:spLocks/>
          </p:cNvSpPr>
          <p:nvPr/>
        </p:nvSpPr>
        <p:spPr>
          <a:xfrm>
            <a:off x="574087" y="5250027"/>
            <a:ext cx="1925063" cy="5415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СИТУАЦИОННЫЙ АНАЛИЗ</a:t>
            </a:r>
          </a:p>
        </p:txBody>
      </p:sp>
      <p:sp>
        <p:nvSpPr>
          <p:cNvPr id="44" name="Заголовок 1">
            <a:extLst>
              <a:ext uri="{FF2B5EF4-FFF2-40B4-BE49-F238E27FC236}">
                <a16:creationId xmlns:a16="http://schemas.microsoft.com/office/drawing/2014/main" id="{69DCC633-3479-4319-AB92-8AB3B2A6A523}"/>
              </a:ext>
            </a:extLst>
          </p:cNvPr>
          <p:cNvSpPr txBox="1">
            <a:spLocks/>
          </p:cNvSpPr>
          <p:nvPr/>
        </p:nvSpPr>
        <p:spPr>
          <a:xfrm>
            <a:off x="1358735" y="3121426"/>
            <a:ext cx="1769162" cy="5415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ОПРЕДЕЛЕНИЕ ЦГ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80DDF15E-BD6D-4997-BE75-488D76B02B35}"/>
              </a:ext>
            </a:extLst>
          </p:cNvPr>
          <p:cNvSpPr txBox="1">
            <a:spLocks/>
          </p:cNvSpPr>
          <p:nvPr/>
        </p:nvSpPr>
        <p:spPr>
          <a:xfrm>
            <a:off x="2229499" y="3863337"/>
            <a:ext cx="2185752" cy="10594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ВЫЯВЛЕНИЕ НЕГАТИВНЫХ ПРОТИВОРЕЧИВЫХ ФАКТОРОВ</a:t>
            </a:r>
          </a:p>
        </p:txBody>
      </p:sp>
      <p:sp>
        <p:nvSpPr>
          <p:cNvPr id="46" name="Заголовок 1">
            <a:extLst>
              <a:ext uri="{FF2B5EF4-FFF2-40B4-BE49-F238E27FC236}">
                <a16:creationId xmlns:a16="http://schemas.microsoft.com/office/drawing/2014/main" id="{E1C73A19-6334-4A78-BE2B-2C18EA0CEEB4}"/>
              </a:ext>
            </a:extLst>
          </p:cNvPr>
          <p:cNvSpPr txBox="1">
            <a:spLocks/>
          </p:cNvSpPr>
          <p:nvPr/>
        </p:nvSpPr>
        <p:spPr>
          <a:xfrm>
            <a:off x="3355306" y="3121425"/>
            <a:ext cx="2203225" cy="5415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Roboto"/>
              </a:rPr>
              <a:t>ФОРМУЛИРОВАНИЕ ПРОБЛЕМЫ</a:t>
            </a:r>
          </a:p>
        </p:txBody>
      </p: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EE2D8245-3715-4434-8BF8-CC117DD31230}"/>
              </a:ext>
            </a:extLst>
          </p:cNvPr>
          <p:cNvSpPr txBox="1">
            <a:spLocks/>
          </p:cNvSpPr>
          <p:nvPr/>
        </p:nvSpPr>
        <p:spPr>
          <a:xfrm>
            <a:off x="4491913" y="3939827"/>
            <a:ext cx="1670482" cy="5523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ПОСТАНОВКА ЦЕЛИ</a:t>
            </a: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34DA5529-CD6E-4CB5-A3EB-A132B01A3F67}"/>
              </a:ext>
            </a:extLst>
          </p:cNvPr>
          <p:cNvSpPr txBox="1">
            <a:spLocks/>
          </p:cNvSpPr>
          <p:nvPr/>
        </p:nvSpPr>
        <p:spPr>
          <a:xfrm>
            <a:off x="6128550" y="3939827"/>
            <a:ext cx="1670482" cy="5523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ПОСТАНОВКА ЗАДАЧ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5AEBD416-6E67-47A0-90AD-9A28A63B326C}"/>
              </a:ext>
            </a:extLst>
          </p:cNvPr>
          <p:cNvSpPr txBox="1">
            <a:spLocks/>
          </p:cNvSpPr>
          <p:nvPr/>
        </p:nvSpPr>
        <p:spPr>
          <a:xfrm>
            <a:off x="6162394" y="3121424"/>
            <a:ext cx="2913225" cy="5415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ОПРЕДЕЛЕНИЕ МЕРОПРИЯТИЙ И СРОКОВ</a:t>
            </a:r>
          </a:p>
        </p:txBody>
      </p:sp>
      <p:sp>
        <p:nvSpPr>
          <p:cNvPr id="50" name="Заголовок 1">
            <a:extLst>
              <a:ext uri="{FF2B5EF4-FFF2-40B4-BE49-F238E27FC236}">
                <a16:creationId xmlns:a16="http://schemas.microsoft.com/office/drawing/2014/main" id="{35D4A4E7-8EEB-4048-968B-3A9DBF36E11D}"/>
              </a:ext>
            </a:extLst>
          </p:cNvPr>
          <p:cNvSpPr txBox="1">
            <a:spLocks/>
          </p:cNvSpPr>
          <p:nvPr/>
        </p:nvSpPr>
        <p:spPr>
          <a:xfrm>
            <a:off x="8049254" y="3863337"/>
            <a:ext cx="1684033" cy="10594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ОПРЕДЕЛЕНИЕ 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РЕСУРСОВ: 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МТБ, КАДРЫ, 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ФИНАНСЫ</a:t>
            </a: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33A66DA3-8858-495D-B4B1-E027170C3C49}"/>
              </a:ext>
            </a:extLst>
          </p:cNvPr>
          <p:cNvSpPr txBox="1">
            <a:spLocks/>
          </p:cNvSpPr>
          <p:nvPr/>
        </p:nvSpPr>
        <p:spPr>
          <a:xfrm>
            <a:off x="9314098" y="3121424"/>
            <a:ext cx="1480227" cy="5415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ОЖИДАЕМЫЕ РЕЗУЛЬТАТЫ</a:t>
            </a:r>
          </a:p>
        </p:txBody>
      </p:sp>
      <p:sp>
        <p:nvSpPr>
          <p:cNvPr id="53" name="Заголовок 1">
            <a:extLst>
              <a:ext uri="{FF2B5EF4-FFF2-40B4-BE49-F238E27FC236}">
                <a16:creationId xmlns:a16="http://schemas.microsoft.com/office/drawing/2014/main" id="{6299F80B-7323-4645-B425-306F7E87D336}"/>
              </a:ext>
            </a:extLst>
          </p:cNvPr>
          <p:cNvSpPr txBox="1">
            <a:spLocks/>
          </p:cNvSpPr>
          <p:nvPr/>
        </p:nvSpPr>
        <p:spPr>
          <a:xfrm>
            <a:off x="10207227" y="3924480"/>
            <a:ext cx="1055359" cy="3320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Roboto"/>
              </a:rPr>
              <a:t>ПРОГНОЗ</a:t>
            </a:r>
          </a:p>
        </p:txBody>
      </p:sp>
      <p:pic>
        <p:nvPicPr>
          <p:cNvPr id="1028" name="Picture 4" descr="силуэт, люди, фотография">
            <a:extLst>
              <a:ext uri="{FF2B5EF4-FFF2-40B4-BE49-F238E27FC236}">
                <a16:creationId xmlns:a16="http://schemas.microsoft.com/office/drawing/2014/main" id="{70B58821-CD58-43FC-851B-08EDD45881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5" t="2798" r="21698" b="2870"/>
          <a:stretch/>
        </p:blipFill>
        <p:spPr bwMode="auto">
          <a:xfrm>
            <a:off x="5746642" y="1516544"/>
            <a:ext cx="5781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иктограммы PNG рисунок, картинки и пнг прозрачный для бесплатной загрузки  | Pngtree">
            <a:extLst>
              <a:ext uri="{FF2B5EF4-FFF2-40B4-BE49-F238E27FC236}">
                <a16:creationId xmlns:a16="http://schemas.microsoft.com/office/drawing/2014/main" id="{D5D2A264-2F0D-42FE-8B50-2B18EFA75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000" y="5279215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Карта – Бесплатные иконки: карты и местоположение">
            <a:extLst>
              <a:ext uri="{FF2B5EF4-FFF2-40B4-BE49-F238E27FC236}">
                <a16:creationId xmlns:a16="http://schemas.microsoft.com/office/drawing/2014/main" id="{C54FD46E-1AA4-4D39-90BD-98EA098B6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17" y="18123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Символ проверки времени – Бесплатные иконки: интерфейс">
            <a:extLst>
              <a:ext uri="{FF2B5EF4-FFF2-40B4-BE49-F238E27FC236}">
                <a16:creationId xmlns:a16="http://schemas.microsoft.com/office/drawing/2014/main" id="{B328B631-0E4B-4112-87FA-31A1807BE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119" y="4761977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A4366FAC-4E90-4426-9E4B-1A232300AB70}"/>
              </a:ext>
            </a:extLst>
          </p:cNvPr>
          <p:cNvCxnSpPr>
            <a:cxnSpLocks/>
          </p:cNvCxnSpPr>
          <p:nvPr/>
        </p:nvCxnSpPr>
        <p:spPr>
          <a:xfrm>
            <a:off x="1477562" y="4492130"/>
            <a:ext cx="0" cy="6657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6B7EEDB-1CC5-440F-9F16-C0988E45ED06}"/>
              </a:ext>
            </a:extLst>
          </p:cNvPr>
          <p:cNvSpPr txBox="1"/>
          <p:nvPr/>
        </p:nvSpPr>
        <p:spPr>
          <a:xfrm>
            <a:off x="675626" y="285125"/>
            <a:ext cx="9281130" cy="48314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925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516389"/>
                </a:solidFill>
                <a:latin typeface="Roboto"/>
              </a:rPr>
              <a:t>Основы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проектирования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: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базовый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минимум</a:t>
            </a:r>
            <a:endParaRPr sz="32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54" name="Rounded Rectangle 3">
            <a:extLst>
              <a:ext uri="{FF2B5EF4-FFF2-40B4-BE49-F238E27FC236}">
                <a16:creationId xmlns:a16="http://schemas.microsoft.com/office/drawing/2014/main" id="{A005751D-1802-4E06-BB16-1A67E34EBCC9}"/>
              </a:ext>
            </a:extLst>
          </p:cNvPr>
          <p:cNvSpPr/>
          <p:nvPr/>
        </p:nvSpPr>
        <p:spPr>
          <a:xfrm>
            <a:off x="10562960" y="142875"/>
            <a:ext cx="962000" cy="342900"/>
          </a:xfrm>
          <a:prstGeom prst="roundRect">
            <a:avLst>
              <a:gd name="adj" fmla="val 22222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C26109-7AF6-4199-B5D2-66C2BCA7D421}"/>
              </a:ext>
            </a:extLst>
          </p:cNvPr>
          <p:cNvSpPr txBox="1"/>
          <p:nvPr/>
        </p:nvSpPr>
        <p:spPr>
          <a:xfrm>
            <a:off x="10518848" y="168034"/>
            <a:ext cx="1050224" cy="29258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6" b="1" dirty="0">
                <a:solidFill>
                  <a:srgbClr val="FFFFFF"/>
                </a:solidFill>
                <a:latin typeface="Roboto"/>
              </a:rPr>
              <a:t>Схема проекта</a:t>
            </a:r>
            <a:endParaRPr sz="956" b="1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56" name="Picture 29" descr="image.png">
            <a:extLst>
              <a:ext uri="{FF2B5EF4-FFF2-40B4-BE49-F238E27FC236}">
                <a16:creationId xmlns:a16="http://schemas.microsoft.com/office/drawing/2014/main" id="{4F04E1D0-FC3F-4981-A833-2AF7EB2BAC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1441" y="211455"/>
            <a:ext cx="228594" cy="20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69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040" y="153006"/>
            <a:ext cx="9281130" cy="46391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516389"/>
                </a:solidFill>
                <a:latin typeface="Roboto"/>
              </a:rPr>
              <a:t>Основы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проектирования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: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базовый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минимум</a:t>
            </a:r>
            <a:endParaRPr sz="3200" b="1" dirty="0">
              <a:solidFill>
                <a:srgbClr val="516389"/>
              </a:solidFill>
              <a:latin typeface="Roboto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81990" y="95664"/>
            <a:ext cx="266693" cy="20872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724881" y="28575"/>
            <a:ext cx="800079" cy="342900"/>
          </a:xfrm>
          <a:prstGeom prst="roundRect">
            <a:avLst>
              <a:gd name="adj" fmla="val 22222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24881" y="28575"/>
            <a:ext cx="80007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FFFFFF"/>
                </a:solidFill>
                <a:latin typeface="Roboto"/>
              </a:rPr>
              <a:t>Основы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5446" y="825505"/>
            <a:ext cx="4067073" cy="1257300"/>
          </a:xfrm>
          <a:prstGeom prst="roundRect">
            <a:avLst>
              <a:gd name="adj" fmla="val 18181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842" y="1057833"/>
            <a:ext cx="266693" cy="1449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60733" y="937142"/>
            <a:ext cx="273113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Roboto"/>
              </a:rPr>
              <a:t>Целевая группа (ЦГ)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842" y="1329663"/>
            <a:ext cx="3762280" cy="61093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Roboto"/>
              </a:rPr>
              <a:t>— это конкретные люди с общими характеристиками, чью проблему мы решаем. Формулировка должна быть максимально точной.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5446" y="2197105"/>
            <a:ext cx="4067073" cy="2762249"/>
          </a:xfrm>
          <a:prstGeom prst="roundRect">
            <a:avLst>
              <a:gd name="adj" fmla="val 8275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1" name="TextBox 10"/>
          <p:cNvSpPr txBox="1"/>
          <p:nvPr/>
        </p:nvSpPr>
        <p:spPr>
          <a:xfrm>
            <a:off x="798812" y="2354903"/>
            <a:ext cx="3043525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516389"/>
                </a:solidFill>
                <a:latin typeface="Roboto"/>
              </a:rPr>
              <a:t>Примеры формулировки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842" y="2806706"/>
            <a:ext cx="266693" cy="276225"/>
          </a:xfrm>
          <a:prstGeom prst="roundRect">
            <a:avLst>
              <a:gd name="adj" fmla="val 28571"/>
            </a:avLst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3" name="TextBox 12"/>
          <p:cNvSpPr txBox="1"/>
          <p:nvPr/>
        </p:nvSpPr>
        <p:spPr>
          <a:xfrm>
            <a:off x="617842" y="2799651"/>
            <a:ext cx="272767" cy="290336"/>
          </a:xfrm>
          <a:prstGeom prst="rect">
            <a:avLst/>
          </a:prstGeom>
          <a:solidFill>
            <a:srgbClr val="002060"/>
          </a:solidFill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Roboto"/>
              </a:rPr>
              <a:t>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733" y="2761552"/>
            <a:ext cx="620491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 err="1">
                <a:solidFill>
                  <a:srgbClr val="002060"/>
                </a:solidFill>
                <a:latin typeface="Roboto"/>
              </a:rPr>
              <a:t>Плохо</a:t>
            </a:r>
            <a:endParaRPr sz="1200" b="1" dirty="0">
              <a:solidFill>
                <a:srgbClr val="002060"/>
              </a:solidFill>
              <a:latin typeface="Robot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842" y="3123501"/>
            <a:ext cx="1618713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26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«дети», «молодёжь»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842" y="3530606"/>
            <a:ext cx="266693" cy="276225"/>
          </a:xfrm>
          <a:prstGeom prst="roundRect">
            <a:avLst>
              <a:gd name="adj" fmla="val 28571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7" name="TextBox 16"/>
          <p:cNvSpPr txBox="1"/>
          <p:nvPr/>
        </p:nvSpPr>
        <p:spPr>
          <a:xfrm>
            <a:off x="617842" y="3523551"/>
            <a:ext cx="263149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Roboto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733" y="3485451"/>
            <a:ext cx="754822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959F7C"/>
                </a:solidFill>
                <a:latin typeface="Roboto"/>
              </a:rPr>
              <a:t>Хорошо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842" y="3893571"/>
            <a:ext cx="3762280" cy="91236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Подростки 12-14 лет из семей мобилизованных граждан Сургутского района, не являющиеся спортсменами и нуждающиеся в морально-психологической поддержке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30510" y="1021597"/>
            <a:ext cx="6638759" cy="1171575"/>
          </a:xfrm>
          <a:prstGeom prst="roundRect">
            <a:avLst>
              <a:gd name="adj" fmla="val 19512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4610763" y="1541344"/>
            <a:ext cx="11715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1006" y="1217688"/>
            <a:ext cx="266693" cy="21741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663897" y="1133234"/>
            <a:ext cx="3275769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516389"/>
                </a:solidFill>
                <a:latin typeface="Roboto"/>
              </a:rPr>
              <a:t>Проблема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—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это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разрыв</a:t>
            </a:r>
            <a:endParaRPr sz="20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21006" y="1554937"/>
            <a:ext cx="6295867" cy="50494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Между тем, что есть (негативная ситуация), и тем, что должно быть (желаемое будущее). Её нужно обосновать.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30510" y="2307472"/>
            <a:ext cx="6638759" cy="2038349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6" name="Round Same Side Corner Rectangle 25"/>
          <p:cNvSpPr/>
          <p:nvPr/>
        </p:nvSpPr>
        <p:spPr>
          <a:xfrm rot="16200000">
            <a:off x="4177376" y="3260606"/>
            <a:ext cx="20383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9105" y="2536487"/>
            <a:ext cx="266693" cy="20872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701996" y="2457208"/>
            <a:ext cx="279493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516389"/>
                </a:solidFill>
                <a:latin typeface="Roboto"/>
              </a:rPr>
              <a:t>Формула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Roboto"/>
              </a:rPr>
              <a:t>проблемы</a:t>
            </a:r>
            <a:r>
              <a:rPr sz="2000" b="1" dirty="0">
                <a:solidFill>
                  <a:srgbClr val="516389"/>
                </a:solidFill>
                <a:latin typeface="Roboto"/>
              </a:rPr>
              <a:t>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59105" y="2855796"/>
            <a:ext cx="2254271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1" dirty="0">
                <a:solidFill>
                  <a:srgbClr val="516389"/>
                </a:solidFill>
                <a:latin typeface="Roboto"/>
              </a:rPr>
              <a:t>ЦГ </a:t>
            </a:r>
            <a:r>
              <a:rPr lang="ru-RU" b="1" dirty="0">
                <a:solidFill>
                  <a:srgbClr val="516389"/>
                </a:solidFill>
                <a:latin typeface="Roboto"/>
              </a:rPr>
              <a:t>и территория </a:t>
            </a:r>
            <a:r>
              <a:rPr b="1" dirty="0">
                <a:solidFill>
                  <a:srgbClr val="516389"/>
                </a:solidFill>
                <a:latin typeface="Roboto"/>
              </a:rPr>
              <a:t>+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59105" y="3189171"/>
            <a:ext cx="4043992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516389"/>
                </a:solidFill>
                <a:latin typeface="Roboto"/>
              </a:rPr>
              <a:t>Неопределенность и сложность</a:t>
            </a:r>
            <a:r>
              <a:rPr b="1" dirty="0">
                <a:solidFill>
                  <a:srgbClr val="516389"/>
                </a:solidFill>
                <a:latin typeface="Roboto"/>
              </a:rPr>
              <a:t> 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59105" y="3522545"/>
            <a:ext cx="6336991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959F7C"/>
                </a:solidFill>
                <a:latin typeface="Roboto"/>
              </a:rPr>
              <a:t>Н</a:t>
            </a:r>
            <a:r>
              <a:rPr b="1" dirty="0" err="1">
                <a:solidFill>
                  <a:srgbClr val="959F7C"/>
                </a:solidFill>
                <a:latin typeface="Roboto"/>
              </a:rPr>
              <a:t>егативные</a:t>
            </a:r>
            <a:r>
              <a:rPr b="1" dirty="0">
                <a:solidFill>
                  <a:srgbClr val="959F7C"/>
                </a:solidFill>
                <a:latin typeface="Roboto"/>
              </a:rPr>
              <a:t> </a:t>
            </a:r>
            <a:r>
              <a:rPr lang="ru-RU" b="1" dirty="0">
                <a:solidFill>
                  <a:srgbClr val="959F7C"/>
                </a:solidFill>
                <a:latin typeface="Roboto"/>
              </a:rPr>
              <a:t>противоречивые </a:t>
            </a:r>
            <a:r>
              <a:rPr b="1" dirty="0" err="1">
                <a:solidFill>
                  <a:srgbClr val="959F7C"/>
                </a:solidFill>
                <a:latin typeface="Roboto"/>
              </a:rPr>
              <a:t>факторы</a:t>
            </a:r>
            <a:r>
              <a:rPr b="1" dirty="0">
                <a:solidFill>
                  <a:srgbClr val="959F7C"/>
                </a:solidFill>
                <a:latin typeface="Roboto"/>
              </a:rPr>
              <a:t> (с </a:t>
            </a:r>
            <a:r>
              <a:rPr b="1" dirty="0" err="1">
                <a:solidFill>
                  <a:srgbClr val="959F7C"/>
                </a:solidFill>
                <a:latin typeface="Roboto"/>
              </a:rPr>
              <a:t>цифрами</a:t>
            </a:r>
            <a:r>
              <a:rPr b="1" dirty="0">
                <a:solidFill>
                  <a:srgbClr val="959F7C"/>
                </a:solidFill>
                <a:latin typeface="Roboto"/>
              </a:rPr>
              <a:t>)</a:t>
            </a:r>
            <a:r>
              <a:rPr lang="ru-RU" b="1" dirty="0">
                <a:solidFill>
                  <a:srgbClr val="959F7C"/>
                </a:solidFill>
                <a:latin typeface="Roboto"/>
              </a:rPr>
              <a:t> +</a:t>
            </a:r>
            <a:endParaRPr b="1" dirty="0">
              <a:solidFill>
                <a:srgbClr val="959F7C"/>
              </a:solidFill>
              <a:latin typeface="Robot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59105" y="3855921"/>
            <a:ext cx="1634743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516389"/>
                </a:solidFill>
                <a:latin typeface="Roboto"/>
              </a:rPr>
              <a:t>Потребность</a:t>
            </a:r>
            <a:endParaRPr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130510" y="4460123"/>
            <a:ext cx="6638759" cy="152399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4" name="Round Same Side Corner Rectangle 33"/>
          <p:cNvSpPr/>
          <p:nvPr/>
        </p:nvSpPr>
        <p:spPr>
          <a:xfrm rot="16200000">
            <a:off x="4434551" y="5156082"/>
            <a:ext cx="15239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59105" y="4680440"/>
            <a:ext cx="266693" cy="22611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701996" y="4609859"/>
            <a:ext cx="2620782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Roboto"/>
              </a:rPr>
              <a:t>Пример проблемы: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59105" y="4937560"/>
            <a:ext cx="6219669" cy="96917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72% опрошенных жителей Югры от 30 лет имеют предрасположенность к хроническим заболеваниям, однако система здравоохранения не ориентирована на профилактику, что ведёт к риску преждевременной смерти.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65446" y="5339871"/>
            <a:ext cx="2457388" cy="363853"/>
          </a:xfrm>
          <a:prstGeom prst="roundRect">
            <a:avLst>
              <a:gd name="adj" fmla="val 42857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9" name="Round Same Side Corner Rectangle 38"/>
          <p:cNvSpPr/>
          <p:nvPr/>
        </p:nvSpPr>
        <p:spPr>
          <a:xfrm rot="16200000">
            <a:off x="333341" y="5471976"/>
            <a:ext cx="363853" cy="996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5942" y="5387596"/>
            <a:ext cx="172448" cy="14658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960734" y="5241669"/>
            <a:ext cx="1537826" cy="46987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 err="1">
                <a:solidFill>
                  <a:srgbClr val="516389"/>
                </a:solidFill>
                <a:latin typeface="Roboto"/>
              </a:rPr>
              <a:t>Максимальная</a:t>
            </a:r>
            <a:r>
              <a:rPr sz="1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516389"/>
                </a:solidFill>
                <a:latin typeface="Roboto"/>
              </a:rPr>
              <a:t>точность</a:t>
            </a:r>
            <a:endParaRPr sz="12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3134835" y="5336217"/>
            <a:ext cx="1708470" cy="363853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3" name="Round Same Side Corner Rectangle 42"/>
          <p:cNvSpPr/>
          <p:nvPr/>
        </p:nvSpPr>
        <p:spPr>
          <a:xfrm rot="16200000">
            <a:off x="2984083" y="5486967"/>
            <a:ext cx="363853" cy="623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5329" y="5381034"/>
            <a:ext cx="107905" cy="155207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630121" y="5238015"/>
            <a:ext cx="1060984" cy="46987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 err="1">
                <a:solidFill>
                  <a:srgbClr val="516389"/>
                </a:solidFill>
                <a:latin typeface="Roboto"/>
              </a:rPr>
              <a:t>Цифровые</a:t>
            </a:r>
            <a:r>
              <a:rPr sz="1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516389"/>
                </a:solidFill>
                <a:latin typeface="Roboto"/>
              </a:rPr>
              <a:t>факты</a:t>
            </a:r>
            <a:endParaRPr sz="12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465446" y="5851765"/>
            <a:ext cx="2457388" cy="363853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7" name="Round Same Side Corner Rectangle 46"/>
          <p:cNvSpPr/>
          <p:nvPr/>
        </p:nvSpPr>
        <p:spPr>
          <a:xfrm rot="16200000">
            <a:off x="333341" y="5983870"/>
            <a:ext cx="363853" cy="9964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5942" y="5906757"/>
            <a:ext cx="172448" cy="125027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960734" y="5843330"/>
            <a:ext cx="1275821" cy="29033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 err="1">
                <a:solidFill>
                  <a:srgbClr val="516389"/>
                </a:solidFill>
                <a:latin typeface="Roboto"/>
              </a:rPr>
              <a:t>Обоснование</a:t>
            </a:r>
            <a:endParaRPr sz="12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3134835" y="5848111"/>
            <a:ext cx="1708470" cy="363853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51" name="Round Same Side Corner Rectangle 50"/>
          <p:cNvSpPr/>
          <p:nvPr/>
        </p:nvSpPr>
        <p:spPr>
          <a:xfrm rot="16200000">
            <a:off x="2984083" y="5998861"/>
            <a:ext cx="363853" cy="623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25329" y="5913281"/>
            <a:ext cx="107905" cy="94848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3630119" y="5839675"/>
            <a:ext cx="968165" cy="29033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 err="1">
                <a:solidFill>
                  <a:srgbClr val="516389"/>
                </a:solidFill>
                <a:latin typeface="Roboto"/>
              </a:rPr>
              <a:t>Результат</a:t>
            </a:r>
            <a:endParaRPr sz="1200" b="1" dirty="0">
              <a:solidFill>
                <a:srgbClr val="516389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94583"/>
            <a:ext cx="9172960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FFFFFF"/>
                </a:solidFill>
                <a:latin typeface="Montserrat"/>
              </a:rPr>
              <a:t>Основы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проектирования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: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базовый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минимум</a:t>
            </a:r>
            <a:endParaRPr sz="3600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66733" y="1399924"/>
            <a:ext cx="6286342" cy="1476375"/>
          </a:xfrm>
          <a:prstGeom prst="roundRect">
            <a:avLst>
              <a:gd name="adj" fmla="val 10322"/>
            </a:avLst>
          </a:prstGeom>
          <a:gradFill rotWithShape="1">
            <a:gsLst>
              <a:gs pos="0">
                <a:srgbClr val="516389"/>
              </a:gs>
              <a:gs pos="100000">
                <a:srgbClr val="4B5563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5327" y="1931670"/>
            <a:ext cx="457188" cy="3338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04912" y="1441602"/>
            <a:ext cx="1957074" cy="45704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 err="1">
                <a:solidFill>
                  <a:srgbClr val="FFFFFF"/>
                </a:solidFill>
                <a:latin typeface="Montserrat"/>
              </a:rPr>
              <a:t>Цель</a:t>
            </a:r>
            <a:r>
              <a:rPr sz="24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Montserrat"/>
              </a:rPr>
              <a:t>проекта</a:t>
            </a:r>
            <a:endParaRPr sz="2400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4912" y="1854363"/>
            <a:ext cx="5219569" cy="89806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EBEEE2"/>
                </a:solidFill>
                <a:latin typeface="Roboto"/>
              </a:rPr>
              <a:t>Чёткий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,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измеримый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конечный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результат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,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который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меняет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ситуацию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lang="ru-RU" sz="1600" b="0" dirty="0">
                <a:solidFill>
                  <a:srgbClr val="EBEEE2"/>
                </a:solidFill>
                <a:latin typeface="Roboto"/>
              </a:rPr>
              <a:t>у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целевой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групп</a:t>
            </a:r>
            <a:r>
              <a:rPr lang="ru-RU" sz="1600" b="0" dirty="0">
                <a:solidFill>
                  <a:srgbClr val="EBEEE2"/>
                </a:solidFill>
                <a:latin typeface="Roboto"/>
              </a:rPr>
              <a:t>ы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в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лучшую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сторону</a:t>
            </a:r>
            <a:endParaRPr sz="1600" b="0" dirty="0">
              <a:solidFill>
                <a:srgbClr val="EBEEE2"/>
              </a:solidFill>
              <a:latin typeface="Roboto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733" y="3131705"/>
            <a:ext cx="304792" cy="257907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66733" y="3594033"/>
            <a:ext cx="3066973" cy="847724"/>
          </a:xfrm>
          <a:prstGeom prst="roundRect">
            <a:avLst>
              <a:gd name="adj" fmla="val 17977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29" y="3766726"/>
            <a:ext cx="266693" cy="2261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00119" y="3710671"/>
            <a:ext cx="1192699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Montserrat"/>
              </a:rPr>
              <a:t>Конкретная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0119" y="3998388"/>
            <a:ext cx="1376852" cy="32476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Что изменить?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86102" y="3594033"/>
            <a:ext cx="3066973" cy="847724"/>
          </a:xfrm>
          <a:prstGeom prst="roundRect">
            <a:avLst>
              <a:gd name="adj" fmla="val 17977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8499" y="3775423"/>
            <a:ext cx="266693" cy="2087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19489" y="3710671"/>
            <a:ext cx="1191288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Montserrat"/>
              </a:rPr>
              <a:t>Измеримая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489" y="3998388"/>
            <a:ext cx="1885388" cy="32476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4B5563"/>
                </a:solidFill>
                <a:latin typeface="Roboto"/>
              </a:rPr>
              <a:t>Сколько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изменений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6733" y="4594159"/>
            <a:ext cx="3066973" cy="847724"/>
          </a:xfrm>
          <a:prstGeom prst="roundRect">
            <a:avLst>
              <a:gd name="adj" fmla="val 17977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9129" y="4807436"/>
            <a:ext cx="266693" cy="14494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00119" y="4710796"/>
            <a:ext cx="1024576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Montserrat"/>
              </a:rPr>
              <a:t>Значимая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00119" y="4998513"/>
            <a:ext cx="1703864" cy="32476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У кого изменения?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86102" y="4594159"/>
            <a:ext cx="3066973" cy="847724"/>
          </a:xfrm>
          <a:prstGeom prst="roundRect">
            <a:avLst>
              <a:gd name="adj" fmla="val 17977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38499" y="4766851"/>
            <a:ext cx="266693" cy="22611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419489" y="4710796"/>
            <a:ext cx="1377044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Montserrat"/>
              </a:rPr>
              <a:t>Реалистичная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9489" y="4998513"/>
            <a:ext cx="2356286" cy="32476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Где, на какой территории?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6733" y="5594284"/>
            <a:ext cx="6286342" cy="847724"/>
          </a:xfrm>
          <a:prstGeom prst="roundRect">
            <a:avLst>
              <a:gd name="adj" fmla="val 17977"/>
            </a:avLst>
          </a:prstGeom>
          <a:gradFill rotWithShape="1">
            <a:gsLst>
              <a:gs pos="0">
                <a:srgbClr val="959F7C"/>
              </a:gs>
              <a:gs pos="100000">
                <a:srgbClr val="EBEEE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>
            <a:alphaModFix/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129" y="5766976"/>
            <a:ext cx="266693" cy="22611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200119" y="5710921"/>
            <a:ext cx="1289456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chemeClr val="accent3">
                    <a:lumMod val="50000"/>
                  </a:schemeClr>
                </a:solidFill>
                <a:latin typeface="Montserrat"/>
              </a:rPr>
              <a:t>Достижимая</a:t>
            </a:r>
            <a:endParaRPr sz="1600" b="1" dirty="0">
              <a:solidFill>
                <a:schemeClr val="accent3">
                  <a:lumMod val="50000"/>
                </a:schemeClr>
              </a:solidFill>
              <a:latin typeface="Montserra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00119" y="5998638"/>
            <a:ext cx="1966372" cy="32476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Как, с помощью чего?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34066" y="1321777"/>
            <a:ext cx="4190895" cy="3695700"/>
          </a:xfrm>
          <a:prstGeom prst="roundRect">
            <a:avLst>
              <a:gd name="adj" fmla="val 363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dirty="0"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62660" y="1477617"/>
            <a:ext cx="266693" cy="226115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62660" y="1928532"/>
            <a:ext cx="190495" cy="16248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955370" y="1486560"/>
            <a:ext cx="996107" cy="33130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B5563"/>
                </a:solidFill>
                <a:latin typeface="Montserrat"/>
              </a:rPr>
              <a:t>Проблема: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67452" y="1901538"/>
            <a:ext cx="3733706" cy="85696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1040"/>
              </a:spcAft>
            </a:pPr>
            <a:r>
              <a:rPr sz="1600" b="0" dirty="0" err="1">
                <a:solidFill>
                  <a:srgbClr val="4B5563"/>
                </a:solidFill>
                <a:latin typeface="Roboto"/>
              </a:rPr>
              <a:t>Только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10%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детей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в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возрасте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8–15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лет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в г. Л</a:t>
            </a:r>
            <a:r>
              <a:rPr lang="ru-RU" sz="1600" b="0" dirty="0">
                <a:solidFill>
                  <a:srgbClr val="4B5563"/>
                </a:solidFill>
                <a:latin typeface="Roboto"/>
              </a:rPr>
              <a:t>я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нтор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занимаются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спортом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из-за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нехватки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площадок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.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613291" y="2999581"/>
            <a:ext cx="190495" cy="12046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879985" y="2927497"/>
            <a:ext cx="584519" cy="33130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 err="1">
                <a:solidFill>
                  <a:srgbClr val="4B5563"/>
                </a:solidFill>
                <a:latin typeface="Montserrat"/>
              </a:rPr>
              <a:t>Цель</a:t>
            </a:r>
            <a:r>
              <a:rPr sz="1400" b="1" dirty="0">
                <a:solidFill>
                  <a:srgbClr val="4B5563"/>
                </a:solidFill>
                <a:latin typeface="Montserrat"/>
              </a:rPr>
              <a:t>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39165" y="3430564"/>
            <a:ext cx="3885796" cy="1375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Roboto"/>
              </a:rPr>
              <a:t>Вовлечь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в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физкультурно-спортивную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деятельность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50%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детей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и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подростков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в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возрасте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8–15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лет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в г.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Лантор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путём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создания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многофункционального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спортивного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центра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334066" y="5180147"/>
            <a:ext cx="4190895" cy="1449253"/>
          </a:xfrm>
          <a:prstGeom prst="roundRect">
            <a:avLst>
              <a:gd name="adj" fmla="val 8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62660" y="5271837"/>
            <a:ext cx="457188" cy="27672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172245" y="5207326"/>
            <a:ext cx="1542153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Важно знать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62660" y="5797062"/>
            <a:ext cx="304792" cy="216876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981750" y="5730582"/>
            <a:ext cx="2812308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EBEEE2"/>
                </a:solidFill>
                <a:latin typeface="Roboto"/>
              </a:rPr>
              <a:t>Цель — итоговый результат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62660" y="6235212"/>
            <a:ext cx="304792" cy="216876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981750" y="6040491"/>
            <a:ext cx="3314617" cy="60632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EBEEE2"/>
                </a:solidFill>
                <a:latin typeface="Roboto"/>
              </a:rPr>
              <a:t>Задачи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—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ключевые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шаги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для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е</a:t>
            </a:r>
            <a:r>
              <a:rPr lang="ru-RU" sz="1600" b="0" dirty="0">
                <a:solidFill>
                  <a:srgbClr val="EBEEE2"/>
                </a:solidFill>
                <a:latin typeface="Roboto"/>
              </a:rPr>
              <a:t>е</a:t>
            </a:r>
            <a:r>
              <a:rPr sz="1600" b="0" dirty="0">
                <a:solidFill>
                  <a:srgbClr val="EBEEE2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EBEEE2"/>
                </a:solidFill>
                <a:latin typeface="Roboto"/>
              </a:rPr>
              <a:t>достижения</a:t>
            </a:r>
            <a:endParaRPr sz="1600" b="0" dirty="0">
              <a:solidFill>
                <a:srgbClr val="EBEEE2"/>
              </a:solidFill>
              <a:latin typeface="Roboto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82D166-A2EE-4812-8906-0E001C2362DD}"/>
              </a:ext>
            </a:extLst>
          </p:cNvPr>
          <p:cNvSpPr txBox="1"/>
          <p:nvPr/>
        </p:nvSpPr>
        <p:spPr>
          <a:xfrm>
            <a:off x="1073514" y="3006642"/>
            <a:ext cx="3245119" cy="45704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Montserrat"/>
              </a:rPr>
              <a:t>SMART-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ontserrat"/>
              </a:rPr>
              <a:t>критерии цели:</a:t>
            </a:r>
            <a:endParaRPr sz="2400" b="1" dirty="0">
              <a:solidFill>
                <a:schemeClr val="accent3">
                  <a:lumMod val="50000"/>
                </a:schemeClr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94583"/>
            <a:ext cx="9172960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FFFFFF"/>
                </a:solidFill>
                <a:latin typeface="Montserrat"/>
              </a:rPr>
              <a:t>Основы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проектирования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: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базовый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минимум</a:t>
            </a:r>
            <a:endParaRPr sz="3600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66733" y="1190625"/>
            <a:ext cx="5238619" cy="1400175"/>
          </a:xfrm>
          <a:prstGeom prst="roundRect">
            <a:avLst>
              <a:gd name="adj" fmla="val 10884"/>
            </a:avLst>
          </a:prstGeom>
          <a:gradFill rotWithShape="1">
            <a:gsLst>
              <a:gs pos="0">
                <a:srgbClr val="959F7C"/>
              </a:gs>
              <a:gs pos="100000">
                <a:srgbClr val="EBEEE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5327" y="1737059"/>
            <a:ext cx="457188" cy="2977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04912" y="1395483"/>
            <a:ext cx="1893403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516389"/>
                </a:solidFill>
                <a:latin typeface="Montserrat"/>
              </a:rPr>
              <a:t>Задачи</a:t>
            </a:r>
            <a:r>
              <a:rPr sz="20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Montserrat"/>
              </a:rPr>
              <a:t>проекта</a:t>
            </a:r>
            <a:endParaRPr sz="20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4912" y="1776208"/>
            <a:ext cx="4171845" cy="60048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Основные направления работы или этапы. Обычно 2–4.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6733" y="2819399"/>
            <a:ext cx="5238619" cy="1171575"/>
          </a:xfrm>
          <a:prstGeom prst="roundRect">
            <a:avLst>
              <a:gd name="adj" fmla="val 13008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327" y="3071446"/>
            <a:ext cx="304792" cy="2579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14417" y="3015110"/>
            <a:ext cx="1702646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516389"/>
                </a:solidFill>
                <a:latin typeface="Montserrat"/>
              </a:rPr>
              <a:t>Пример задачи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14417" y="3444580"/>
            <a:ext cx="4205190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4B5563"/>
                </a:solidFill>
                <a:latin typeface="Roboto"/>
              </a:rPr>
              <a:t>«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Созда</a:t>
            </a:r>
            <a:r>
              <a:rPr lang="ru-RU" sz="1600" b="0" dirty="0" err="1">
                <a:solidFill>
                  <a:srgbClr val="4B5563"/>
                </a:solidFill>
                <a:latin typeface="Roboto"/>
              </a:rPr>
              <a:t>ть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современн</a:t>
            </a:r>
            <a:r>
              <a:rPr lang="ru-RU" sz="1600" b="0" dirty="0">
                <a:solidFill>
                  <a:srgbClr val="4B5563"/>
                </a:solidFill>
                <a:latin typeface="Roboto"/>
              </a:rPr>
              <a:t>ую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настольн</a:t>
            </a:r>
            <a:r>
              <a:rPr lang="ru-RU" sz="1600" b="0" dirty="0">
                <a:solidFill>
                  <a:srgbClr val="4B5563"/>
                </a:solidFill>
                <a:latin typeface="Roboto"/>
              </a:rPr>
              <a:t>ую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игр</a:t>
            </a:r>
            <a:r>
              <a:rPr lang="ru-RU" sz="1600" b="0" dirty="0">
                <a:solidFill>
                  <a:srgbClr val="4B5563"/>
                </a:solidFill>
                <a:latin typeface="Roboto"/>
              </a:rPr>
              <a:t>у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»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6733" y="4219575"/>
            <a:ext cx="5238619" cy="1400175"/>
          </a:xfrm>
          <a:prstGeom prst="roundRect">
            <a:avLst>
              <a:gd name="adj" fmla="val 10884"/>
            </a:avLst>
          </a:prstGeom>
          <a:gradFill rotWithShape="1">
            <a:gsLst>
              <a:gs pos="0">
                <a:srgbClr val="516389"/>
              </a:gs>
              <a:gs pos="100000">
                <a:srgbClr val="4B5563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5327" y="4720890"/>
            <a:ext cx="457188" cy="3880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04912" y="4424433"/>
            <a:ext cx="1693028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Мероприятия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4912" y="4802241"/>
            <a:ext cx="4171845" cy="60632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EBEEE2"/>
                </a:solidFill>
                <a:latin typeface="Roboto"/>
              </a:rPr>
              <a:t>Конкретные действия в рамках задач. Каждое мероприятие — это мини-проект.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86342" y="1190625"/>
            <a:ext cx="5238619" cy="4457700"/>
          </a:xfrm>
          <a:prstGeom prst="roundRect">
            <a:avLst>
              <a:gd name="adj" fmla="val 3418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4937" y="1477617"/>
            <a:ext cx="266693" cy="226115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6514937" y="1914525"/>
            <a:ext cx="4781430" cy="6096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9" name="Rounded Rectangle 18"/>
          <p:cNvSpPr/>
          <p:nvPr/>
        </p:nvSpPr>
        <p:spPr>
          <a:xfrm>
            <a:off x="6629234" y="2028825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0" name="TextBox 19"/>
          <p:cNvSpPr txBox="1"/>
          <p:nvPr/>
        </p:nvSpPr>
        <p:spPr>
          <a:xfrm>
            <a:off x="6629234" y="2009845"/>
            <a:ext cx="277576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24521" y="2044405"/>
            <a:ext cx="1634037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Что и для кого?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14937" y="2638425"/>
            <a:ext cx="4781430" cy="6096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3" name="Rounded Rectangle 22"/>
          <p:cNvSpPr/>
          <p:nvPr/>
        </p:nvSpPr>
        <p:spPr>
          <a:xfrm>
            <a:off x="6629234" y="2752725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4" name="TextBox 23"/>
          <p:cNvSpPr txBox="1"/>
          <p:nvPr/>
        </p:nvSpPr>
        <p:spPr>
          <a:xfrm>
            <a:off x="6629234" y="2733745"/>
            <a:ext cx="277576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24521" y="2768306"/>
            <a:ext cx="2570191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Где? (Место проведения)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14937" y="3362324"/>
            <a:ext cx="4781430" cy="6096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7" name="Rounded Rectangle 26"/>
          <p:cNvSpPr/>
          <p:nvPr/>
        </p:nvSpPr>
        <p:spPr>
          <a:xfrm>
            <a:off x="6629234" y="3476624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8" name="TextBox 27"/>
          <p:cNvSpPr txBox="1"/>
          <p:nvPr/>
        </p:nvSpPr>
        <p:spPr>
          <a:xfrm>
            <a:off x="6629234" y="3457644"/>
            <a:ext cx="277576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24521" y="3492206"/>
            <a:ext cx="3572901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Когда? (Дата и продолжительность)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14937" y="4086225"/>
            <a:ext cx="4781430" cy="6096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1" name="Rounded Rectangle 30"/>
          <p:cNvSpPr/>
          <p:nvPr/>
        </p:nvSpPr>
        <p:spPr>
          <a:xfrm>
            <a:off x="6629234" y="4200525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2" name="TextBox 31"/>
          <p:cNvSpPr txBox="1"/>
          <p:nvPr/>
        </p:nvSpPr>
        <p:spPr>
          <a:xfrm>
            <a:off x="6629234" y="4181545"/>
            <a:ext cx="277576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24521" y="4216106"/>
            <a:ext cx="3524491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Кто? (Ответственный исполнитель)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514937" y="4810124"/>
            <a:ext cx="4781430" cy="6096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5" name="Rounded Rectangle 34"/>
          <p:cNvSpPr/>
          <p:nvPr/>
        </p:nvSpPr>
        <p:spPr>
          <a:xfrm>
            <a:off x="6629234" y="4924424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6" name="TextBox 35"/>
          <p:cNvSpPr txBox="1"/>
          <p:nvPr/>
        </p:nvSpPr>
        <p:spPr>
          <a:xfrm>
            <a:off x="6629234" y="4905444"/>
            <a:ext cx="277576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24521" y="4940006"/>
            <a:ext cx="2252604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С каким результатом?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505112" y="5876925"/>
            <a:ext cx="5238619" cy="895350"/>
          </a:xfrm>
          <a:prstGeom prst="roundRect">
            <a:avLst>
              <a:gd name="adj" fmla="val 11267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3707" y="6141117"/>
            <a:ext cx="457188" cy="36696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343291" y="5841161"/>
            <a:ext cx="958852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260"/>
              </a:spcAft>
            </a:pPr>
            <a:r>
              <a:rPr sz="1600" b="1">
                <a:solidFill>
                  <a:srgbClr val="FFFFFF"/>
                </a:solidFill>
                <a:latin typeface="Montserrat"/>
              </a:rPr>
              <a:t>ОШИБКА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43291" y="6183365"/>
            <a:ext cx="4171845" cy="60632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EBEEE2"/>
                </a:solidFill>
                <a:latin typeface="Roboto"/>
              </a:rPr>
              <a:t>Составлять абстрактные или не связанные с задачами мероприятия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4BF6C85-1C6F-4072-BC55-E4389253FB29}"/>
              </a:ext>
            </a:extLst>
          </p:cNvPr>
          <p:cNvSpPr txBox="1"/>
          <p:nvPr/>
        </p:nvSpPr>
        <p:spPr>
          <a:xfrm>
            <a:off x="6972125" y="1346104"/>
            <a:ext cx="2510559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516389"/>
                </a:solidFill>
                <a:latin typeface="Montserrat"/>
              </a:rPr>
              <a:t>5 ключевых вопроса:</a:t>
            </a:r>
            <a:endParaRPr sz="2000" b="1" dirty="0">
              <a:solidFill>
                <a:srgbClr val="516389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94583"/>
            <a:ext cx="9172960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FFFFFF"/>
                </a:solidFill>
                <a:latin typeface="Montserrat"/>
              </a:rPr>
              <a:t>Основы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проектирования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: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базовый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минимум</a:t>
            </a:r>
            <a:endParaRPr sz="3600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0883" y="1137067"/>
            <a:ext cx="6514937" cy="1118629"/>
          </a:xfrm>
          <a:prstGeom prst="roundRect">
            <a:avLst>
              <a:gd name="adj" fmla="val 10884"/>
            </a:avLst>
          </a:prstGeom>
          <a:gradFill rotWithShape="1">
            <a:gsLst>
              <a:gs pos="0">
                <a:srgbClr val="959F7C"/>
              </a:gs>
              <a:gs pos="100000">
                <a:srgbClr val="EBEEE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9477" y="1527210"/>
            <a:ext cx="457188" cy="3489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9062" y="1211201"/>
            <a:ext cx="2021002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516389"/>
                </a:solidFill>
                <a:latin typeface="Montserrat"/>
              </a:rPr>
              <a:t>Ресурсы</a:t>
            </a:r>
            <a:r>
              <a:rPr sz="20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Montserrat"/>
              </a:rPr>
              <a:t>проекта</a:t>
            </a:r>
            <a:endParaRPr sz="20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9062" y="1591926"/>
            <a:ext cx="5448163" cy="60048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Roboto"/>
              </a:rPr>
              <a:t>Всё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что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необходимо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для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выполнения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мероприятий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и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достижения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цели</a:t>
            </a:r>
            <a:endParaRPr sz="1600" b="0" dirty="0">
              <a:solidFill>
                <a:srgbClr val="4B5563"/>
              </a:solidFill>
              <a:latin typeface="Roboto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83" y="2696664"/>
            <a:ext cx="304792" cy="257907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20883" y="3235192"/>
            <a:ext cx="2152597" cy="3175610"/>
          </a:xfrm>
          <a:prstGeom prst="roundRect">
            <a:avLst>
              <a:gd name="adj" fmla="val 6106"/>
            </a:avLst>
          </a:prstGeom>
          <a:solidFill>
            <a:srgbClr val="FFFFFF"/>
          </a:solidFill>
          <a:ln w="16510">
            <a:solidFill>
              <a:srgbClr val="EBE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0" name="Rounded Rectangle 9"/>
          <p:cNvSpPr/>
          <p:nvPr/>
        </p:nvSpPr>
        <p:spPr>
          <a:xfrm>
            <a:off x="530428" y="3444743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725" y="3584760"/>
            <a:ext cx="228594" cy="1771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7492" y="3478528"/>
            <a:ext cx="1465401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 dirty="0" err="1">
                <a:solidFill>
                  <a:srgbClr val="516389"/>
                </a:solidFill>
                <a:latin typeface="Montserrat"/>
              </a:rPr>
              <a:t>Собственные</a:t>
            </a:r>
            <a:endParaRPr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0428" y="3995618"/>
            <a:ext cx="2076398" cy="55560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52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То, что уже есть у организации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0428" y="4564566"/>
            <a:ext cx="1348190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/>
              <a:t>  </a:t>
            </a:r>
            <a:r>
              <a:rPr sz="1400" b="0">
                <a:solidFill>
                  <a:srgbClr val="4B5563"/>
                </a:solidFill>
                <a:latin typeface="Roboto"/>
              </a:rPr>
              <a:t>Помещение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428" y="4665303"/>
            <a:ext cx="152396" cy="1306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0428" y="4859841"/>
            <a:ext cx="1571071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/>
              <a:t>  </a:t>
            </a:r>
            <a:r>
              <a:rPr sz="1400" b="0">
                <a:solidFill>
                  <a:srgbClr val="4B5563"/>
                </a:solidFill>
                <a:latin typeface="Roboto"/>
              </a:rPr>
              <a:t>Оборудование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428" y="4970103"/>
            <a:ext cx="152396" cy="13062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0428" y="5155115"/>
            <a:ext cx="1323824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/>
              <a:t>  </a:t>
            </a:r>
            <a:r>
              <a:rPr sz="1400" b="0">
                <a:solidFill>
                  <a:srgbClr val="4B5563"/>
                </a:solidFill>
                <a:latin typeface="Roboto"/>
              </a:rPr>
              <a:t>Сотрудники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428" y="5255853"/>
            <a:ext cx="152396" cy="13062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30428" y="5450391"/>
            <a:ext cx="1495281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/>
              <a:t>  </a:t>
            </a:r>
            <a:r>
              <a:rPr sz="1400" b="0">
                <a:solidFill>
                  <a:srgbClr val="4B5563"/>
                </a:solidFill>
                <a:latin typeface="Roboto"/>
              </a:rPr>
              <a:t>Добровольцы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428" y="5560653"/>
            <a:ext cx="152396" cy="130628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2780964" y="3235192"/>
            <a:ext cx="2274396" cy="3175610"/>
          </a:xfrm>
          <a:prstGeom prst="roundRect">
            <a:avLst>
              <a:gd name="adj" fmla="val 6130"/>
            </a:avLst>
          </a:prstGeom>
          <a:solidFill>
            <a:srgbClr val="FFFFFF"/>
          </a:solidFill>
          <a:ln w="16510">
            <a:solidFill>
              <a:srgbClr val="EBE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3" name="Rounded Rectangle 22"/>
          <p:cNvSpPr/>
          <p:nvPr/>
        </p:nvSpPr>
        <p:spPr>
          <a:xfrm>
            <a:off x="2926331" y="3444743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0629" y="3583331"/>
            <a:ext cx="228594" cy="18002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407486" y="3504087"/>
            <a:ext cx="1439753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 dirty="0" err="1">
                <a:solidFill>
                  <a:srgbClr val="516389"/>
                </a:solidFill>
                <a:latin typeface="Montserrat"/>
              </a:rPr>
              <a:t>Партнёрские</a:t>
            </a:r>
            <a:endParaRPr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26331" y="3982447"/>
            <a:ext cx="1806457" cy="32476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52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Софинансирование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26331" y="4342164"/>
            <a:ext cx="2066873" cy="78643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52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Партнёры предоставляют безвозмездно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26331" y="5155115"/>
            <a:ext cx="1783052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/>
              <a:t>  </a:t>
            </a:r>
            <a:r>
              <a:rPr sz="1400" b="0">
                <a:solidFill>
                  <a:srgbClr val="4B5563"/>
                </a:solidFill>
                <a:latin typeface="Roboto"/>
              </a:rPr>
              <a:t>Услуги экспертов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26331" y="5255853"/>
            <a:ext cx="152396" cy="13062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926331" y="5450391"/>
            <a:ext cx="1212704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/>
              <a:t>  </a:t>
            </a:r>
            <a:r>
              <a:rPr sz="1400" b="0">
                <a:solidFill>
                  <a:srgbClr val="4B5563"/>
                </a:solidFill>
                <a:latin typeface="Roboto"/>
              </a:rPr>
              <a:t>Транспорт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26331" y="5560653"/>
            <a:ext cx="152396" cy="13062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926331" y="5745666"/>
            <a:ext cx="2183034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 dirty="0"/>
              <a:t> 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Рекламные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площад</a:t>
            </a:r>
            <a:r>
              <a:rPr lang="ru-RU" sz="1400" b="0" dirty="0" err="1">
                <a:solidFill>
                  <a:srgbClr val="4B5563"/>
                </a:solidFill>
                <a:latin typeface="Roboto"/>
              </a:rPr>
              <a:t>ки</a:t>
            </a:r>
            <a:endParaRPr sz="1400" b="0" dirty="0">
              <a:solidFill>
                <a:srgbClr val="4B5563"/>
              </a:solidFill>
              <a:latin typeface="Roboto"/>
            </a:endParaRP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26331" y="5846403"/>
            <a:ext cx="152396" cy="130628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5341577" y="3235192"/>
            <a:ext cx="2573392" cy="3175610"/>
          </a:xfrm>
          <a:prstGeom prst="roundRect">
            <a:avLst>
              <a:gd name="adj" fmla="val 5298"/>
            </a:avLst>
          </a:prstGeom>
          <a:solidFill>
            <a:srgbClr val="FFFFFF"/>
          </a:solidFill>
          <a:ln w="16510">
            <a:solidFill>
              <a:srgbClr val="EBE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5" name="Rounded Rectangle 34"/>
          <p:cNvSpPr/>
          <p:nvPr/>
        </p:nvSpPr>
        <p:spPr>
          <a:xfrm>
            <a:off x="5517144" y="3444743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31441" y="3580474"/>
            <a:ext cx="228594" cy="18573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992633" y="3500006"/>
            <a:ext cx="1824410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 dirty="0" err="1">
                <a:solidFill>
                  <a:srgbClr val="516389"/>
                </a:solidFill>
                <a:latin typeface="Montserrat"/>
              </a:rPr>
              <a:t>Запрашиваемые</a:t>
            </a:r>
            <a:endParaRPr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17144" y="3982447"/>
            <a:ext cx="1320746" cy="32476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52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Деньги гранта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517144" y="4307391"/>
            <a:ext cx="1168269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/>
              <a:t>  </a:t>
            </a:r>
            <a:r>
              <a:rPr sz="1400" b="0">
                <a:solidFill>
                  <a:srgbClr val="4B5563"/>
                </a:solidFill>
                <a:latin typeface="Roboto"/>
              </a:rPr>
              <a:t>Зарплаты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7144" y="4417653"/>
            <a:ext cx="152396" cy="130628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517144" y="4602666"/>
            <a:ext cx="2258311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/>
              <a:t>  </a:t>
            </a:r>
            <a:r>
              <a:rPr sz="1400" b="0">
                <a:solidFill>
                  <a:srgbClr val="4B5563"/>
                </a:solidFill>
                <a:latin typeface="Roboto"/>
              </a:rPr>
              <a:t>Покупка оборудования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7144" y="4703403"/>
            <a:ext cx="152396" cy="13062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517144" y="4897940"/>
            <a:ext cx="2016706" cy="341632"/>
          </a:xfrm>
          <a:prstGeom prst="rect">
            <a:avLst/>
          </a:prstGeom>
          <a:noFill/>
        </p:spPr>
        <p:txBody>
          <a:bodyPr wrap="none" lIns="182880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 dirty="0"/>
              <a:t> 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Оплата</a:t>
            </a:r>
            <a:r>
              <a:rPr sz="14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400" b="0" dirty="0" err="1">
                <a:solidFill>
                  <a:srgbClr val="4B5563"/>
                </a:solidFill>
                <a:latin typeface="Roboto"/>
              </a:rPr>
              <a:t>материалов</a:t>
            </a:r>
            <a:endParaRPr sz="1400" b="0" dirty="0">
              <a:solidFill>
                <a:srgbClr val="4B5563"/>
              </a:solidFill>
              <a:latin typeface="Roboto"/>
            </a:endParaRP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7144" y="5008203"/>
            <a:ext cx="152396" cy="130628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8308857" y="976489"/>
            <a:ext cx="3562260" cy="2238789"/>
          </a:xfrm>
          <a:prstGeom prst="roundRect">
            <a:avLst>
              <a:gd name="adj" fmla="val 6400"/>
            </a:avLst>
          </a:prstGeom>
          <a:gradFill rotWithShape="1">
            <a:gsLst>
              <a:gs pos="0">
                <a:srgbClr val="516389"/>
              </a:gs>
              <a:gs pos="100000">
                <a:srgbClr val="4B5563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37452" y="1234943"/>
            <a:ext cx="400039" cy="34034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089888" y="1202239"/>
            <a:ext cx="2715167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Требования к бюджету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537452" y="1757539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9" name="TextBox 48"/>
          <p:cNvSpPr txBox="1"/>
          <p:nvPr/>
        </p:nvSpPr>
        <p:spPr>
          <a:xfrm>
            <a:off x="8607587" y="1739758"/>
            <a:ext cx="251928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32739" y="1773119"/>
            <a:ext cx="1607876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EBEEE2"/>
                </a:solidFill>
                <a:latin typeface="Roboto"/>
              </a:rPr>
              <a:t>Детализирован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537452" y="2252839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52" name="TextBox 51"/>
          <p:cNvSpPr txBox="1"/>
          <p:nvPr/>
        </p:nvSpPr>
        <p:spPr>
          <a:xfrm>
            <a:off x="8596820" y="2246602"/>
            <a:ext cx="251928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32739" y="2268420"/>
            <a:ext cx="1203406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EBEEE2"/>
                </a:solidFill>
                <a:latin typeface="Roboto"/>
              </a:rPr>
              <a:t>Обоснован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537452" y="2748138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55" name="TextBox 54"/>
          <p:cNvSpPr txBox="1"/>
          <p:nvPr/>
        </p:nvSpPr>
        <p:spPr>
          <a:xfrm>
            <a:off x="8596820" y="2749521"/>
            <a:ext cx="251928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32739" y="2763720"/>
            <a:ext cx="1439368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EBEEE2"/>
                </a:solidFill>
                <a:latin typeface="Roboto"/>
              </a:rPr>
              <a:t>Подтверждён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146936" y="3522533"/>
            <a:ext cx="3839655" cy="3175610"/>
          </a:xfrm>
          <a:prstGeom prst="roundRect">
            <a:avLst>
              <a:gd name="adj" fmla="val 4347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dirty="0"/>
          </a:p>
        </p:txBody>
      </p:sp>
      <p:pic>
        <p:nvPicPr>
          <p:cNvPr id="58" name="Picture 57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75531" y="3732622"/>
            <a:ext cx="251307" cy="191328"/>
          </a:xfrm>
          <a:prstGeom prst="rect">
            <a:avLst/>
          </a:prstGeom>
        </p:spPr>
      </p:pic>
      <p:sp>
        <p:nvSpPr>
          <p:cNvPr id="59" name="Rounded Rectangle 58"/>
          <p:cNvSpPr/>
          <p:nvPr/>
        </p:nvSpPr>
        <p:spPr>
          <a:xfrm>
            <a:off x="8375531" y="4295011"/>
            <a:ext cx="3302895" cy="438149"/>
          </a:xfrm>
          <a:prstGeom prst="roundRect">
            <a:avLst>
              <a:gd name="adj" fmla="val 3478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60" name="Picture 59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51729" y="4416931"/>
            <a:ext cx="215406" cy="194309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8794620" y="4339168"/>
            <a:ext cx="2883806" cy="34983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Roboto"/>
              </a:rPr>
              <a:t>Коммерческие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предложения</a:t>
            </a:r>
            <a:endParaRPr sz="16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8375531" y="4809361"/>
            <a:ext cx="3302895" cy="438149"/>
          </a:xfrm>
          <a:prstGeom prst="roundRect">
            <a:avLst>
              <a:gd name="adj" fmla="val 3478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63" name="Picture 62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51729" y="4931281"/>
            <a:ext cx="215406" cy="194309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794620" y="4853518"/>
            <a:ext cx="3010435" cy="34983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Roboto"/>
              </a:rPr>
              <a:t>Прайс-листы</a:t>
            </a:r>
            <a:r>
              <a:rPr lang="ru-RU" sz="1600" b="0" dirty="0">
                <a:solidFill>
                  <a:srgbClr val="4B5563"/>
                </a:solidFill>
                <a:latin typeface="Roboto"/>
              </a:rPr>
              <a:t>, прейскуранты</a:t>
            </a:r>
            <a:endParaRPr sz="16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8375531" y="5323711"/>
            <a:ext cx="3302895" cy="438149"/>
          </a:xfrm>
          <a:prstGeom prst="roundRect">
            <a:avLst>
              <a:gd name="adj" fmla="val 3478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66" name="Picture 65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51729" y="5445631"/>
            <a:ext cx="215406" cy="194309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8794619" y="5367868"/>
            <a:ext cx="2778256" cy="34983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Roboto"/>
              </a:rPr>
              <a:t>Сметы</a:t>
            </a:r>
            <a:r>
              <a:rPr lang="ru-RU" sz="1600" b="0" dirty="0">
                <a:solidFill>
                  <a:srgbClr val="4B5563"/>
                </a:solidFill>
                <a:latin typeface="Roboto"/>
              </a:rPr>
              <a:t>, интернет-магазины</a:t>
            </a:r>
            <a:endParaRPr sz="16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8375531" y="5838061"/>
            <a:ext cx="3302895" cy="723900"/>
          </a:xfrm>
          <a:prstGeom prst="roundRect">
            <a:avLst>
              <a:gd name="adj" fmla="val 2105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69" name="Picture 68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51729" y="6102856"/>
            <a:ext cx="215406" cy="194309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8794620" y="5899770"/>
            <a:ext cx="2960004" cy="60048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Roboto"/>
              </a:rPr>
              <a:t>Статистика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зарплатам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в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регионе</a:t>
            </a:r>
            <a:r>
              <a:rPr lang="ru-RU" sz="1600" b="0" dirty="0">
                <a:solidFill>
                  <a:srgbClr val="4B5563"/>
                </a:solidFill>
                <a:latin typeface="Roboto"/>
              </a:rPr>
              <a:t>, МРОТ</a:t>
            </a:r>
            <a:endParaRPr sz="16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F6CA092-998F-4EA1-92FD-4CD934682D7B}"/>
              </a:ext>
            </a:extLst>
          </p:cNvPr>
          <p:cNvSpPr txBox="1"/>
          <p:nvPr/>
        </p:nvSpPr>
        <p:spPr>
          <a:xfrm>
            <a:off x="809912" y="2583328"/>
            <a:ext cx="1786899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516389"/>
                </a:solidFill>
                <a:latin typeface="Montserrat"/>
              </a:rPr>
              <a:t>Типы ресурсов</a:t>
            </a:r>
            <a:endParaRPr sz="20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A04E691-B8A7-4278-B2A6-B59B64217B0D}"/>
              </a:ext>
            </a:extLst>
          </p:cNvPr>
          <p:cNvSpPr txBox="1"/>
          <p:nvPr/>
        </p:nvSpPr>
        <p:spPr>
          <a:xfrm>
            <a:off x="8641574" y="3643574"/>
            <a:ext cx="3421137" cy="38010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516389"/>
                </a:solidFill>
                <a:latin typeface="Montserrat"/>
              </a:rPr>
              <a:t>Документы для подтверждения</a:t>
            </a:r>
            <a:endParaRPr b="1" dirty="0">
              <a:solidFill>
                <a:srgbClr val="516389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09625"/>
          </a:xfrm>
          <a:prstGeom prst="rect">
            <a:avLst/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66733" y="94583"/>
            <a:ext cx="9172960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FFFFFF"/>
                </a:solidFill>
                <a:latin typeface="Montserrat"/>
              </a:rPr>
              <a:t>Основы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проектирования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: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базовый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минимум</a:t>
            </a:r>
            <a:endParaRPr sz="3600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66733" y="1076120"/>
            <a:ext cx="6286342" cy="1400175"/>
          </a:xfrm>
          <a:prstGeom prst="roundRect">
            <a:avLst>
              <a:gd name="adj" fmla="val 10884"/>
            </a:avLst>
          </a:prstGeom>
          <a:gradFill rotWithShape="1">
            <a:gsLst>
              <a:gs pos="0">
                <a:srgbClr val="959F7C"/>
              </a:gs>
              <a:gs pos="100000">
                <a:srgbClr val="EBEEE2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5327" y="1569916"/>
            <a:ext cx="457188" cy="4030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04912" y="1156196"/>
            <a:ext cx="2344553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Montserrat"/>
              </a:rPr>
              <a:t>Результаты проекта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4912" y="1530546"/>
            <a:ext cx="5219569" cy="8628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>
              <a:lnSpc>
                <a:spcPts val="1950"/>
              </a:lnSpc>
            </a:pPr>
            <a:r>
              <a:rPr sz="1600" b="0" dirty="0" err="1">
                <a:solidFill>
                  <a:srgbClr val="4B5563"/>
                </a:solidFill>
                <a:latin typeface="Roboto"/>
              </a:rPr>
              <a:t>Доказательства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того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что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проект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решил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проблему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и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достиг</a:t>
            </a:r>
            <a:r>
              <a:rPr sz="16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Roboto"/>
              </a:rPr>
              <a:t>цели</a:t>
            </a:r>
            <a:r>
              <a:rPr lang="ru-RU" sz="1600" dirty="0">
                <a:solidFill>
                  <a:srgbClr val="4B5563"/>
                </a:solidFill>
                <a:latin typeface="Roboto"/>
              </a:rPr>
              <a:t>. Они всегда касаются изменений в жизни целевой группы</a:t>
            </a:r>
            <a:endParaRPr sz="16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6733" y="2704894"/>
            <a:ext cx="3028874" cy="3540293"/>
          </a:xfrm>
          <a:prstGeom prst="roundRect">
            <a:avLst>
              <a:gd name="adj" fmla="val 5031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28" y="2949614"/>
            <a:ext cx="304792" cy="2344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76318" y="2863970"/>
            <a:ext cx="2008820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Montserrat"/>
              </a:rPr>
              <a:t>Количественные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28" y="3358650"/>
            <a:ext cx="2541721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То, что можно посчитать: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7228" y="3790744"/>
            <a:ext cx="2647883" cy="1038224"/>
          </a:xfrm>
          <a:prstGeom prst="roundRect">
            <a:avLst>
              <a:gd name="adj" fmla="val 1467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1525" y="3968358"/>
            <a:ext cx="190495" cy="14007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38219" y="3867978"/>
            <a:ext cx="867866" cy="33130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516389"/>
                </a:solidFill>
                <a:latin typeface="Montserrat"/>
              </a:rPr>
              <a:t>Сколько?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1525" y="4179695"/>
            <a:ext cx="2419289" cy="55560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150 человек прошли обучение, 20 видеоуроков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7228" y="4943270"/>
            <a:ext cx="2647883" cy="781050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1525" y="5128167"/>
            <a:ext cx="190495" cy="10645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38219" y="5020504"/>
            <a:ext cx="1050609" cy="33130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516389"/>
                </a:solidFill>
                <a:latin typeface="Montserrat"/>
              </a:rPr>
              <a:t>Насколько?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1525" y="5319048"/>
            <a:ext cx="2321533" cy="32476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Охват увеличился на 30%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24201" y="2704894"/>
            <a:ext cx="3028874" cy="3540293"/>
          </a:xfrm>
          <a:prstGeom prst="roundRect">
            <a:avLst>
              <a:gd name="adj" fmla="val 5031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14697" y="2937891"/>
            <a:ext cx="304792" cy="2579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533786" y="2863970"/>
            <a:ext cx="1727652" cy="40575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Montserrat"/>
              </a:rPr>
              <a:t>Качественные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14697" y="3358650"/>
            <a:ext cx="2364173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78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То, что можно оценить: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14697" y="3790744"/>
            <a:ext cx="2647883" cy="1295399"/>
          </a:xfrm>
          <a:prstGeom prst="roundRect">
            <a:avLst>
              <a:gd name="adj" fmla="val 1176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28994" y="3962755"/>
            <a:ext cx="190495" cy="1512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495687" y="3867978"/>
            <a:ext cx="1484765" cy="33130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516389"/>
                </a:solidFill>
                <a:latin typeface="Montserrat"/>
              </a:rPr>
              <a:t>Что изменилось?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28994" y="4308282"/>
            <a:ext cx="2419289" cy="55560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Уровень знаний, навыки, эмоциональное состояние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114697" y="5200445"/>
            <a:ext cx="2647883" cy="742950"/>
          </a:xfrm>
          <a:prstGeom prst="roundRect">
            <a:avLst>
              <a:gd name="adj" fmla="val 20512"/>
            </a:avLst>
          </a:prstGeom>
          <a:gradFill rotWithShape="1">
            <a:gsLst>
              <a:gs pos="0">
                <a:srgbClr val="516389"/>
              </a:gs>
              <a:gs pos="100000">
                <a:srgbClr val="4B5563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28994" y="5474764"/>
            <a:ext cx="228594" cy="19430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571885" y="5294120"/>
            <a:ext cx="2076398" cy="55560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FFFFF"/>
                </a:solidFill>
                <a:latin typeface="Roboto"/>
              </a:rPr>
              <a:t>Измеримы (опросы, тесты, экспертиза)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34066" y="1080042"/>
            <a:ext cx="4190895" cy="4048125"/>
          </a:xfrm>
          <a:prstGeom prst="roundRect">
            <a:avLst>
              <a:gd name="adj" fmla="val 3636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62660" y="1262296"/>
            <a:ext cx="400039" cy="34034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115097" y="1218225"/>
            <a:ext cx="2361929" cy="4189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Montserrat"/>
              </a:rPr>
              <a:t>Методы измерения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562660" y="1822991"/>
            <a:ext cx="3733706" cy="514350"/>
          </a:xfrm>
          <a:prstGeom prst="roundRect">
            <a:avLst>
              <a:gd name="adj" fmla="val 2962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76958" y="1975806"/>
            <a:ext cx="266693" cy="20872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096047" y="1905248"/>
            <a:ext cx="1806841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Опросы до/после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562660" y="2489741"/>
            <a:ext cx="3733706" cy="514350"/>
          </a:xfrm>
          <a:prstGeom prst="roundRect">
            <a:avLst>
              <a:gd name="adj" fmla="val 2962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676958" y="2633859"/>
            <a:ext cx="266693" cy="22611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096047" y="2571997"/>
            <a:ext cx="1478803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Тестирование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562660" y="3156492"/>
            <a:ext cx="3733706" cy="514350"/>
          </a:xfrm>
          <a:prstGeom prst="roundRect">
            <a:avLst>
              <a:gd name="adj" fmla="val 2962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676958" y="3341194"/>
            <a:ext cx="266693" cy="14494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8096047" y="3238748"/>
            <a:ext cx="1439048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Фокус-группы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562660" y="3823241"/>
            <a:ext cx="3733706" cy="514350"/>
          </a:xfrm>
          <a:prstGeom prst="roundRect">
            <a:avLst>
              <a:gd name="adj" fmla="val 2962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76958" y="3967359"/>
            <a:ext cx="266693" cy="226115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8096047" y="3905497"/>
            <a:ext cx="1978362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Экспертная оценка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562660" y="4489992"/>
            <a:ext cx="3733706" cy="514350"/>
          </a:xfrm>
          <a:prstGeom prst="roundRect">
            <a:avLst>
              <a:gd name="adj" fmla="val 2962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676958" y="4634109"/>
            <a:ext cx="266693" cy="22611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8096047" y="4572248"/>
            <a:ext cx="2326855" cy="34983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Анализ вовлеченности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334066" y="5305037"/>
            <a:ext cx="4190895" cy="1362073"/>
          </a:xfrm>
          <a:prstGeom prst="roundRect">
            <a:avLst>
              <a:gd name="adj" fmla="val 8556"/>
            </a:avLst>
          </a:prstGeom>
          <a:gradFill rotWithShape="1">
            <a:gsLst>
              <a:gs pos="0">
                <a:srgbClr val="516389"/>
              </a:gs>
              <a:gs pos="100000">
                <a:srgbClr val="4B5563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62660" y="5825904"/>
            <a:ext cx="457188" cy="34891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8172245" y="5310248"/>
            <a:ext cx="661912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520"/>
              </a:spcAft>
            </a:pPr>
            <a:r>
              <a:rPr b="1">
                <a:solidFill>
                  <a:srgbClr val="FFFFFF"/>
                </a:solidFill>
                <a:latin typeface="Montserrat"/>
              </a:rPr>
              <a:t>ИТОГ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96047" y="5680782"/>
            <a:ext cx="3476416" cy="89806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EBEEE2"/>
                </a:solidFill>
                <a:latin typeface="Roboto"/>
              </a:rPr>
              <a:t>Проект успешен, если результаты подтверждают достижение цели, которая решает проблему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036" y="139728"/>
            <a:ext cx="8955978" cy="48314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925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516389"/>
                </a:solidFill>
                <a:latin typeface="Roboto"/>
              </a:rPr>
              <a:t>Критерии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оценки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: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на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что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смотрят</a:t>
            </a:r>
            <a:r>
              <a:rPr sz="32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200" b="1" dirty="0" err="1">
                <a:solidFill>
                  <a:srgbClr val="516389"/>
                </a:solidFill>
                <a:latin typeface="Roboto"/>
              </a:rPr>
              <a:t>эксперты</a:t>
            </a:r>
            <a:endParaRPr sz="3200" b="1" dirty="0">
              <a:solidFill>
                <a:srgbClr val="516389"/>
              </a:solidFill>
              <a:latin typeface="Roboto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91415" y="185371"/>
            <a:ext cx="304792" cy="25790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810504" y="114300"/>
            <a:ext cx="1714457" cy="409574"/>
          </a:xfrm>
          <a:prstGeom prst="roundRect">
            <a:avLst>
              <a:gd name="adj" fmla="val 18604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810504" y="114300"/>
            <a:ext cx="1714457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076" b="1">
                <a:solidFill>
                  <a:srgbClr val="FFFFFF"/>
                </a:solidFill>
                <a:latin typeface="Roboto"/>
              </a:rPr>
              <a:t>Успешная заявка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6733" y="857250"/>
            <a:ext cx="5524361" cy="5238749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-1886601" y="3410584"/>
            <a:ext cx="523874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28" y="1064895"/>
            <a:ext cx="228594" cy="1943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2020" y="976761"/>
            <a:ext cx="5080814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 dirty="0" err="1">
                <a:solidFill>
                  <a:srgbClr val="959F7C"/>
                </a:solidFill>
                <a:latin typeface="Roboto"/>
              </a:rPr>
              <a:t>Обязательные</a:t>
            </a:r>
            <a:r>
              <a:rPr b="1" dirty="0">
                <a:solidFill>
                  <a:srgbClr val="959F7C"/>
                </a:solidFill>
                <a:latin typeface="Roboto"/>
              </a:rPr>
              <a:t> </a:t>
            </a:r>
            <a:r>
              <a:rPr b="1" dirty="0" err="1">
                <a:solidFill>
                  <a:srgbClr val="959F7C"/>
                </a:solidFill>
                <a:latin typeface="Roboto"/>
              </a:rPr>
              <a:t>элементы</a:t>
            </a:r>
            <a:r>
              <a:rPr b="1" dirty="0">
                <a:solidFill>
                  <a:srgbClr val="959F7C"/>
                </a:solidFill>
                <a:latin typeface="Roboto"/>
              </a:rPr>
              <a:t> </a:t>
            </a:r>
            <a:r>
              <a:rPr b="1" dirty="0" err="1">
                <a:solidFill>
                  <a:srgbClr val="959F7C"/>
                </a:solidFill>
                <a:latin typeface="Roboto"/>
              </a:rPr>
              <a:t>успешной</a:t>
            </a:r>
            <a:r>
              <a:rPr b="1" dirty="0">
                <a:solidFill>
                  <a:srgbClr val="959F7C"/>
                </a:solidFill>
                <a:latin typeface="Roboto"/>
              </a:rPr>
              <a:t> </a:t>
            </a:r>
            <a:r>
              <a:rPr b="1" dirty="0" err="1">
                <a:solidFill>
                  <a:srgbClr val="959F7C"/>
                </a:solidFill>
                <a:latin typeface="Roboto"/>
              </a:rPr>
              <a:t>заявки</a:t>
            </a:r>
            <a:endParaRPr b="1" dirty="0">
              <a:solidFill>
                <a:srgbClr val="959F7C"/>
              </a:solidFill>
              <a:latin typeface="Roboto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57228" y="1438274"/>
            <a:ext cx="2552636" cy="1447800"/>
          </a:xfrm>
          <a:prstGeom prst="roundRect">
            <a:avLst>
              <a:gd name="adj" fmla="val 526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11" name="TextBox 10"/>
          <p:cNvSpPr txBox="1"/>
          <p:nvPr/>
        </p:nvSpPr>
        <p:spPr>
          <a:xfrm>
            <a:off x="933426" y="1471895"/>
            <a:ext cx="290401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Roboto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872" y="1497895"/>
            <a:ext cx="1040221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B5563"/>
                </a:solidFill>
                <a:latin typeface="Roboto"/>
              </a:rPr>
              <a:t>Проблема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26" y="1714203"/>
            <a:ext cx="2400239" cy="53399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 err="1">
                <a:solidFill>
                  <a:srgbClr val="4B5563"/>
                </a:solidFill>
                <a:latin typeface="Roboto"/>
              </a:rPr>
              <a:t>Локальная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подтверждённая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цифрами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исследованиями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отзывами</a:t>
            </a:r>
            <a:endParaRPr sz="12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86062" y="1438274"/>
            <a:ext cx="2552636" cy="1447800"/>
          </a:xfrm>
          <a:prstGeom prst="roundRect">
            <a:avLst>
              <a:gd name="adj" fmla="val 526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15" name="TextBox 14"/>
          <p:cNvSpPr txBox="1"/>
          <p:nvPr/>
        </p:nvSpPr>
        <p:spPr>
          <a:xfrm>
            <a:off x="3562260" y="1471895"/>
            <a:ext cx="290401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Roboto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33706" y="1497895"/>
            <a:ext cx="1119153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B5563"/>
                </a:solidFill>
                <a:latin typeface="Roboto"/>
              </a:rPr>
              <a:t>Концепция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2260" y="1714203"/>
            <a:ext cx="2400239" cy="53399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Уникальная, с чётким описанием методов и ценностей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7228" y="2962274"/>
            <a:ext cx="2552636" cy="1447800"/>
          </a:xfrm>
          <a:prstGeom prst="roundRect">
            <a:avLst>
              <a:gd name="adj" fmla="val 526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19" name="TextBox 18"/>
          <p:cNvSpPr txBox="1"/>
          <p:nvPr/>
        </p:nvSpPr>
        <p:spPr>
          <a:xfrm>
            <a:off x="933426" y="2995895"/>
            <a:ext cx="290401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Robot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4872" y="3031420"/>
            <a:ext cx="599780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B5563"/>
                </a:solidFill>
                <a:latin typeface="Roboto"/>
              </a:rPr>
              <a:t>План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3426" y="3238203"/>
            <a:ext cx="2400239" cy="53399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 err="1">
                <a:solidFill>
                  <a:srgbClr val="4B5563"/>
                </a:solidFill>
                <a:latin typeface="Roboto"/>
              </a:rPr>
              <a:t>Детальный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календарь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логичная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связь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«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цель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→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результат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»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86062" y="2962274"/>
            <a:ext cx="2552636" cy="1447800"/>
          </a:xfrm>
          <a:prstGeom prst="roundRect">
            <a:avLst>
              <a:gd name="adj" fmla="val 526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23" name="TextBox 22"/>
          <p:cNvSpPr txBox="1"/>
          <p:nvPr/>
        </p:nvSpPr>
        <p:spPr>
          <a:xfrm>
            <a:off x="3562260" y="2995895"/>
            <a:ext cx="290401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Roboto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33706" y="3031420"/>
            <a:ext cx="852349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B5563"/>
                </a:solidFill>
                <a:latin typeface="Roboto"/>
              </a:rPr>
              <a:t>Бюджет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62260" y="3238203"/>
            <a:ext cx="2400239" cy="53399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Реалистичный, без запрещённых расходов, с обоснованием цен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57228" y="4495799"/>
            <a:ext cx="2552636" cy="1447800"/>
          </a:xfrm>
          <a:prstGeom prst="roundRect">
            <a:avLst>
              <a:gd name="adj" fmla="val 526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27" name="TextBox 26"/>
          <p:cNvSpPr txBox="1"/>
          <p:nvPr/>
        </p:nvSpPr>
        <p:spPr>
          <a:xfrm>
            <a:off x="933426" y="4529420"/>
            <a:ext cx="290401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Roboto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4872" y="4555420"/>
            <a:ext cx="915635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B5563"/>
                </a:solidFill>
                <a:latin typeface="Roboto"/>
              </a:rPr>
              <a:t>Команда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3426" y="4771728"/>
            <a:ext cx="2400239" cy="53399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Опытные специалисты с подтверждённой квалификацией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486062" y="4495799"/>
            <a:ext cx="2552636" cy="1447800"/>
          </a:xfrm>
          <a:prstGeom prst="roundRect">
            <a:avLst>
              <a:gd name="adj" fmla="val 5263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31" name="TextBox 30"/>
          <p:cNvSpPr txBox="1"/>
          <p:nvPr/>
        </p:nvSpPr>
        <p:spPr>
          <a:xfrm>
            <a:off x="3562260" y="4529420"/>
            <a:ext cx="290401" cy="3423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Roboto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33706" y="4555420"/>
            <a:ext cx="1043042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B5563"/>
                </a:solidFill>
                <a:latin typeface="Roboto"/>
              </a:rPr>
              <a:t>Партнёры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62260" y="4842260"/>
            <a:ext cx="2400239" cy="392928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Конкретные организации с документами поддержки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19689" y="857250"/>
            <a:ext cx="5105272" cy="1533524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35" name="Round Same Side Corner Rectangle 34"/>
          <p:cNvSpPr/>
          <p:nvPr/>
        </p:nvSpPr>
        <p:spPr>
          <a:xfrm rot="16200000">
            <a:off x="5728951" y="1547986"/>
            <a:ext cx="1533523" cy="15204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0184" y="1064895"/>
            <a:ext cx="228594" cy="19430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914977" y="976761"/>
            <a:ext cx="1740348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b="1" dirty="0" err="1">
                <a:solidFill>
                  <a:srgbClr val="4B5563"/>
                </a:solidFill>
                <a:latin typeface="Roboto"/>
              </a:rPr>
              <a:t>Чего</a:t>
            </a:r>
            <a:r>
              <a:rPr b="1" dirty="0">
                <a:solidFill>
                  <a:srgbClr val="4B5563"/>
                </a:solidFill>
                <a:latin typeface="Roboto"/>
              </a:rPr>
              <a:t> </a:t>
            </a:r>
            <a:r>
              <a:rPr b="1" dirty="0" err="1">
                <a:solidFill>
                  <a:srgbClr val="4B5563"/>
                </a:solidFill>
                <a:latin typeface="Roboto"/>
              </a:rPr>
              <a:t>избегать</a:t>
            </a:r>
            <a:endParaRPr b="1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10184" y="1394584"/>
            <a:ext cx="316049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✕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19729" y="1391656"/>
            <a:ext cx="2487348" cy="26468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Общих фраз без подтверждения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63990" y="1364195"/>
            <a:ext cx="316049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✕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73535" y="1370047"/>
            <a:ext cx="2133546" cy="41857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 err="1">
                <a:solidFill>
                  <a:srgbClr val="4B5563"/>
                </a:solidFill>
                <a:latin typeface="Roboto"/>
              </a:rPr>
              <a:t>Завышенных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или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заниженных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расходов</a:t>
            </a:r>
            <a:endParaRPr sz="12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10184" y="1813685"/>
            <a:ext cx="316049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19729" y="1810757"/>
            <a:ext cx="2283959" cy="26468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B5563"/>
                </a:solidFill>
                <a:latin typeface="Roboto"/>
              </a:rPr>
              <a:t>Шаблонных писем поддержки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63990" y="1783296"/>
            <a:ext cx="316049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Roboto"/>
              </a:rPr>
              <a:t>✕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473535" y="1803880"/>
            <a:ext cx="2025619" cy="41857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 err="1">
                <a:solidFill>
                  <a:srgbClr val="4B5563"/>
                </a:solidFill>
                <a:latin typeface="Roboto"/>
              </a:rPr>
              <a:t>Несоответствия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тематике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endParaRPr lang="ru-RU" sz="1200" b="0" dirty="0">
              <a:solidFill>
                <a:srgbClr val="4B5563"/>
              </a:solidFill>
              <a:latin typeface="Roboto"/>
            </a:endParaRPr>
          </a:p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 err="1">
                <a:solidFill>
                  <a:srgbClr val="4B5563"/>
                </a:solidFill>
                <a:latin typeface="Roboto"/>
              </a:rPr>
              <a:t>конкурса</a:t>
            </a:r>
            <a:endParaRPr sz="12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6448895" y="2717160"/>
            <a:ext cx="5105272" cy="3373076"/>
          </a:xfrm>
          <a:prstGeom prst="roundRect">
            <a:avLst>
              <a:gd name="adj" fmla="val 411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47" name="Round Same Side Corner Rectangle 46"/>
          <p:cNvSpPr/>
          <p:nvPr/>
        </p:nvSpPr>
        <p:spPr>
          <a:xfrm rot="16200000">
            <a:off x="4796310" y="4340539"/>
            <a:ext cx="3378838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4638" y="3158550"/>
            <a:ext cx="228594" cy="177164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039431" y="3063494"/>
            <a:ext cx="2672206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1" dirty="0">
                <a:solidFill>
                  <a:srgbClr val="516389"/>
                </a:solidFill>
                <a:latin typeface="Roboto"/>
              </a:rPr>
              <a:t>📊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Итоговая</a:t>
            </a:r>
            <a:r>
              <a:rPr b="1" dirty="0">
                <a:solidFill>
                  <a:srgbClr val="516389"/>
                </a:solidFill>
                <a:latin typeface="Roboto"/>
              </a:rPr>
              <a:t> </a:t>
            </a:r>
            <a:r>
              <a:rPr b="1" dirty="0" err="1">
                <a:solidFill>
                  <a:srgbClr val="516389"/>
                </a:solidFill>
                <a:latin typeface="Roboto"/>
              </a:rPr>
              <a:t>формула</a:t>
            </a:r>
            <a:endParaRPr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6677490" y="3713981"/>
            <a:ext cx="4762380" cy="723900"/>
          </a:xfrm>
          <a:prstGeom prst="roundRect">
            <a:avLst>
              <a:gd name="adj" fmla="val 10526"/>
            </a:avLst>
          </a:prstGeom>
          <a:gradFill rotWithShape="1">
            <a:gsLst>
              <a:gs pos="0">
                <a:srgbClr val="EBEEE2"/>
              </a:gs>
              <a:gs pos="100000">
                <a:srgbClr val="FFFFFF"/>
              </a:gs>
            </a:gsLst>
            <a:lin ang="10800000" scaled="0"/>
          </a:gra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51" name="TextBox 50"/>
          <p:cNvSpPr txBox="1"/>
          <p:nvPr/>
        </p:nvSpPr>
        <p:spPr>
          <a:xfrm>
            <a:off x="6810837" y="3815347"/>
            <a:ext cx="4495687" cy="521168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4B5563"/>
                </a:solidFill>
                <a:latin typeface="Roboto"/>
              </a:rPr>
              <a:t>Актуальность × Уникальность × Реализуемость × Ресурсы = Высокий балл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677490" y="4841458"/>
            <a:ext cx="4762380" cy="600075"/>
          </a:xfrm>
          <a:prstGeom prst="roundRect">
            <a:avLst>
              <a:gd name="adj" fmla="val 12698"/>
            </a:avLst>
          </a:prstGeom>
          <a:solidFill>
            <a:srgbClr val="516389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91787" y="4985870"/>
            <a:ext cx="171445" cy="149327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039431" y="4932208"/>
            <a:ext cx="4286142" cy="41857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 err="1">
                <a:solidFill>
                  <a:srgbClr val="4B5563"/>
                </a:solidFill>
                <a:latin typeface="Roboto"/>
              </a:rPr>
              <a:t>Главное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: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каждый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критерий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должен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быть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подтверждён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документами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и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конкретными</a:t>
            </a:r>
            <a:r>
              <a:rPr sz="1200" b="0" dirty="0">
                <a:solidFill>
                  <a:srgbClr val="4B5563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B5563"/>
                </a:solidFill>
                <a:latin typeface="Roboto"/>
              </a:rPr>
              <a:t>данными</a:t>
            </a:r>
            <a:endParaRPr sz="1200" b="0" dirty="0">
              <a:solidFill>
                <a:srgbClr val="4B5563"/>
              </a:solidFill>
              <a:latin typeface="Roboto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0" y="6286500"/>
            <a:ext cx="12191695" cy="571500"/>
          </a:xfrm>
          <a:prstGeom prst="rect">
            <a:avLst/>
          </a:prstGeom>
          <a:solidFill>
            <a:srgbClr val="FFFFFF"/>
          </a:solidFill>
          <a:ln w="16510">
            <a:solidFill>
              <a:srgbClr val="516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733" y="6478905"/>
            <a:ext cx="228594" cy="205739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047723" y="6441370"/>
            <a:ext cx="5353966" cy="2903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Roboto"/>
              </a:rPr>
              <a:t> </a:t>
            </a:r>
            <a:r>
              <a:rPr sz="1400" b="1">
                <a:solidFill>
                  <a:srgbClr val="516389"/>
                </a:solidFill>
                <a:latin typeface="Roboto"/>
              </a:rPr>
              <a:t>Успех заявки:</a:t>
            </a:r>
            <a:r>
              <a:rPr sz="1400" b="0">
                <a:solidFill>
                  <a:srgbClr val="4B5563"/>
                </a:solidFill>
                <a:latin typeface="Roboto"/>
              </a:rPr>
              <a:t> доказательность, конкретика, реалистичность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66733" y="171450"/>
            <a:ext cx="57148" cy="457200"/>
          </a:xfrm>
          <a:prstGeom prst="roundRect">
            <a:avLst>
              <a:gd name="adj" fmla="val 1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" name="TextBox 2"/>
          <p:cNvSpPr txBox="1"/>
          <p:nvPr/>
        </p:nvSpPr>
        <p:spPr>
          <a:xfrm>
            <a:off x="876278" y="94583"/>
            <a:ext cx="7872412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Пример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определения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целевой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группы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4749" y="1799264"/>
            <a:ext cx="457188" cy="2406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4334" y="1660920"/>
            <a:ext cx="2937920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4B5563"/>
                </a:solidFill>
                <a:latin typeface="Inter"/>
              </a:rPr>
              <a:t>Целевая</a:t>
            </a:r>
            <a:r>
              <a:rPr sz="32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3200" b="1" dirty="0" err="1">
                <a:solidFill>
                  <a:srgbClr val="4B5563"/>
                </a:solidFill>
                <a:latin typeface="Inter"/>
              </a:rPr>
              <a:t>группа</a:t>
            </a:r>
            <a:endParaRPr sz="3200" b="1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44749" y="2376780"/>
            <a:ext cx="761980" cy="38100"/>
          </a:xfrm>
          <a:prstGeom prst="roundRect">
            <a:avLst>
              <a:gd name="adj" fmla="val 200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ounded Rectangle 6"/>
          <p:cNvSpPr/>
          <p:nvPr/>
        </p:nvSpPr>
        <p:spPr>
          <a:xfrm>
            <a:off x="739825" y="2609849"/>
            <a:ext cx="4876678" cy="3943186"/>
          </a:xfrm>
          <a:prstGeom prst="roundRect">
            <a:avLst>
              <a:gd name="adj" fmla="val 11895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Round Same Side Corner Rectangle 7"/>
          <p:cNvSpPr/>
          <p:nvPr/>
        </p:nvSpPr>
        <p:spPr>
          <a:xfrm rot="16200000">
            <a:off x="-1011725" y="4535053"/>
            <a:ext cx="3617882" cy="1381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TextBox 8"/>
          <p:cNvSpPr txBox="1"/>
          <p:nvPr/>
        </p:nvSpPr>
        <p:spPr>
          <a:xfrm>
            <a:off x="486582" y="827189"/>
            <a:ext cx="11504273" cy="40575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>
              <a:lnSpc>
                <a:spcPts val="2275"/>
              </a:lnSpc>
            </a:pPr>
            <a:r>
              <a:rPr sz="2000" b="0" dirty="0">
                <a:solidFill>
                  <a:srgbClr val="4B5563"/>
                </a:solidFill>
                <a:latin typeface="Inter"/>
              </a:rPr>
              <a:t> Проект 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"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Дух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,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душа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и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тело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"</a:t>
            </a:r>
            <a:r>
              <a:rPr lang="ru-RU" sz="2000" b="1" dirty="0">
                <a:solidFill>
                  <a:srgbClr val="516389"/>
                </a:solidFill>
                <a:latin typeface="Inter"/>
              </a:rPr>
              <a:t> - комплексная программа нейро-оздоровления и духовного просвещения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40182" y="5440825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430" y="5550082"/>
            <a:ext cx="190495" cy="1624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73569" y="5400061"/>
            <a:ext cx="1311706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520"/>
              </a:spcAft>
            </a:pPr>
            <a:r>
              <a:rPr b="1">
                <a:solidFill>
                  <a:srgbClr val="4B5563"/>
                </a:solidFill>
                <a:latin typeface="Inter"/>
              </a:rPr>
              <a:t>Территория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6475" y="5824203"/>
            <a:ext cx="4031931" cy="68108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Сургут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и Сургутский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район</a:t>
            </a:r>
            <a:r>
              <a:rPr sz="1400" dirty="0"/>
              <a:t>
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г.п. Барсово, с.п.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Солнечный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, г.п.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Белый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Яр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57728" y="1503164"/>
            <a:ext cx="5667233" cy="1085850"/>
          </a:xfrm>
          <a:prstGeom prst="roundRect">
            <a:avLst>
              <a:gd name="adj" fmla="val 2105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5380843" y="1980049"/>
            <a:ext cx="10858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6" name="Rounded Rectangle 15"/>
          <p:cNvSpPr/>
          <p:nvPr/>
        </p:nvSpPr>
        <p:spPr>
          <a:xfrm>
            <a:off x="6124421" y="1769864"/>
            <a:ext cx="457188" cy="552450"/>
          </a:xfrm>
          <a:prstGeom prst="roundRect">
            <a:avLst>
              <a:gd name="adj" fmla="val 33333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8719" y="1930836"/>
            <a:ext cx="228594" cy="21145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734006" y="1696588"/>
            <a:ext cx="1317412" cy="41325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516389"/>
                </a:solidFill>
                <a:latin typeface="Inter"/>
              </a:rPr>
              <a:t>от 14 лет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34006" y="2033899"/>
            <a:ext cx="2061655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Возраст участников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857728" y="2779514"/>
            <a:ext cx="5667233" cy="2466975"/>
          </a:xfrm>
          <a:prstGeom prst="roundRect">
            <a:avLst>
              <a:gd name="adj" fmla="val 926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4690281" y="3946961"/>
            <a:ext cx="24669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2" name="Rounded Rectangle 21"/>
          <p:cNvSpPr/>
          <p:nvPr/>
        </p:nvSpPr>
        <p:spPr>
          <a:xfrm>
            <a:off x="6124421" y="3008114"/>
            <a:ext cx="457188" cy="552450"/>
          </a:xfrm>
          <a:prstGeom prst="roundRect">
            <a:avLst>
              <a:gd name="adj" fmla="val 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8719" y="3176230"/>
            <a:ext cx="228594" cy="19716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734006" y="2975033"/>
            <a:ext cx="2619050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1040"/>
              </a:spcAft>
            </a:pPr>
            <a:r>
              <a:rPr sz="2000" b="1">
                <a:solidFill>
                  <a:srgbClr val="4B5563"/>
                </a:solidFill>
                <a:latin typeface="Inter"/>
              </a:rPr>
              <a:t>Признаки и состояния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34006" y="3712964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TextBox 25"/>
          <p:cNvSpPr txBox="1"/>
          <p:nvPr/>
        </p:nvSpPr>
        <p:spPr>
          <a:xfrm>
            <a:off x="6924501" y="3576949"/>
            <a:ext cx="2111797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Хронический стресс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67573" y="3712964"/>
            <a:ext cx="66673" cy="76200"/>
          </a:xfrm>
          <a:prstGeom prst="roundRect">
            <a:avLst>
              <a:gd name="adj" fmla="val 285685714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8" name="TextBox 27"/>
          <p:cNvSpPr txBox="1"/>
          <p:nvPr/>
        </p:nvSpPr>
        <p:spPr>
          <a:xfrm>
            <a:off x="9258068" y="3439185"/>
            <a:ext cx="2038299" cy="62376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Синдром утомляемости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734006" y="4551163"/>
            <a:ext cx="47623" cy="76200"/>
          </a:xfrm>
          <a:prstGeom prst="roundRect">
            <a:avLst>
              <a:gd name="adj" fmla="val 399960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TextBox 29"/>
          <p:cNvSpPr txBox="1"/>
          <p:nvPr/>
        </p:nvSpPr>
        <p:spPr>
          <a:xfrm>
            <a:off x="6895927" y="4139618"/>
            <a:ext cx="2066873" cy="880241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4B5563"/>
                </a:solidFill>
                <a:latin typeface="Inter"/>
              </a:rPr>
              <a:t>Тревожно-депрессивные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состояния</a:t>
            </a:r>
            <a:endParaRPr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067573" y="4551163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TextBox 31"/>
          <p:cNvSpPr txBox="1"/>
          <p:nvPr/>
        </p:nvSpPr>
        <p:spPr>
          <a:xfrm>
            <a:off x="9258068" y="4396099"/>
            <a:ext cx="1652888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Нарушения сна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857728" y="5427464"/>
            <a:ext cx="5667233" cy="1076325"/>
          </a:xfrm>
          <a:prstGeom prst="roundRect">
            <a:avLst>
              <a:gd name="adj" fmla="val 2123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4" name="Round Same Side Corner Rectangle 33"/>
          <p:cNvSpPr/>
          <p:nvPr/>
        </p:nvSpPr>
        <p:spPr>
          <a:xfrm rot="16200000">
            <a:off x="5385606" y="5899586"/>
            <a:ext cx="10763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Rounded Rectangle 34"/>
          <p:cNvSpPr/>
          <p:nvPr/>
        </p:nvSpPr>
        <p:spPr>
          <a:xfrm>
            <a:off x="6124421" y="5694163"/>
            <a:ext cx="457188" cy="552450"/>
          </a:xfrm>
          <a:prstGeom prst="roundRect">
            <a:avLst>
              <a:gd name="adj" fmla="val 33333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8719" y="5863709"/>
            <a:ext cx="228594" cy="19430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734006" y="5640922"/>
            <a:ext cx="4562360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Общесоматическое ухудшение состояния здоровья и психосоматические расстройства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52197FC-112C-4E8B-A061-4AD6EAC19ABA}"/>
              </a:ext>
            </a:extLst>
          </p:cNvPr>
          <p:cNvSpPr txBox="1"/>
          <p:nvPr/>
        </p:nvSpPr>
        <p:spPr>
          <a:xfrm>
            <a:off x="942499" y="2783930"/>
            <a:ext cx="4674004" cy="2457596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>
              <a:lnSpc>
                <a:spcPts val="2275"/>
              </a:lnSpc>
            </a:pPr>
            <a:r>
              <a:rPr lang="ru-RU" b="1" dirty="0">
                <a:solidFill>
                  <a:srgbClr val="4B5563"/>
                </a:solidFill>
                <a:latin typeface="Inter"/>
              </a:rPr>
              <a:t>Жители Сургута и Сургутского района (г.п. Барсово, с.п. Солнечный, г.п. Белый Яр) от 14 лет с признаками хронического стресса, отмечающих общесоматическое ухудшение состояния здоровья, синдром повышенной утомляемости, тревожно-депрессивными состояниями легкой степени, нарушениями сна, психосоматическими расстройствами</a:t>
            </a:r>
            <a:endParaRPr b="1" dirty="0">
              <a:solidFill>
                <a:srgbClr val="4B5563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73517" y="296839"/>
            <a:ext cx="57148" cy="457200"/>
          </a:xfrm>
          <a:prstGeom prst="roundRect">
            <a:avLst>
              <a:gd name="adj" fmla="val 1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" name="TextBox 2"/>
          <p:cNvSpPr txBox="1"/>
          <p:nvPr/>
        </p:nvSpPr>
        <p:spPr>
          <a:xfrm>
            <a:off x="883062" y="219972"/>
            <a:ext cx="10687028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Пример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формулирования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и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обоснования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проблемы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750" y="1743779"/>
            <a:ext cx="457188" cy="366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4335" y="1668601"/>
            <a:ext cx="1973169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4B5563"/>
                </a:solidFill>
                <a:latin typeface="Inter"/>
              </a:rPr>
              <a:t>Проблема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4750" y="2225838"/>
            <a:ext cx="4893970" cy="3959097"/>
          </a:xfrm>
          <a:prstGeom prst="roundRect">
            <a:avLst>
              <a:gd name="adj" fmla="val 851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-1427393" y="4098965"/>
            <a:ext cx="3770250" cy="15239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TextBox 7"/>
          <p:cNvSpPr txBox="1"/>
          <p:nvPr/>
        </p:nvSpPr>
        <p:spPr>
          <a:xfrm>
            <a:off x="717641" y="2355914"/>
            <a:ext cx="4631276" cy="363849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 err="1">
                <a:solidFill>
                  <a:srgbClr val="4B5563"/>
                </a:solidFill>
                <a:latin typeface="Inter"/>
              </a:rPr>
              <a:t>Хронический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стресс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эмоциональное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выгорание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ведут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к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общесоматическому</a:t>
            </a:r>
            <a:r>
              <a:rPr sz="24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516389"/>
                </a:solidFill>
                <a:latin typeface="Inter"/>
              </a:rPr>
              <a:t>ухудшению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состояния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здоровья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,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снижению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качества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жизни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требуют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959F7C"/>
                </a:solidFill>
                <a:latin typeface="Inter"/>
              </a:rPr>
              <a:t>комплексного</a:t>
            </a:r>
            <a:r>
              <a:rPr sz="2400" b="1" dirty="0">
                <a:solidFill>
                  <a:srgbClr val="959F7C"/>
                </a:solidFill>
                <a:latin typeface="Inter"/>
              </a:rPr>
              <a:t> </a:t>
            </a:r>
            <a:r>
              <a:rPr sz="2400" b="1" dirty="0" err="1">
                <a:solidFill>
                  <a:srgbClr val="959F7C"/>
                </a:solidFill>
                <a:latin typeface="Inter"/>
              </a:rPr>
              <a:t>подхода</a:t>
            </a:r>
            <a:r>
              <a:rPr sz="2400" b="0" dirty="0">
                <a:solidFill>
                  <a:srgbClr val="4B5563"/>
                </a:solidFill>
                <a:latin typeface="Inter"/>
              </a:rPr>
              <a:t> </a:t>
            </a:r>
            <a:endParaRPr lang="ru-RU" sz="2400" b="0" dirty="0">
              <a:solidFill>
                <a:srgbClr val="4B5563"/>
              </a:solidFill>
              <a:latin typeface="Inter"/>
            </a:endParaRPr>
          </a:p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>
                <a:solidFill>
                  <a:srgbClr val="4B5563"/>
                </a:solidFill>
                <a:latin typeface="Inter"/>
              </a:rPr>
              <a:t>к </a:t>
            </a:r>
            <a:r>
              <a:rPr sz="2400" b="0" dirty="0" err="1">
                <a:solidFill>
                  <a:srgbClr val="4B5563"/>
                </a:solidFill>
                <a:latin typeface="Inter"/>
              </a:rPr>
              <a:t>коррекции</a:t>
            </a:r>
            <a:r>
              <a:rPr lang="ru-RU" sz="2400" dirty="0">
                <a:solidFill>
                  <a:srgbClr val="4B5563"/>
                </a:solidFill>
                <a:latin typeface="Inter"/>
              </a:rPr>
              <a:t>. </a:t>
            </a:r>
            <a:r>
              <a:rPr lang="ru-RU" sz="2400" b="1" dirty="0">
                <a:solidFill>
                  <a:srgbClr val="4B5563"/>
                </a:solidFill>
                <a:latin typeface="Inter"/>
              </a:rPr>
              <a:t>Однако</a:t>
            </a:r>
            <a:r>
              <a:rPr lang="ru-RU" sz="2400" dirty="0">
                <a:solidFill>
                  <a:srgbClr val="4B5563"/>
                </a:solidFill>
                <a:latin typeface="Inter"/>
              </a:rPr>
              <a:t>, на территории Югры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Inter"/>
              </a:rPr>
              <a:t>отсутствуют</a:t>
            </a:r>
            <a:r>
              <a:rPr lang="ru-RU" sz="2400" dirty="0">
                <a:solidFill>
                  <a:srgbClr val="4B5563"/>
                </a:solidFill>
                <a:latin typeface="Inter"/>
              </a:rPr>
              <a:t> комплексные программы нейро-оздоровления и духовного развития</a:t>
            </a:r>
            <a:endParaRPr sz="2400" b="0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2628" y="1576896"/>
            <a:ext cx="342891" cy="2660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89816" y="1477291"/>
            <a:ext cx="2244461" cy="46525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4B5563"/>
                </a:solidFill>
                <a:latin typeface="Inter"/>
              </a:rPr>
              <a:t>Обоснование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32628" y="2100442"/>
            <a:ext cx="6286342" cy="1743075"/>
          </a:xfrm>
          <a:prstGeom prst="roundRect">
            <a:avLst>
              <a:gd name="adj" fmla="val 1311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8145" y="2310490"/>
            <a:ext cx="228594" cy="1943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32937" y="2222164"/>
            <a:ext cx="2992679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516389"/>
                </a:solidFill>
                <a:latin typeface="Inter"/>
              </a:rPr>
              <a:t>Общероссийские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данные</a:t>
            </a:r>
            <a:endParaRPr sz="2000" b="1" dirty="0">
              <a:solidFill>
                <a:srgbClr val="516389"/>
              </a:solidFill>
              <a:latin typeface="Int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80330" y="2668688"/>
            <a:ext cx="952441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516389"/>
                </a:solidFill>
                <a:latin typeface="Inter"/>
              </a:rPr>
              <a:t>48%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3123" y="3109611"/>
            <a:ext cx="1866853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эмоциональное выгорание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9579" y="2668688"/>
            <a:ext cx="952441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516389"/>
                </a:solidFill>
                <a:latin typeface="Inter"/>
              </a:rPr>
              <a:t>37%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2372" y="3109612"/>
            <a:ext cx="1866853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стресс несколько раз в месяц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04213" y="2668688"/>
            <a:ext cx="1181670" cy="48276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959F7C"/>
                </a:solidFill>
                <a:latin typeface="Inter"/>
              </a:rPr>
              <a:t>+60%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61622" y="3109611"/>
            <a:ext cx="1866853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260"/>
              </a:spcBef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Inter"/>
              </a:rPr>
              <a:t>рост спроса на неврологов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532628" y="3995918"/>
            <a:ext cx="6286342" cy="2209800"/>
          </a:xfrm>
          <a:prstGeom prst="roundRect">
            <a:avLst>
              <a:gd name="adj" fmla="val 10344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8145" y="4140005"/>
            <a:ext cx="228594" cy="1943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32937" y="4042153"/>
            <a:ext cx="4402680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Inter"/>
              </a:rPr>
              <a:t>Сургутский район (опрос 104 человек)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23123" y="4559541"/>
            <a:ext cx="1309910" cy="45390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516389"/>
                </a:solidFill>
                <a:latin typeface="Inter"/>
              </a:rPr>
              <a:t>73.1%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23123" y="4961876"/>
            <a:ext cx="1656800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25"/>
              </a:lnSpc>
              <a:spcBef>
                <a:spcPts val="26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Inter"/>
              </a:rPr>
              <a:t>хронический стресс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51997" y="4559541"/>
            <a:ext cx="1309910" cy="45390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516389"/>
                </a:solidFill>
                <a:latin typeface="Inter"/>
              </a:rPr>
              <a:t>90.5%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51997" y="4961876"/>
            <a:ext cx="1303755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25"/>
              </a:lnSpc>
              <a:spcBef>
                <a:spcPts val="26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Inter"/>
              </a:rPr>
              <a:t>нарушения сна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23123" y="5340591"/>
            <a:ext cx="1309910" cy="45390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516389"/>
                </a:solidFill>
                <a:latin typeface="Inter"/>
              </a:rPr>
              <a:t>89.5%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23123" y="5742925"/>
            <a:ext cx="1195135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25"/>
              </a:lnSpc>
              <a:spcBef>
                <a:spcPts val="26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Inter"/>
              </a:rPr>
              <a:t>беспокойство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51997" y="5340591"/>
            <a:ext cx="1309910" cy="45390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959F7C"/>
                </a:solidFill>
                <a:latin typeface="Inter"/>
              </a:rPr>
              <a:t>73.8%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51997" y="5742925"/>
            <a:ext cx="1570686" cy="31598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25"/>
              </a:lnSpc>
              <a:spcBef>
                <a:spcPts val="260"/>
              </a:spcBef>
              <a:spcAft>
                <a:spcPts val="0"/>
              </a:spcAft>
            </a:pPr>
            <a:r>
              <a:rPr sz="1400" b="0">
                <a:solidFill>
                  <a:srgbClr val="4B5563"/>
                </a:solidFill>
                <a:latin typeface="Inter"/>
              </a:rPr>
              <a:t>снижение энергии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66733" y="171450"/>
            <a:ext cx="57148" cy="457200"/>
          </a:xfrm>
          <a:prstGeom prst="roundRect">
            <a:avLst>
              <a:gd name="adj" fmla="val 1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" name="TextBox 2"/>
          <p:cNvSpPr txBox="1"/>
          <p:nvPr/>
        </p:nvSpPr>
        <p:spPr>
          <a:xfrm>
            <a:off x="876278" y="94583"/>
            <a:ext cx="6861045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Пример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постановки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цели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и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задач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6733" y="1414211"/>
            <a:ext cx="457188" cy="3338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6318" y="1322490"/>
            <a:ext cx="1034579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4B5563"/>
                </a:solidFill>
                <a:latin typeface="Inter"/>
              </a:rPr>
              <a:t>Цель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6733" y="2038349"/>
            <a:ext cx="4657608" cy="4267199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-1400826" y="4105908"/>
            <a:ext cx="4267199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TextBox 7"/>
          <p:cNvSpPr txBox="1"/>
          <p:nvPr/>
        </p:nvSpPr>
        <p:spPr>
          <a:xfrm>
            <a:off x="1009624" y="2298565"/>
            <a:ext cx="4009924" cy="247042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4B5563"/>
                </a:solidFill>
                <a:latin typeface="Inter"/>
              </a:rPr>
              <a:t>Улучшение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психофизиологического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состояния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не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менее</a:t>
            </a:r>
            <a:r>
              <a:rPr sz="2000" b="1" dirty="0">
                <a:solidFill>
                  <a:srgbClr val="516389"/>
                </a:solidFill>
                <a:latin typeface="Inter"/>
              </a:rPr>
              <a:t> 70 </a:t>
            </a:r>
            <a:r>
              <a:rPr sz="2000" b="1" dirty="0" err="1">
                <a:solidFill>
                  <a:srgbClr val="516389"/>
                </a:solidFill>
                <a:latin typeface="Inter"/>
              </a:rPr>
              <a:t>жителей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Сургута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и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Сургутского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района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с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признаками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хронического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стресса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посредством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создания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и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внедрения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комплексной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программы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, </a:t>
            </a:r>
            <a:r>
              <a:rPr sz="2000" b="1" dirty="0" err="1">
                <a:solidFill>
                  <a:srgbClr val="4B5563"/>
                </a:solidFill>
                <a:latin typeface="Inter"/>
              </a:rPr>
              <a:t>сочетающей</a:t>
            </a:r>
            <a:r>
              <a:rPr sz="2000" b="1" dirty="0">
                <a:solidFill>
                  <a:srgbClr val="4B5563"/>
                </a:solidFill>
                <a:latin typeface="Inter"/>
              </a:rPr>
              <a:t>: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9624" y="502920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TextBox 9"/>
          <p:cNvSpPr txBox="1"/>
          <p:nvPr/>
        </p:nvSpPr>
        <p:spPr>
          <a:xfrm>
            <a:off x="1200119" y="4883660"/>
            <a:ext cx="3952236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4B5563"/>
                </a:solidFill>
                <a:latin typeface="Inter"/>
              </a:rPr>
              <a:t>А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ппаратные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методы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нейро-коррекции</a:t>
            </a:r>
            <a:endParaRPr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09624" y="54292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2" name="TextBox 11"/>
          <p:cNvSpPr txBox="1"/>
          <p:nvPr/>
        </p:nvSpPr>
        <p:spPr>
          <a:xfrm>
            <a:off x="1200119" y="5283710"/>
            <a:ext cx="2802434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Психологические практики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9624" y="582930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TextBox 13"/>
          <p:cNvSpPr txBox="1"/>
          <p:nvPr/>
        </p:nvSpPr>
        <p:spPr>
          <a:xfrm>
            <a:off x="1200119" y="5683760"/>
            <a:ext cx="2477538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Духовное просвещение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1530" y="1364581"/>
            <a:ext cx="457188" cy="3188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91115" y="1265340"/>
            <a:ext cx="1417311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4B5563"/>
                </a:solidFill>
                <a:latin typeface="Inter"/>
              </a:rPr>
              <a:t>Задачи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81530" y="1981199"/>
            <a:ext cx="5743431" cy="1476375"/>
          </a:xfrm>
          <a:prstGeom prst="roundRect">
            <a:avLst>
              <a:gd name="adj" fmla="val 1548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8" name="Round Same Side Corner Rectangle 17"/>
          <p:cNvSpPr/>
          <p:nvPr/>
        </p:nvSpPr>
        <p:spPr>
          <a:xfrm rot="16200000">
            <a:off x="5109383" y="2653346"/>
            <a:ext cx="14763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ed Rectangle 18"/>
          <p:cNvSpPr/>
          <p:nvPr/>
        </p:nvSpPr>
        <p:spPr>
          <a:xfrm>
            <a:off x="6048223" y="2209800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TextBox 19"/>
          <p:cNvSpPr txBox="1"/>
          <p:nvPr/>
        </p:nvSpPr>
        <p:spPr>
          <a:xfrm>
            <a:off x="6229194" y="2243393"/>
            <a:ext cx="277576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57808" y="2221559"/>
            <a:ext cx="4638559" cy="99565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Созда</a:t>
            </a:r>
            <a:r>
              <a:rPr lang="ru-RU" sz="2000" b="0" dirty="0" err="1">
                <a:solidFill>
                  <a:srgbClr val="4B5563"/>
                </a:solidFill>
                <a:latin typeface="Inter"/>
              </a:rPr>
              <a:t>ть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внедр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ить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комплексн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ую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программ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у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улучшению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психофизиологического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состояния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81530" y="3609975"/>
            <a:ext cx="5743431" cy="1476375"/>
          </a:xfrm>
          <a:prstGeom prst="roundRect">
            <a:avLst>
              <a:gd name="adj" fmla="val 1548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3" name="Round Same Side Corner Rectangle 22"/>
          <p:cNvSpPr/>
          <p:nvPr/>
        </p:nvSpPr>
        <p:spPr>
          <a:xfrm rot="16200000">
            <a:off x="5109383" y="4282122"/>
            <a:ext cx="14763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4" name="Rounded Rectangle 23"/>
          <p:cNvSpPr/>
          <p:nvPr/>
        </p:nvSpPr>
        <p:spPr>
          <a:xfrm>
            <a:off x="6048223" y="3838574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TextBox 24"/>
          <p:cNvSpPr txBox="1"/>
          <p:nvPr/>
        </p:nvSpPr>
        <p:spPr>
          <a:xfrm>
            <a:off x="6210144" y="3872168"/>
            <a:ext cx="277576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959F7C"/>
                </a:solidFill>
                <a:latin typeface="Inter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57808" y="3850333"/>
            <a:ext cx="4638559" cy="99565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Организ</a:t>
            </a:r>
            <a:r>
              <a:rPr lang="ru-RU" sz="2000" b="0" dirty="0" err="1">
                <a:solidFill>
                  <a:srgbClr val="4B5563"/>
                </a:solidFill>
                <a:latin typeface="Inter"/>
              </a:rPr>
              <a:t>овать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нейро-коррекци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ю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,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психологически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практик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и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и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духовно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просвещени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е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781530" y="5238749"/>
            <a:ext cx="5743431" cy="1143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8" name="Round Same Side Corner Rectangle 27"/>
          <p:cNvSpPr/>
          <p:nvPr/>
        </p:nvSpPr>
        <p:spPr>
          <a:xfrm rot="16200000">
            <a:off x="5276070" y="5744209"/>
            <a:ext cx="114300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9" name="Rounded Rectangle 28"/>
          <p:cNvSpPr/>
          <p:nvPr/>
        </p:nvSpPr>
        <p:spPr>
          <a:xfrm>
            <a:off x="6048223" y="5467349"/>
            <a:ext cx="457188" cy="457200"/>
          </a:xfrm>
          <a:prstGeom prst="roundRect">
            <a:avLst>
              <a:gd name="adj" fmla="val 416625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TextBox 29"/>
          <p:cNvSpPr txBox="1"/>
          <p:nvPr/>
        </p:nvSpPr>
        <p:spPr>
          <a:xfrm>
            <a:off x="6210144" y="5510469"/>
            <a:ext cx="277576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16389"/>
                </a:solidFill>
                <a:latin typeface="Inter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57808" y="5459897"/>
            <a:ext cx="4638559" cy="70070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 err="1">
                <a:solidFill>
                  <a:srgbClr val="4B5563"/>
                </a:solidFill>
                <a:latin typeface="Inter"/>
              </a:rPr>
              <a:t>Оцен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ить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психофизиологическо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состояни</a:t>
            </a:r>
            <a:r>
              <a:rPr lang="ru-RU" sz="2000" b="0" dirty="0">
                <a:solidFill>
                  <a:srgbClr val="4B5563"/>
                </a:solidFill>
                <a:latin typeface="Inter"/>
              </a:rPr>
              <a:t>е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по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итогам</a:t>
            </a:r>
            <a:r>
              <a:rPr sz="20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2000" b="0" dirty="0" err="1">
                <a:solidFill>
                  <a:srgbClr val="4B5563"/>
                </a:solidFill>
                <a:latin typeface="Inter"/>
              </a:rPr>
              <a:t>проекта</a:t>
            </a:r>
            <a:endParaRPr sz="2000" b="0" dirty="0">
              <a:solidFill>
                <a:srgbClr val="4B5563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66733" y="171450"/>
            <a:ext cx="57148" cy="457200"/>
          </a:xfrm>
          <a:prstGeom prst="roundRect">
            <a:avLst>
              <a:gd name="adj" fmla="val 1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" name="TextBox 2"/>
          <p:cNvSpPr txBox="1"/>
          <p:nvPr/>
        </p:nvSpPr>
        <p:spPr>
          <a:xfrm>
            <a:off x="876278" y="94583"/>
            <a:ext cx="9490034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Пример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формирования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мероприятий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проекта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66733" y="1114425"/>
            <a:ext cx="10858228" cy="1590675"/>
          </a:xfrm>
          <a:prstGeom prst="roundRect">
            <a:avLst>
              <a:gd name="adj" fmla="val 1437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-62564" y="1843722"/>
            <a:ext cx="159067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Rounded Rectangle 5"/>
          <p:cNvSpPr/>
          <p:nvPr/>
        </p:nvSpPr>
        <p:spPr>
          <a:xfrm>
            <a:off x="895327" y="1304925"/>
            <a:ext cx="228594" cy="409574"/>
          </a:xfrm>
          <a:prstGeom prst="roundRect">
            <a:avLst>
              <a:gd name="adj" fmla="val 66666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TextBox 6"/>
          <p:cNvSpPr txBox="1"/>
          <p:nvPr/>
        </p:nvSpPr>
        <p:spPr>
          <a:xfrm>
            <a:off x="1094470" y="1294381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516389"/>
                </a:solidFill>
                <a:latin typeface="Inter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8219" y="1271844"/>
            <a:ext cx="5621732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4B5563"/>
                </a:solidFill>
                <a:latin typeface="Inter"/>
              </a:rPr>
              <a:t>Создание и внедрение комплексной программы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6318" y="1788036"/>
            <a:ext cx="2611484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4B5563"/>
                </a:solidFill>
                <a:latin typeface="Inter"/>
              </a:rPr>
              <a:t>Формирование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команды</a:t>
            </a:r>
            <a:endParaRPr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14220" y="1915858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TextBox 10"/>
          <p:cNvSpPr txBox="1"/>
          <p:nvPr/>
        </p:nvSpPr>
        <p:spPr>
          <a:xfrm>
            <a:off x="6362540" y="1788036"/>
            <a:ext cx="3049425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Приобретение оборудования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86342" y="1914525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3" name="TextBox 12"/>
          <p:cNvSpPr txBox="1"/>
          <p:nvPr/>
        </p:nvSpPr>
        <p:spPr>
          <a:xfrm>
            <a:off x="1276318" y="2188086"/>
            <a:ext cx="2450414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Разработка протоколов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14220" y="2315908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TextBox 14"/>
          <p:cNvSpPr txBox="1"/>
          <p:nvPr/>
        </p:nvSpPr>
        <p:spPr>
          <a:xfrm>
            <a:off x="6362540" y="2188086"/>
            <a:ext cx="2922338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Информационная кампания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86342" y="2314575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7" name="Rounded Rectangle 16"/>
          <p:cNvSpPr/>
          <p:nvPr/>
        </p:nvSpPr>
        <p:spPr>
          <a:xfrm>
            <a:off x="666733" y="2857500"/>
            <a:ext cx="10858228" cy="1952624"/>
          </a:xfrm>
          <a:prstGeom prst="roundRect">
            <a:avLst>
              <a:gd name="adj" fmla="val 11707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8" name="Round Same Side Corner Rectangle 17"/>
          <p:cNvSpPr/>
          <p:nvPr/>
        </p:nvSpPr>
        <p:spPr>
          <a:xfrm rot="16200000">
            <a:off x="-243539" y="3767772"/>
            <a:ext cx="1952624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ed Rectangle 18"/>
          <p:cNvSpPr/>
          <p:nvPr/>
        </p:nvSpPr>
        <p:spPr>
          <a:xfrm>
            <a:off x="895327" y="3047999"/>
            <a:ext cx="257168" cy="409574"/>
          </a:xfrm>
          <a:prstGeom prst="roundRect">
            <a:avLst>
              <a:gd name="adj" fmla="val 59259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TextBox 19"/>
          <p:cNvSpPr txBox="1"/>
          <p:nvPr/>
        </p:nvSpPr>
        <p:spPr>
          <a:xfrm>
            <a:off x="1112255" y="3037677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959F7C"/>
                </a:solidFill>
                <a:latin typeface="Inter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6793" y="3014918"/>
            <a:ext cx="6636304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4B5563"/>
                </a:solidFill>
                <a:latin typeface="Inter"/>
              </a:rPr>
              <a:t>Организация нейро-коррекции и духовного просвещения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76318" y="3537570"/>
            <a:ext cx="2976199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Консультации невролога </a:t>
            </a:r>
            <a:r>
              <a:rPr b="1">
                <a:solidFill>
                  <a:srgbClr val="516389"/>
                </a:solidFill>
                <a:latin typeface="Inter"/>
              </a:rPr>
              <a:t>210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203166" y="3661038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4" name="TextBox 23"/>
          <p:cNvSpPr txBox="1"/>
          <p:nvPr/>
        </p:nvSpPr>
        <p:spPr>
          <a:xfrm>
            <a:off x="4667133" y="3537570"/>
            <a:ext cx="2908232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Аппаратные процедуры </a:t>
            </a:r>
            <a:r>
              <a:rPr b="1">
                <a:solidFill>
                  <a:srgbClr val="516389"/>
                </a:solidFill>
                <a:latin typeface="Inter"/>
              </a:rPr>
              <a:t>210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91824" y="3667124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6" name="TextBox 25"/>
          <p:cNvSpPr txBox="1"/>
          <p:nvPr/>
        </p:nvSpPr>
        <p:spPr>
          <a:xfrm>
            <a:off x="8057948" y="3537570"/>
            <a:ext cx="1345433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Семинары </a:t>
            </a:r>
            <a:r>
              <a:rPr b="1">
                <a:solidFill>
                  <a:srgbClr val="516389"/>
                </a:solidFill>
                <a:latin typeface="Inter"/>
              </a:rPr>
              <a:t>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90662" y="3667124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8" name="TextBox 27"/>
          <p:cNvSpPr txBox="1"/>
          <p:nvPr/>
        </p:nvSpPr>
        <p:spPr>
          <a:xfrm>
            <a:off x="1276318" y="3928094"/>
            <a:ext cx="2184957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Нейрогимнастика </a:t>
            </a:r>
            <a:r>
              <a:rPr b="1">
                <a:solidFill>
                  <a:srgbClr val="516389"/>
                </a:solidFill>
                <a:latin typeface="Inter"/>
              </a:rPr>
              <a:t>12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3166" y="4051564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0" name="TextBox 29"/>
          <p:cNvSpPr txBox="1"/>
          <p:nvPr/>
        </p:nvSpPr>
        <p:spPr>
          <a:xfrm>
            <a:off x="4667133" y="3928094"/>
            <a:ext cx="2899320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Встречи со священником </a:t>
            </a:r>
            <a:r>
              <a:rPr b="1">
                <a:solidFill>
                  <a:srgbClr val="516389"/>
                </a:solidFill>
                <a:latin typeface="Inter"/>
              </a:rPr>
              <a:t>20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91824" y="40576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2" name="TextBox 31"/>
          <p:cNvSpPr txBox="1"/>
          <p:nvPr/>
        </p:nvSpPr>
        <p:spPr>
          <a:xfrm>
            <a:off x="8057948" y="3928094"/>
            <a:ext cx="2094741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Лекции психолога </a:t>
            </a:r>
            <a:r>
              <a:rPr b="1">
                <a:solidFill>
                  <a:srgbClr val="516389"/>
                </a:solidFill>
                <a:latin typeface="Inter"/>
              </a:rPr>
              <a:t>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990662" y="40576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4" name="TextBox 33"/>
          <p:cNvSpPr txBox="1"/>
          <p:nvPr/>
        </p:nvSpPr>
        <p:spPr>
          <a:xfrm>
            <a:off x="1276318" y="4309095"/>
            <a:ext cx="3329951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Лекторий "Культура здоровья" </a:t>
            </a:r>
            <a:r>
              <a:rPr b="1">
                <a:solidFill>
                  <a:srgbClr val="516389"/>
                </a:solidFill>
                <a:latin typeface="Inter"/>
              </a:rPr>
              <a:t>6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203166" y="4432563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6" name="Rounded Rectangle 35"/>
          <p:cNvSpPr/>
          <p:nvPr/>
        </p:nvSpPr>
        <p:spPr>
          <a:xfrm>
            <a:off x="666733" y="4952999"/>
            <a:ext cx="10858228" cy="1190625"/>
          </a:xfrm>
          <a:prstGeom prst="roundRect">
            <a:avLst>
              <a:gd name="adj" fmla="val 192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7" name="Round Same Side Corner Rectangle 36"/>
          <p:cNvSpPr/>
          <p:nvPr/>
        </p:nvSpPr>
        <p:spPr>
          <a:xfrm rot="16200000">
            <a:off x="137461" y="5482271"/>
            <a:ext cx="1190625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8" name="Rounded Rectangle 37"/>
          <p:cNvSpPr/>
          <p:nvPr/>
        </p:nvSpPr>
        <p:spPr>
          <a:xfrm>
            <a:off x="895327" y="5143500"/>
            <a:ext cx="266693" cy="409574"/>
          </a:xfrm>
          <a:prstGeom prst="roundRect">
            <a:avLst>
              <a:gd name="adj" fmla="val 57142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9" name="TextBox 38"/>
          <p:cNvSpPr txBox="1"/>
          <p:nvPr/>
        </p:nvSpPr>
        <p:spPr>
          <a:xfrm>
            <a:off x="1132569" y="5125702"/>
            <a:ext cx="251928" cy="34163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16389"/>
                </a:solidFill>
                <a:latin typeface="Inter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76318" y="5110419"/>
            <a:ext cx="4919488" cy="3804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4B5563"/>
                </a:solidFill>
                <a:latin typeface="Inter"/>
              </a:rPr>
              <a:t>Оценка психофизиологического состояния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76318" y="5636136"/>
            <a:ext cx="2472793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Итоговые консультации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228694" y="57721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3" name="TextBox 42"/>
          <p:cNvSpPr txBox="1"/>
          <p:nvPr/>
        </p:nvSpPr>
        <p:spPr>
          <a:xfrm>
            <a:off x="4667133" y="5636136"/>
            <a:ext cx="2064861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Опросы участников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91824" y="57721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5" name="TextBox 44"/>
          <p:cNvSpPr txBox="1"/>
          <p:nvPr/>
        </p:nvSpPr>
        <p:spPr>
          <a:xfrm>
            <a:off x="8057948" y="5636136"/>
            <a:ext cx="1436547" cy="3672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Круглый стол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990662" y="5772150"/>
            <a:ext cx="76198" cy="76200"/>
          </a:xfrm>
          <a:prstGeom prst="roundRect">
            <a:avLst>
              <a:gd name="adj" fmla="val 249975000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66733" y="171450"/>
            <a:ext cx="57148" cy="457200"/>
          </a:xfrm>
          <a:prstGeom prst="roundRect">
            <a:avLst>
              <a:gd name="adj" fmla="val 133333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" name="TextBox 2"/>
          <p:cNvSpPr txBox="1"/>
          <p:nvPr/>
        </p:nvSpPr>
        <p:spPr>
          <a:xfrm>
            <a:off x="841234" y="101858"/>
            <a:ext cx="10411183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Пример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формулирования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ожидаемых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результатов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2576" y="1783970"/>
            <a:ext cx="457188" cy="3489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6278" y="1472635"/>
            <a:ext cx="3222292" cy="91486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4B5563"/>
                </a:solidFill>
                <a:latin typeface="Inter"/>
              </a:rPr>
              <a:t>Количественные</a:t>
            </a:r>
            <a:r>
              <a:rPr sz="3200" b="1" dirty="0">
                <a:solidFill>
                  <a:srgbClr val="4B5563"/>
                </a:solidFill>
                <a:latin typeface="Inter"/>
              </a:rPr>
              <a:t> </a:t>
            </a:r>
            <a:endParaRPr lang="ru-RU" sz="3200" b="1" dirty="0">
              <a:solidFill>
                <a:srgbClr val="4B5563"/>
              </a:solidFill>
              <a:latin typeface="Inter"/>
            </a:endParaRPr>
          </a:p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4B5563"/>
                </a:solidFill>
                <a:latin typeface="Inter"/>
              </a:rPr>
              <a:t>результаты</a:t>
            </a:r>
            <a:endParaRPr sz="3200" b="1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5693" y="2709051"/>
            <a:ext cx="4657608" cy="2609850"/>
          </a:xfrm>
          <a:prstGeom prst="roundRect">
            <a:avLst>
              <a:gd name="adj" fmla="val 1167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-933192" y="3947936"/>
            <a:ext cx="2609850" cy="1320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TextBox 7"/>
          <p:cNvSpPr txBox="1"/>
          <p:nvPr/>
        </p:nvSpPr>
        <p:spPr>
          <a:xfrm>
            <a:off x="1068259" y="2891920"/>
            <a:ext cx="998928" cy="58676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380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516389"/>
                </a:solidFill>
                <a:latin typeface="Inter"/>
              </a:rPr>
              <a:t>70+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2386" y="3494381"/>
            <a:ext cx="1990675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52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человек прошли полный курс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7501" y="2891920"/>
            <a:ext cx="1003737" cy="58676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380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516389"/>
                </a:solidFill>
                <a:latin typeface="Inter"/>
              </a:rPr>
              <a:t>210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4032" y="3494380"/>
            <a:ext cx="1990675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52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консультаций невролога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5855" y="4196845"/>
            <a:ext cx="1003737" cy="58676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380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516389"/>
                </a:solidFill>
                <a:latin typeface="Inter"/>
              </a:rPr>
              <a:t>210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766" y="4779771"/>
            <a:ext cx="2311916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52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аппаратных процедур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0168" y="4196845"/>
            <a:ext cx="718402" cy="58676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380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959F7C"/>
                </a:solidFill>
                <a:latin typeface="Inter"/>
              </a:rPr>
              <a:t>53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14872" y="4779771"/>
            <a:ext cx="1248996" cy="344838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52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активности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4493" y="1244495"/>
            <a:ext cx="457188" cy="36696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916718" y="1200682"/>
            <a:ext cx="4767587" cy="5173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4B5563"/>
                </a:solidFill>
                <a:latin typeface="Inter"/>
              </a:rPr>
              <a:t>Качественные</a:t>
            </a:r>
            <a:r>
              <a:rPr sz="3200" b="1" dirty="0">
                <a:solidFill>
                  <a:srgbClr val="4B5563"/>
                </a:solidFill>
                <a:latin typeface="Inter"/>
              </a:rPr>
              <a:t> </a:t>
            </a:r>
            <a:r>
              <a:rPr sz="3200" b="1" dirty="0" err="1">
                <a:solidFill>
                  <a:srgbClr val="4B5563"/>
                </a:solidFill>
                <a:latin typeface="Inter"/>
              </a:rPr>
              <a:t>результаты</a:t>
            </a:r>
            <a:endParaRPr sz="3200" b="1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228597" y="1839407"/>
            <a:ext cx="6656086" cy="4716231"/>
          </a:xfrm>
          <a:prstGeom prst="roundRect">
            <a:avLst>
              <a:gd name="adj" fmla="val 5683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Round Same Side Corner Rectangle 18"/>
          <p:cNvSpPr/>
          <p:nvPr/>
        </p:nvSpPr>
        <p:spPr>
          <a:xfrm rot="16200000">
            <a:off x="2974365" y="4133897"/>
            <a:ext cx="4634361" cy="12589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Rounded Rectangle 19"/>
          <p:cNvSpPr/>
          <p:nvPr/>
        </p:nvSpPr>
        <p:spPr>
          <a:xfrm>
            <a:off x="5533352" y="2052472"/>
            <a:ext cx="93392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TextBox 20"/>
          <p:cNvSpPr txBox="1"/>
          <p:nvPr/>
        </p:nvSpPr>
        <p:spPr>
          <a:xfrm>
            <a:off x="5685785" y="1863667"/>
            <a:ext cx="6198897" cy="38010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4B5563"/>
                </a:solidFill>
                <a:latin typeface="Inter"/>
              </a:rPr>
              <a:t>Улучшено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психофизиологическое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состояние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участников</a:t>
            </a:r>
            <a:endParaRPr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533352" y="2785897"/>
            <a:ext cx="93392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3" name="TextBox 22"/>
          <p:cNvSpPr txBox="1"/>
          <p:nvPr/>
        </p:nvSpPr>
        <p:spPr>
          <a:xfrm>
            <a:off x="5685785" y="2462440"/>
            <a:ext cx="6198897" cy="64940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Снижены показатели по шкалам тревоги, депрессии и астении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33352" y="3519321"/>
            <a:ext cx="93392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TextBox 24"/>
          <p:cNvSpPr txBox="1"/>
          <p:nvPr/>
        </p:nvSpPr>
        <p:spPr>
          <a:xfrm>
            <a:off x="5685785" y="3330518"/>
            <a:ext cx="6198897" cy="38010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Освоены техники саморегуляции (дыхание, работа с телом)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533352" y="4252746"/>
            <a:ext cx="93392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TextBox 26"/>
          <p:cNvSpPr txBox="1"/>
          <p:nvPr/>
        </p:nvSpPr>
        <p:spPr>
          <a:xfrm>
            <a:off x="5685785" y="3951801"/>
            <a:ext cx="6198897" cy="91871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4B5563"/>
                </a:solidFill>
                <a:latin typeface="Inter"/>
              </a:rPr>
              <a:t>Сформировано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реалистичное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понимание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возможностей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немедикаментозной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коррекции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функциональных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расстройств</a:t>
            </a:r>
            <a:endParaRPr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533352" y="5300497"/>
            <a:ext cx="93392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9" name="TextBox 28"/>
          <p:cNvSpPr txBox="1"/>
          <p:nvPr/>
        </p:nvSpPr>
        <p:spPr>
          <a:xfrm>
            <a:off x="5685786" y="5128849"/>
            <a:ext cx="4484272" cy="38010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4B5563"/>
                </a:solidFill>
                <a:latin typeface="Inter"/>
              </a:rPr>
              <a:t>Сформированы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духовные</a:t>
            </a:r>
            <a:r>
              <a:rPr b="0" dirty="0">
                <a:solidFill>
                  <a:srgbClr val="4B5563"/>
                </a:solidFill>
                <a:latin typeface="Inter"/>
              </a:rPr>
              <a:t> </a:t>
            </a:r>
            <a:r>
              <a:rPr b="0" dirty="0" err="1">
                <a:solidFill>
                  <a:srgbClr val="4B5563"/>
                </a:solidFill>
                <a:latin typeface="Inter"/>
              </a:rPr>
              <a:t>ценности</a:t>
            </a:r>
            <a:endParaRPr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533352" y="5719597"/>
            <a:ext cx="93392" cy="76200"/>
          </a:xfrm>
          <a:prstGeom prst="roundRect">
            <a:avLst>
              <a:gd name="adj" fmla="val 249975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TextBox 30"/>
          <p:cNvSpPr txBox="1"/>
          <p:nvPr/>
        </p:nvSpPr>
        <p:spPr>
          <a:xfrm>
            <a:off x="5685785" y="5571049"/>
            <a:ext cx="6198897" cy="91871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4B5563"/>
                </a:solidFill>
                <a:latin typeface="Inter"/>
              </a:rPr>
              <a:t>Апробирована и документально зафиксирована эффективная комплексно-интегративная модель психофизиологического оздоровления "Дух, душа и тело"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7785A136-B3AD-4651-8FB9-EFC6608B9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81" y="1271919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95D7BF3B-3BDE-41EE-827A-1E34EE9D6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81" y="2631198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B577A956-8D1A-4B81-BA46-020AEAAEA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81" y="3990477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B847B936-F616-4F35-A31C-0E8576F47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81" y="534975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Фонд президентских грантов — Википедия">
            <a:extLst>
              <a:ext uri="{FF2B5EF4-FFF2-40B4-BE49-F238E27FC236}">
                <a16:creationId xmlns:a16="http://schemas.microsoft.com/office/drawing/2014/main" id="{260B1FC4-6ED9-4375-9531-98859059F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361919"/>
            <a:ext cx="2620166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Президентский фонд культурных инициатив - Библиогород - Иди и читай!">
            <a:extLst>
              <a:ext uri="{FF2B5EF4-FFF2-40B4-BE49-F238E27FC236}">
                <a16:creationId xmlns:a16="http://schemas.microsoft.com/office/drawing/2014/main" id="{BB7730A7-6039-4729-B641-2A2F51597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697745"/>
            <a:ext cx="2620166" cy="96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Сургут | В Югре проходит конкурс на грант губернатора среди социально  ориентированных НКО - БезФормата">
            <a:extLst>
              <a:ext uri="{FF2B5EF4-FFF2-40B4-BE49-F238E27FC236}">
                <a16:creationId xmlns:a16="http://schemas.microsoft.com/office/drawing/2014/main" id="{76B3524F-5C9C-48F9-99EF-9F7868D230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15179" r="1328" b="24553"/>
          <a:stretch/>
        </p:blipFill>
        <p:spPr bwMode="auto">
          <a:xfrm>
            <a:off x="429475" y="3993437"/>
            <a:ext cx="2057400" cy="100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Герб Сургутского района | Геральдика.ру">
            <a:extLst>
              <a:ext uri="{FF2B5EF4-FFF2-40B4-BE49-F238E27FC236}">
                <a16:creationId xmlns:a16="http://schemas.microsoft.com/office/drawing/2014/main" id="{45220FBE-988A-49EF-A0F3-70569E9CC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06" y="5439756"/>
            <a:ext cx="651109" cy="8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FB9B0C4-93C5-48AD-8D39-59A466C2B3B5}"/>
              </a:ext>
            </a:extLst>
          </p:cNvPr>
          <p:cNvSpPr txBox="1">
            <a:spLocks/>
          </p:cNvSpPr>
          <p:nvPr/>
        </p:nvSpPr>
        <p:spPr>
          <a:xfrm>
            <a:off x="1175515" y="5439756"/>
            <a:ext cx="1491112" cy="7799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ГРАНТ ГЛАВЫ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СУРГУТСКОГО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РАЙОНА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FB1D34A6-B988-4EA9-B8DA-7FBA75DED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228" y="2596759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E74C8988-21A0-4F0C-9A5E-89F4A1056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228" y="392160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F206C7CC-A966-48FB-9037-25F2C9AAD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063" y="1271919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Волжский | В поддержку театрального искусства - БезФормата">
            <a:extLst>
              <a:ext uri="{FF2B5EF4-FFF2-40B4-BE49-F238E27FC236}">
                <a16:creationId xmlns:a16="http://schemas.microsoft.com/office/drawing/2014/main" id="{D7298A1E-DAAA-49FF-AEFE-A32EA729B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855" y="1366757"/>
            <a:ext cx="3625463" cy="89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Заявки на Международную премию #МЫВМЕСТЕ можно подать до 12 июня - РИАМО">
            <a:extLst>
              <a:ext uri="{FF2B5EF4-FFF2-40B4-BE49-F238E27FC236}">
                <a16:creationId xmlns:a16="http://schemas.microsoft.com/office/drawing/2014/main" id="{839A8E49-423A-47C0-A378-49FF26BFF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2" t="28742" r="10195" b="33582"/>
          <a:stretch/>
        </p:blipFill>
        <p:spPr bwMode="auto">
          <a:xfrm>
            <a:off x="4860423" y="3935373"/>
            <a:ext cx="3064305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1421C301-9757-473A-803F-C5335C11F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441" y="3462115"/>
            <a:ext cx="1221876" cy="122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>
            <a:extLst>
              <a:ext uri="{FF2B5EF4-FFF2-40B4-BE49-F238E27FC236}">
                <a16:creationId xmlns:a16="http://schemas.microsoft.com/office/drawing/2014/main" id="{10DACF8B-65C5-4562-808B-94B545423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661" y="5308267"/>
            <a:ext cx="1164567" cy="116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50F784-126F-2499-B0ED-2A259EBEDDE3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t="43192" b="32549"/>
          <a:stretch/>
        </p:blipFill>
        <p:spPr>
          <a:xfrm>
            <a:off x="4701746" y="2816213"/>
            <a:ext cx="3429000" cy="8318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5F7101-B5DA-022B-DA72-8202CB0E9698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2230" t="11419" r="14780" b="6191"/>
          <a:stretch/>
        </p:blipFill>
        <p:spPr>
          <a:xfrm>
            <a:off x="9946808" y="1855240"/>
            <a:ext cx="1620796" cy="16850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0B08CB-A42D-90E4-AEF2-0C0B1907AEE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23" y="5308267"/>
            <a:ext cx="3305305" cy="11629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042804F-D590-4659-8FF0-4C720BC802F1}"/>
              </a:ext>
            </a:extLst>
          </p:cNvPr>
          <p:cNvSpPr txBox="1"/>
          <p:nvPr/>
        </p:nvSpPr>
        <p:spPr>
          <a:xfrm>
            <a:off x="362140" y="134575"/>
            <a:ext cx="10773622" cy="742832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405"/>
              </a:lnSpc>
              <a:spcBef>
                <a:spcPts val="0"/>
              </a:spcBef>
              <a:spcAft>
                <a:spcPts val="0"/>
              </a:spcAft>
            </a:pPr>
            <a:r>
              <a:rPr sz="3000" b="1" dirty="0" err="1">
                <a:solidFill>
                  <a:srgbClr val="516389"/>
                </a:solidFill>
                <a:latin typeface="Roboto"/>
              </a:rPr>
              <a:t>Грантовый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ландшафт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: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возможности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привлечения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средств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на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уникальные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идеи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для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разных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категорий</a:t>
            </a:r>
            <a:endParaRPr sz="30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25" name="Rounded Rectangle 3">
            <a:extLst>
              <a:ext uri="{FF2B5EF4-FFF2-40B4-BE49-F238E27FC236}">
                <a16:creationId xmlns:a16="http://schemas.microsoft.com/office/drawing/2014/main" id="{9AE419C2-5C26-4489-A26D-BF91BAAC0210}"/>
              </a:ext>
            </a:extLst>
          </p:cNvPr>
          <p:cNvSpPr/>
          <p:nvPr/>
        </p:nvSpPr>
        <p:spPr>
          <a:xfrm>
            <a:off x="10562960" y="142875"/>
            <a:ext cx="962000" cy="342900"/>
          </a:xfrm>
          <a:prstGeom prst="roundRect">
            <a:avLst>
              <a:gd name="adj" fmla="val 22222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056E42-8D2C-408B-91A5-7EA38BFC8B25}"/>
              </a:ext>
            </a:extLst>
          </p:cNvPr>
          <p:cNvSpPr txBox="1"/>
          <p:nvPr/>
        </p:nvSpPr>
        <p:spPr>
          <a:xfrm>
            <a:off x="10562960" y="168034"/>
            <a:ext cx="750462" cy="29258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6" b="1" dirty="0">
                <a:solidFill>
                  <a:srgbClr val="FFFFFF"/>
                </a:solidFill>
                <a:latin typeface="Roboto"/>
              </a:rPr>
              <a:t>Конкурсы</a:t>
            </a:r>
            <a:endParaRPr sz="956" b="1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27" name="Picture 29" descr="image.png">
            <a:extLst>
              <a:ext uri="{FF2B5EF4-FFF2-40B4-BE49-F238E27FC236}">
                <a16:creationId xmlns:a16="http://schemas.microsoft.com/office/drawing/2014/main" id="{67327D60-23D1-4A3A-BC2A-65E2B6128E25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0221441" y="211455"/>
            <a:ext cx="228594" cy="20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4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00"/>
    </mc:Choice>
    <mc:Fallback xmlns="">
      <p:transition spd="slow" advTm="374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гентство стратегических инициатив по продвижению новых проектов — Википедия">
            <a:extLst>
              <a:ext uri="{FF2B5EF4-FFF2-40B4-BE49-F238E27FC236}">
                <a16:creationId xmlns:a16="http://schemas.microsoft.com/office/drawing/2014/main" id="{E4CA2362-5DD5-4EAD-8839-1BB11DED4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14" y="1106578"/>
            <a:ext cx="3296591" cy="159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979CFA0-4237-442B-B90C-DAB31BC2B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435" y="1231383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Фонд содействия развитию малых форм предприятий в научно-технической сфере  — Википедия">
            <a:extLst>
              <a:ext uri="{FF2B5EF4-FFF2-40B4-BE49-F238E27FC236}">
                <a16:creationId xmlns:a16="http://schemas.microsoft.com/office/drawing/2014/main" id="{1A8E18FD-E807-42B0-8306-1E7A33469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111" y="3329682"/>
            <a:ext cx="2608082" cy="134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B0C9B2F2-3E2D-43E0-BB30-FF6A5BF3B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495" y="3409474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Министерство цифрового развития, связи и массовых коммуникаций (МИНЦИФРЫ  РОССИИ): Специалист Департамента развития сервисов и клиентского опыта">
            <a:extLst>
              <a:ext uri="{FF2B5EF4-FFF2-40B4-BE49-F238E27FC236}">
                <a16:creationId xmlns:a16="http://schemas.microsoft.com/office/drawing/2014/main" id="{E533E433-8AEB-499F-B8AE-8C9CFA484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30" y="3429134"/>
            <a:ext cx="3149034" cy="98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C3BC7DE2-9B95-413B-81D5-625938CCF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964" y="3349449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Вакансии компании «АНО Центр Поддержки Инжиниринга и Инноваций», работа в  г. Москва — 1 предложение">
            <a:extLst>
              <a:ext uri="{FF2B5EF4-FFF2-40B4-BE49-F238E27FC236}">
                <a16:creationId xmlns:a16="http://schemas.microsoft.com/office/drawing/2014/main" id="{BB230323-0684-4330-88AD-F58DB8BFF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111" y="1263333"/>
            <a:ext cx="2405848" cy="143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108668DA-391D-435F-8545-95DA0F20B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495" y="1353840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8B361B-A715-8201-4C55-03554088C1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271" y="5041169"/>
            <a:ext cx="3149034" cy="13346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8D887C-2D3D-27CE-0C6B-9B75D25A97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6149" y="5308070"/>
            <a:ext cx="1075321" cy="10677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4B76CB-B9A5-7096-2AFB-6D139102BA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56711" y="3737445"/>
            <a:ext cx="1717991" cy="1802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D068D9-2855-F3DD-B92A-F0B7CD0028D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79482" y="5670786"/>
            <a:ext cx="1055233" cy="10703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30C8E2-3381-02D5-4A5A-4AE008CE9EC5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9015"/>
          <a:stretch/>
        </p:blipFill>
        <p:spPr>
          <a:xfrm>
            <a:off x="5388935" y="5028999"/>
            <a:ext cx="2595832" cy="16111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F13B01-8835-A8D6-8350-C4098DA2740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50456" y="5308070"/>
            <a:ext cx="1083378" cy="10530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DE52049-7F5B-4C50-95F3-A4F0AB3DF97C}"/>
              </a:ext>
            </a:extLst>
          </p:cNvPr>
          <p:cNvSpPr txBox="1"/>
          <p:nvPr/>
        </p:nvSpPr>
        <p:spPr>
          <a:xfrm>
            <a:off x="172016" y="137525"/>
            <a:ext cx="10049425" cy="73693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405"/>
              </a:lnSpc>
              <a:spcBef>
                <a:spcPts val="0"/>
              </a:spcBef>
              <a:spcAft>
                <a:spcPts val="0"/>
              </a:spcAft>
            </a:pPr>
            <a:r>
              <a:rPr sz="3000" b="1" dirty="0" err="1">
                <a:solidFill>
                  <a:srgbClr val="516389"/>
                </a:solidFill>
                <a:latin typeface="Roboto"/>
              </a:rPr>
              <a:t>Грантовый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ландшафт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: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возможности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привлечения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средств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на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уникальные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идеи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для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разных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категорий</a:t>
            </a:r>
            <a:endParaRPr sz="3000" b="1" dirty="0">
              <a:solidFill>
                <a:srgbClr val="516389"/>
              </a:solidFill>
              <a:latin typeface="Roboto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CD6A39-4EC4-4A49-8EF7-C79EB4639DB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91448" y="2462021"/>
            <a:ext cx="1209941" cy="1209941"/>
          </a:xfrm>
          <a:prstGeom prst="rect">
            <a:avLst/>
          </a:prstGeom>
        </p:spPr>
      </p:pic>
      <p:pic>
        <p:nvPicPr>
          <p:cNvPr id="1026" name="Picture 2" descr="Подача документов на получение средств господдержки через систему  «Электронный бюджет»">
            <a:extLst>
              <a:ext uri="{FF2B5EF4-FFF2-40B4-BE49-F238E27FC236}">
                <a16:creationId xmlns:a16="http://schemas.microsoft.com/office/drawing/2014/main" id="{F15663AB-3616-4E28-9311-02357C76B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484" y="869168"/>
            <a:ext cx="2658447" cy="159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3">
            <a:extLst>
              <a:ext uri="{FF2B5EF4-FFF2-40B4-BE49-F238E27FC236}">
                <a16:creationId xmlns:a16="http://schemas.microsoft.com/office/drawing/2014/main" id="{D9ACB6A5-180B-4DF7-B8DB-B3B2A7F39999}"/>
              </a:ext>
            </a:extLst>
          </p:cNvPr>
          <p:cNvSpPr/>
          <p:nvPr/>
        </p:nvSpPr>
        <p:spPr>
          <a:xfrm>
            <a:off x="10562960" y="142875"/>
            <a:ext cx="962000" cy="342900"/>
          </a:xfrm>
          <a:prstGeom prst="roundRect">
            <a:avLst>
              <a:gd name="adj" fmla="val 22222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55EAB3-FAC4-46D6-BEFA-EE04FCCACB9A}"/>
              </a:ext>
            </a:extLst>
          </p:cNvPr>
          <p:cNvSpPr txBox="1"/>
          <p:nvPr/>
        </p:nvSpPr>
        <p:spPr>
          <a:xfrm>
            <a:off x="10562960" y="168034"/>
            <a:ext cx="750462" cy="29258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6" b="1" dirty="0">
                <a:solidFill>
                  <a:srgbClr val="FFFFFF"/>
                </a:solidFill>
                <a:latin typeface="Roboto"/>
              </a:rPr>
              <a:t>Конкурсы</a:t>
            </a:r>
            <a:endParaRPr sz="956" b="1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24" name="Picture 29" descr="image.png">
            <a:extLst>
              <a:ext uri="{FF2B5EF4-FFF2-40B4-BE49-F238E27FC236}">
                <a16:creationId xmlns:a16="http://schemas.microsoft.com/office/drawing/2014/main" id="{2066D44E-4D18-4097-86A2-C75383DC2247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0221441" y="211455"/>
            <a:ext cx="228594" cy="20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946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4" name="Picture 18">
            <a:extLst>
              <a:ext uri="{FF2B5EF4-FFF2-40B4-BE49-F238E27FC236}">
                <a16:creationId xmlns:a16="http://schemas.microsoft.com/office/drawing/2014/main" id="{04703B57-5CF9-4AC5-8026-C168781FB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325563"/>
            <a:ext cx="3844057" cy="107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>
            <a:extLst>
              <a:ext uri="{FF2B5EF4-FFF2-40B4-BE49-F238E27FC236}">
                <a16:creationId xmlns:a16="http://schemas.microsoft.com/office/drawing/2014/main" id="{40540251-683C-414B-9295-DC8E21B23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400" y="1277070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 descr="Документы Фонда «Искусство, наука и спорт»">
            <a:extLst>
              <a:ext uri="{FF2B5EF4-FFF2-40B4-BE49-F238E27FC236}">
                <a16:creationId xmlns:a16="http://schemas.microsoft.com/office/drawing/2014/main" id="{FEEC31A5-F2CE-4D29-8763-7B411B569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89" y="5449802"/>
            <a:ext cx="3844057" cy="77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0" name="Picture 24">
            <a:extLst>
              <a:ext uri="{FF2B5EF4-FFF2-40B4-BE49-F238E27FC236}">
                <a16:creationId xmlns:a16="http://schemas.microsoft.com/office/drawing/2014/main" id="{90E0F2A4-D46C-4925-870A-92345E8A4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400" y="5208212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2" name="Picture 26">
            <a:extLst>
              <a:ext uri="{FF2B5EF4-FFF2-40B4-BE49-F238E27FC236}">
                <a16:creationId xmlns:a16="http://schemas.microsoft.com/office/drawing/2014/main" id="{66CB549D-AB11-4BBF-A8FB-B8B23D8B8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524" y="1304256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4" name="Picture 28" descr="Наше будущее фонд региональных социальных программ | Партнёры | Бизнес и  Общество">
            <a:extLst>
              <a:ext uri="{FF2B5EF4-FFF2-40B4-BE49-F238E27FC236}">
                <a16:creationId xmlns:a16="http://schemas.microsoft.com/office/drawing/2014/main" id="{4CE1E704-AE57-4573-823D-D105F1ED9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98" y="1356208"/>
            <a:ext cx="2480320" cy="114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6" name="Picture 30">
            <a:extLst>
              <a:ext uri="{FF2B5EF4-FFF2-40B4-BE49-F238E27FC236}">
                <a16:creationId xmlns:a16="http://schemas.microsoft.com/office/drawing/2014/main" id="{3858618C-4054-4F31-A70E-51B2D0CD9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400" y="2553083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8" name="Picture 32" descr="Главная | Фонд Тимченко">
            <a:extLst>
              <a:ext uri="{FF2B5EF4-FFF2-40B4-BE49-F238E27FC236}">
                <a16:creationId xmlns:a16="http://schemas.microsoft.com/office/drawing/2014/main" id="{2B3652CB-314F-4E3B-8946-A4F964454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69" y="2468903"/>
            <a:ext cx="3200409" cy="11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0" name="Picture 34">
            <a:extLst>
              <a:ext uri="{FF2B5EF4-FFF2-40B4-BE49-F238E27FC236}">
                <a16:creationId xmlns:a16="http://schemas.microsoft.com/office/drawing/2014/main" id="{4C2E56DF-2E0C-4615-A711-F870ECF1D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524" y="2778205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2" name="Picture 36" descr="Символика фонда">
            <a:extLst>
              <a:ext uri="{FF2B5EF4-FFF2-40B4-BE49-F238E27FC236}">
                <a16:creationId xmlns:a16="http://schemas.microsoft.com/office/drawing/2014/main" id="{AA96ECE4-7166-4DA1-9C9F-2E8791BDB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98" y="2613420"/>
            <a:ext cx="2212556" cy="127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4" name="Picture 38">
            <a:extLst>
              <a:ext uri="{FF2B5EF4-FFF2-40B4-BE49-F238E27FC236}">
                <a16:creationId xmlns:a16="http://schemas.microsoft.com/office/drawing/2014/main" id="{722CAAF4-FA99-49F2-93E4-B1F127A19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524" y="418015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6" name="Picture 40" descr="БФ «Жить вместе» | Moscow">
            <a:extLst>
              <a:ext uri="{FF2B5EF4-FFF2-40B4-BE49-F238E27FC236}">
                <a16:creationId xmlns:a16="http://schemas.microsoft.com/office/drawing/2014/main" id="{06C6696D-03D9-47EC-8959-253194AE6E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8" b="23323"/>
          <a:stretch/>
        </p:blipFill>
        <p:spPr bwMode="auto">
          <a:xfrm>
            <a:off x="6128679" y="4180159"/>
            <a:ext cx="2069005" cy="125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8" name="Picture 42">
            <a:extLst>
              <a:ext uri="{FF2B5EF4-FFF2-40B4-BE49-F238E27FC236}">
                <a16:creationId xmlns:a16="http://schemas.microsoft.com/office/drawing/2014/main" id="{2E442A21-BA43-403B-95D3-D357B6BE8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400" y="384331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60" name="Picture 44" descr="ИКОМ России: ИКОМ в России">
            <a:extLst>
              <a:ext uri="{FF2B5EF4-FFF2-40B4-BE49-F238E27FC236}">
                <a16:creationId xmlns:a16="http://schemas.microsoft.com/office/drawing/2014/main" id="{00C1B9BB-95DB-40A6-9195-E3879FCA9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69" y="3933757"/>
            <a:ext cx="3200409" cy="119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9DED55-DC53-FD6C-20C0-981FB1FA95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739" y="5684620"/>
            <a:ext cx="3946492" cy="6675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0DE0B0-6FC4-F517-7BD7-E3564F7975C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58284" y="5324293"/>
            <a:ext cx="1044799" cy="10278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F9D5CD-C071-08E7-35CD-9E1C268C643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95231" y="1929055"/>
            <a:ext cx="2007894" cy="10177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2AC403-4094-103C-87AE-7BF2C8CE618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458284" y="3275725"/>
            <a:ext cx="1081787" cy="107471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DF26AC3-DE05-4D95-8634-A3D3F437C28D}"/>
              </a:ext>
            </a:extLst>
          </p:cNvPr>
          <p:cNvSpPr txBox="1"/>
          <p:nvPr/>
        </p:nvSpPr>
        <p:spPr>
          <a:xfrm>
            <a:off x="498690" y="137525"/>
            <a:ext cx="10064270" cy="73693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405"/>
              </a:lnSpc>
              <a:spcBef>
                <a:spcPts val="0"/>
              </a:spcBef>
              <a:spcAft>
                <a:spcPts val="0"/>
              </a:spcAft>
            </a:pPr>
            <a:r>
              <a:rPr sz="3000" b="1" dirty="0" err="1">
                <a:solidFill>
                  <a:srgbClr val="516389"/>
                </a:solidFill>
                <a:latin typeface="Roboto"/>
              </a:rPr>
              <a:t>Грантовый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ландшафт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: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возможности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привлечения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средств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на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уникальные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идеи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для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разных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категорий</a:t>
            </a:r>
            <a:endParaRPr sz="30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22" name="Rounded Rectangle 3">
            <a:extLst>
              <a:ext uri="{FF2B5EF4-FFF2-40B4-BE49-F238E27FC236}">
                <a16:creationId xmlns:a16="http://schemas.microsoft.com/office/drawing/2014/main" id="{097435DB-A283-46B9-B562-A3E4DF414A62}"/>
              </a:ext>
            </a:extLst>
          </p:cNvPr>
          <p:cNvSpPr/>
          <p:nvPr/>
        </p:nvSpPr>
        <p:spPr>
          <a:xfrm>
            <a:off x="10562960" y="142875"/>
            <a:ext cx="962000" cy="342900"/>
          </a:xfrm>
          <a:prstGeom prst="roundRect">
            <a:avLst>
              <a:gd name="adj" fmla="val 22222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3DD9AF-5CDE-4681-977D-3C8D6B9E04A5}"/>
              </a:ext>
            </a:extLst>
          </p:cNvPr>
          <p:cNvSpPr txBox="1"/>
          <p:nvPr/>
        </p:nvSpPr>
        <p:spPr>
          <a:xfrm>
            <a:off x="10562960" y="168034"/>
            <a:ext cx="750462" cy="29258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6" b="1" dirty="0">
                <a:solidFill>
                  <a:srgbClr val="FFFFFF"/>
                </a:solidFill>
                <a:latin typeface="Roboto"/>
              </a:rPr>
              <a:t>Конкурсы</a:t>
            </a:r>
            <a:endParaRPr sz="956" b="1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24" name="Picture 29" descr="image.png">
            <a:extLst>
              <a:ext uri="{FF2B5EF4-FFF2-40B4-BE49-F238E27FC236}">
                <a16:creationId xmlns:a16="http://schemas.microsoft.com/office/drawing/2014/main" id="{57276BDE-6D89-48EA-840D-C931B4415CC0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0221441" y="211455"/>
            <a:ext cx="228594" cy="20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9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00"/>
    </mc:Choice>
    <mc:Fallback xmlns="">
      <p:transition spd="slow" advTm="374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id="{3CB15067-6DFD-43F3-9042-9EF469A84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70" y="2639192"/>
            <a:ext cx="3239142" cy="103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994892CE-5A38-4656-85BF-E73CAF31F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34" y="3764988"/>
            <a:ext cx="2757489" cy="135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>
            <a:extLst>
              <a:ext uri="{FF2B5EF4-FFF2-40B4-BE49-F238E27FC236}">
                <a16:creationId xmlns:a16="http://schemas.microsoft.com/office/drawing/2014/main" id="{FA31EEB9-5DC0-4389-A364-B43ACA826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772" y="2873239"/>
            <a:ext cx="2226347" cy="79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>
            <a:extLst>
              <a:ext uri="{FF2B5EF4-FFF2-40B4-BE49-F238E27FC236}">
                <a16:creationId xmlns:a16="http://schemas.microsoft.com/office/drawing/2014/main" id="{509B13D2-6C67-4432-850E-0E318ABB1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4899" y="2639192"/>
            <a:ext cx="2093258" cy="60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>
            <a:extLst>
              <a:ext uri="{FF2B5EF4-FFF2-40B4-BE49-F238E27FC236}">
                <a16:creationId xmlns:a16="http://schemas.microsoft.com/office/drawing/2014/main" id="{0BC03717-A564-49B9-9C95-9A96AAD8A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70" y="5674760"/>
            <a:ext cx="3334723" cy="58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BC67D15-0A42-471A-BFBF-F56BDABE9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706" y="1353535"/>
            <a:ext cx="2719861" cy="97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BFC7CA-5235-ECDA-B807-BE155B32869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6083"/>
          <a:stretch/>
        </p:blipFill>
        <p:spPr>
          <a:xfrm>
            <a:off x="6001114" y="4216455"/>
            <a:ext cx="2787970" cy="1017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E7CFFC-8AAD-F412-DE2B-6E0EBC3DD0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1810" y="5605241"/>
            <a:ext cx="3586579" cy="827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9F9544-D056-A53C-DCE6-8327FB8C6D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23916" y="1129669"/>
            <a:ext cx="1099788" cy="1096592"/>
          </a:xfrm>
          <a:prstGeom prst="rect">
            <a:avLst/>
          </a:prstGeom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4C2F7F65-9EA7-CAF6-D248-B9355D85C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70" y="1059522"/>
            <a:ext cx="3066946" cy="109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986CAE-2B40-BA9D-CB79-F528AE256D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3916" y="2607398"/>
            <a:ext cx="1033740" cy="10264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56DDB92-8ED5-99FB-B048-748B62E4EE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3916" y="4110789"/>
            <a:ext cx="1033740" cy="10419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B2D595-D6B9-DFA7-D563-CFC88D93C76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23916" y="5422828"/>
            <a:ext cx="1078801" cy="10665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C32E145-F72D-2B80-8946-F28D312EE5F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53915" y="1184358"/>
            <a:ext cx="1037896" cy="10419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8D8561-9083-20BA-9F62-717639DE667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49871" y="2860264"/>
            <a:ext cx="1038429" cy="104190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736BEBA-35E2-B7B1-56B4-0A64FB488D4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49871" y="4170631"/>
            <a:ext cx="1045984" cy="10494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E210A68-688F-2180-E8D3-3000AF99BA6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59075" y="5447513"/>
            <a:ext cx="1032736" cy="10419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8DD91CD-93FB-91A8-2B6D-09265E69A24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548581" y="3431936"/>
            <a:ext cx="1223725" cy="12237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4652E87-1A86-4CA7-AF57-D4D41825DE0C}"/>
              </a:ext>
            </a:extLst>
          </p:cNvPr>
          <p:cNvSpPr txBox="1"/>
          <p:nvPr/>
        </p:nvSpPr>
        <p:spPr>
          <a:xfrm>
            <a:off x="434566" y="137525"/>
            <a:ext cx="10339057" cy="736933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405"/>
              </a:lnSpc>
              <a:spcBef>
                <a:spcPts val="0"/>
              </a:spcBef>
              <a:spcAft>
                <a:spcPts val="0"/>
              </a:spcAft>
            </a:pPr>
            <a:r>
              <a:rPr sz="3000" b="1" dirty="0" err="1">
                <a:solidFill>
                  <a:srgbClr val="516389"/>
                </a:solidFill>
                <a:latin typeface="Roboto"/>
              </a:rPr>
              <a:t>Грантовый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ландшафт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: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возможности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привлечения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средств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на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уникальные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идеи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для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разных</a:t>
            </a:r>
            <a:r>
              <a:rPr sz="3000" b="1" dirty="0">
                <a:solidFill>
                  <a:srgbClr val="516389"/>
                </a:solidFill>
                <a:latin typeface="Roboto"/>
              </a:rPr>
              <a:t> </a:t>
            </a:r>
            <a:r>
              <a:rPr sz="3000" b="1" dirty="0" err="1">
                <a:solidFill>
                  <a:srgbClr val="516389"/>
                </a:solidFill>
                <a:latin typeface="Roboto"/>
              </a:rPr>
              <a:t>категорий</a:t>
            </a:r>
            <a:endParaRPr sz="3000" b="1" dirty="0">
              <a:solidFill>
                <a:srgbClr val="516389"/>
              </a:solidFill>
              <a:latin typeface="Roboto"/>
            </a:endParaRPr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8E5D4C67-A8ED-46B8-A82F-D61B42C33AF3}"/>
              </a:ext>
            </a:extLst>
          </p:cNvPr>
          <p:cNvSpPr/>
          <p:nvPr/>
        </p:nvSpPr>
        <p:spPr>
          <a:xfrm>
            <a:off x="10562960" y="142875"/>
            <a:ext cx="962000" cy="342900"/>
          </a:xfrm>
          <a:prstGeom prst="roundRect">
            <a:avLst>
              <a:gd name="adj" fmla="val 22222"/>
            </a:avLst>
          </a:prstGeom>
          <a:solidFill>
            <a:srgbClr val="959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2185C5-A639-47C3-B3EF-27E510EC4ED9}"/>
              </a:ext>
            </a:extLst>
          </p:cNvPr>
          <p:cNvSpPr txBox="1"/>
          <p:nvPr/>
        </p:nvSpPr>
        <p:spPr>
          <a:xfrm>
            <a:off x="10562960" y="168034"/>
            <a:ext cx="750462" cy="29258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6" b="1" dirty="0">
                <a:solidFill>
                  <a:srgbClr val="FFFFFF"/>
                </a:solidFill>
                <a:latin typeface="Roboto"/>
              </a:rPr>
              <a:t>Конкурсы</a:t>
            </a:r>
            <a:endParaRPr sz="956" b="1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27" name="Picture 29" descr="image.png">
            <a:extLst>
              <a:ext uri="{FF2B5EF4-FFF2-40B4-BE49-F238E27FC236}">
                <a16:creationId xmlns:a16="http://schemas.microsoft.com/office/drawing/2014/main" id="{608C5F91-F1C8-472C-BDEF-8AA9B9A7762F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0221441" y="211455"/>
            <a:ext cx="228594" cy="20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5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00"/>
    </mc:Choice>
    <mc:Fallback xmlns="">
      <p:transition spd="slow" advTm="374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62940" y="109100"/>
            <a:ext cx="1523961" cy="1267918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alphaModFix amt="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594" y="248498"/>
            <a:ext cx="1333466" cy="10094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94865" y="647033"/>
            <a:ext cx="6001964" cy="610936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900"/>
              </a:lnSpc>
              <a:spcBef>
                <a:spcPts val="0"/>
              </a:spcBef>
              <a:spcAft>
                <a:spcPts val="1040"/>
              </a:spcAft>
            </a:pPr>
            <a:r>
              <a:rPr sz="3600" b="1" dirty="0" err="1">
                <a:solidFill>
                  <a:srgbClr val="516389"/>
                </a:solidFill>
                <a:latin typeface="Montserrat"/>
              </a:rPr>
              <a:t>Ваш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проект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—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это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ваш</a:t>
            </a:r>
            <a:r>
              <a:rPr sz="3600" b="1" dirty="0">
                <a:solidFill>
                  <a:srgbClr val="516389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516389"/>
                </a:solidFill>
                <a:latin typeface="Montserrat"/>
              </a:rPr>
              <a:t>билет</a:t>
            </a:r>
            <a:r>
              <a:rPr lang="ru-RU" sz="3600" b="1" dirty="0">
                <a:solidFill>
                  <a:srgbClr val="516389"/>
                </a:solidFill>
                <a:latin typeface="Montserrat"/>
              </a:rPr>
              <a:t>:</a:t>
            </a:r>
            <a:endParaRPr sz="3600" b="1" dirty="0">
              <a:solidFill>
                <a:srgbClr val="516389"/>
              </a:solidFill>
              <a:latin typeface="Montserra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65" y="1365079"/>
            <a:ext cx="1887248" cy="5083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4B5563"/>
                </a:solidFill>
                <a:latin typeface="Inter"/>
              </a:rPr>
              <a:t>В </a:t>
            </a:r>
            <a:r>
              <a:rPr sz="2800" b="1" dirty="0" err="1">
                <a:solidFill>
                  <a:srgbClr val="4B5563"/>
                </a:solidFill>
                <a:latin typeface="Inter"/>
              </a:rPr>
              <a:t>политику</a:t>
            </a:r>
            <a:endParaRPr sz="2800" b="1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28914" y="1536382"/>
            <a:ext cx="228594" cy="1657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34225" y="1365079"/>
            <a:ext cx="1503874" cy="5083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4B5563"/>
                </a:solidFill>
                <a:latin typeface="Inter"/>
              </a:rPr>
              <a:t>В бизнес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05292" y="1536382"/>
            <a:ext cx="228594" cy="1657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90487" y="1365079"/>
            <a:ext cx="2287036" cy="5083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4B5563"/>
                </a:solidFill>
                <a:latin typeface="Inter"/>
              </a:rPr>
              <a:t>В </a:t>
            </a:r>
            <a:r>
              <a:rPr sz="2800" b="1" dirty="0" err="1">
                <a:solidFill>
                  <a:srgbClr val="4B5563"/>
                </a:solidFill>
                <a:latin typeface="Inter"/>
              </a:rPr>
              <a:t>управление</a:t>
            </a:r>
            <a:endParaRPr sz="2800" b="1" dirty="0">
              <a:solidFill>
                <a:srgbClr val="4B5563"/>
              </a:solidFill>
              <a:latin typeface="Inter"/>
            </a:endParaRP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43651" y="1536382"/>
            <a:ext cx="228594" cy="1657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2275" y="1365079"/>
            <a:ext cx="2509726" cy="50834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312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959F7C"/>
                </a:solidFill>
                <a:latin typeface="Inter"/>
              </a:rPr>
              <a:t>В новую жизнь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6733" y="2152650"/>
            <a:ext cx="4209944" cy="2552700"/>
          </a:xfrm>
          <a:prstGeom prst="roundRect">
            <a:avLst>
              <a:gd name="adj" fmla="val 1194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Rounded Rectangle 12"/>
          <p:cNvSpPr/>
          <p:nvPr/>
        </p:nvSpPr>
        <p:spPr>
          <a:xfrm>
            <a:off x="895327" y="3047999"/>
            <a:ext cx="476238" cy="609600"/>
          </a:xfrm>
          <a:prstGeom prst="roundRect">
            <a:avLst>
              <a:gd name="adj" fmla="val 39996000"/>
            </a:avLst>
          </a:prstGeom>
          <a:solidFill>
            <a:srgbClr val="516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90575" y="3250746"/>
            <a:ext cx="285742" cy="20410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05539" y="2457450"/>
            <a:ext cx="2338269" cy="80329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516389"/>
                </a:solidFill>
                <a:latin typeface="Montserrat"/>
              </a:rPr>
              <a:t>Петросян Арсен </a:t>
            </a:r>
            <a:endParaRPr lang="ru-RU" sz="2400" b="1" dirty="0">
              <a:solidFill>
                <a:srgbClr val="516389"/>
              </a:solidFill>
              <a:latin typeface="Montserrat"/>
            </a:endParaRPr>
          </a:p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516389"/>
                </a:solidFill>
                <a:latin typeface="Montserrat"/>
              </a:rPr>
              <a:t>Артурович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5539" y="3223384"/>
            <a:ext cx="2154501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Начальник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управления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15063" y="3507155"/>
            <a:ext cx="3581311" cy="357277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4B5563"/>
                </a:solidFill>
                <a:latin typeface="Inter"/>
              </a:rPr>
              <a:t>м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униципального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проектного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офиса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15063" y="3790932"/>
            <a:ext cx="1841402" cy="35727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4B5563"/>
                </a:solidFill>
                <a:latin typeface="Inter"/>
              </a:rPr>
              <a:t>Сургутского</a:t>
            </a:r>
            <a:r>
              <a:rPr sz="1600" b="0" dirty="0">
                <a:solidFill>
                  <a:srgbClr val="4B5563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4B5563"/>
                </a:solidFill>
                <a:latin typeface="Inter"/>
              </a:rPr>
              <a:t>района</a:t>
            </a:r>
            <a:endParaRPr sz="1600" b="0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05272" y="2457450"/>
            <a:ext cx="4209944" cy="1933574"/>
          </a:xfrm>
          <a:prstGeom prst="roundRect">
            <a:avLst>
              <a:gd name="adj" fmla="val 15763"/>
            </a:avLst>
          </a:prstGeom>
          <a:gradFill rotWithShape="1">
            <a:gsLst>
              <a:gs pos="0">
                <a:srgbClr val="516389"/>
              </a:gs>
              <a:gs pos="100000">
                <a:srgbClr val="6B7A9D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33866" y="2765748"/>
            <a:ext cx="285742" cy="221602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5333866" y="3248024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29114" y="3362885"/>
            <a:ext cx="190495" cy="15127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29154" y="3253236"/>
            <a:ext cx="1944058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2145"/>
              </a:lnSpc>
            </a:pPr>
            <a:r>
              <a:rPr lang="ru-RU" dirty="0">
                <a:solidFill>
                  <a:srgbClr val="FFFFFF"/>
                </a:solidFill>
                <a:latin typeface="Inter"/>
              </a:rPr>
              <a:t>942-811 (доп. 301)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333866" y="3781424"/>
            <a:ext cx="380990" cy="380999"/>
          </a:xfrm>
          <a:prstGeom prst="roundRect">
            <a:avLst>
              <a:gd name="adj" fmla="val 49995000"/>
            </a:avLst>
          </a:prstGeom>
          <a:solidFill>
            <a:srgbClr val="959F7C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29114" y="3901888"/>
            <a:ext cx="190495" cy="14007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829154" y="3786635"/>
            <a:ext cx="1751570" cy="38010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2145"/>
              </a:lnSpc>
            </a:pPr>
            <a:r>
              <a:rPr lang="en-US" dirty="0">
                <a:solidFill>
                  <a:srgbClr val="FFFFFF"/>
                </a:solidFill>
                <a:latin typeface="Inter"/>
              </a:rPr>
              <a:t>paa@mauricsr.ru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534286" y="2314575"/>
            <a:ext cx="1990675" cy="2228850"/>
          </a:xfrm>
          <a:prstGeom prst="roundRect">
            <a:avLst>
              <a:gd name="adj" fmla="val 1531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8" name="Rounded Rectangle 27"/>
          <p:cNvSpPr/>
          <p:nvPr/>
        </p:nvSpPr>
        <p:spPr>
          <a:xfrm>
            <a:off x="9924801" y="2505074"/>
            <a:ext cx="1219169" cy="1219200"/>
          </a:xfrm>
          <a:prstGeom prst="roundRect">
            <a:avLst>
              <a:gd name="adj" fmla="val 12500"/>
            </a:avLst>
          </a:prstGeom>
          <a:solidFill>
            <a:srgbClr val="EB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0" name="TextBox 29"/>
          <p:cNvSpPr txBox="1"/>
          <p:nvPr/>
        </p:nvSpPr>
        <p:spPr>
          <a:xfrm>
            <a:off x="9724781" y="3809518"/>
            <a:ext cx="1609684" cy="572464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b="1" dirty="0" err="1">
                <a:solidFill>
                  <a:srgbClr val="4B5563"/>
                </a:solidFill>
                <a:latin typeface="Inter"/>
              </a:rPr>
              <a:t>Запись</a:t>
            </a:r>
            <a:r>
              <a:rPr b="1" dirty="0">
                <a:solidFill>
                  <a:srgbClr val="4B5563"/>
                </a:solidFill>
                <a:latin typeface="Inter"/>
              </a:rPr>
              <a:t> </a:t>
            </a:r>
            <a:r>
              <a:rPr b="1" dirty="0" err="1">
                <a:solidFill>
                  <a:srgbClr val="4B5563"/>
                </a:solidFill>
                <a:latin typeface="Inter"/>
              </a:rPr>
              <a:t>на</a:t>
            </a:r>
            <a:r>
              <a:rPr b="1" dirty="0">
                <a:solidFill>
                  <a:srgbClr val="4B5563"/>
                </a:solidFill>
                <a:latin typeface="Inter"/>
              </a:rPr>
              <a:t> </a:t>
            </a:r>
            <a:r>
              <a:rPr b="1" dirty="0" err="1">
                <a:solidFill>
                  <a:srgbClr val="4B5563"/>
                </a:solidFill>
                <a:latin typeface="Inter"/>
              </a:rPr>
              <a:t>консультацию</a:t>
            </a:r>
            <a:endParaRPr b="1" dirty="0">
              <a:solidFill>
                <a:srgbClr val="4B5563"/>
              </a:solidFill>
              <a:latin typeface="Inter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66733" y="4933950"/>
            <a:ext cx="10858228" cy="1266824"/>
          </a:xfrm>
          <a:prstGeom prst="roundRect">
            <a:avLst>
              <a:gd name="adj" fmla="val 2406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89451" y="5401183"/>
            <a:ext cx="476238" cy="36950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390615" y="5178538"/>
            <a:ext cx="9410464" cy="7776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73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Inter"/>
              </a:rPr>
              <a:t> Жду вас в проектном офисе. Давайте сделаем ваш первый шаг вместе. </a:t>
            </a:r>
            <a:r>
              <a:rPr sz="2000" b="1">
                <a:solidFill>
                  <a:srgbClr val="516389"/>
                </a:solidFill>
                <a:latin typeface="Inter"/>
              </a:rPr>
              <a:t>Ваш успех — это наша миссия.</a:t>
            </a:r>
            <a:r>
              <a:rPr sz="2000" b="0">
                <a:solidFill>
                  <a:srgbClr val="4B5563"/>
                </a:solidFill>
                <a:latin typeface="Inter"/>
              </a:rPr>
              <a:t> 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786796" y="5401184"/>
            <a:ext cx="567581" cy="30337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D5F0A88-3691-42CF-A7BB-60732A8B79BF}"/>
              </a:ext>
            </a:extLst>
          </p:cNvPr>
          <p:cNvSpPr txBox="1"/>
          <p:nvPr/>
        </p:nvSpPr>
        <p:spPr>
          <a:xfrm>
            <a:off x="5826444" y="2635870"/>
            <a:ext cx="1414554" cy="39401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FFFFFF"/>
                </a:solidFill>
                <a:latin typeface="Inter"/>
              </a:rPr>
              <a:t>Контакты</a:t>
            </a:r>
            <a:endParaRPr sz="2400" b="1" dirty="0">
              <a:solidFill>
                <a:srgbClr val="FFFFFF"/>
              </a:solidFill>
              <a:latin typeface="Inter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CF6FAF-AACC-4B05-8B9F-6F088FBF4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388" y="2629035"/>
            <a:ext cx="995561" cy="9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28">
            <a:extLst>
              <a:ext uri="{FF2B5EF4-FFF2-40B4-BE49-F238E27FC236}">
                <a16:creationId xmlns:a16="http://schemas.microsoft.com/office/drawing/2014/main" id="{1198523B-F8BC-48A8-94A1-F229542EC3CE}"/>
              </a:ext>
            </a:extLst>
          </p:cNvPr>
          <p:cNvSpPr/>
          <p:nvPr/>
        </p:nvSpPr>
        <p:spPr>
          <a:xfrm>
            <a:off x="305" y="-10743"/>
            <a:ext cx="12191695" cy="76200"/>
          </a:xfrm>
          <a:prstGeom prst="rect">
            <a:avLst/>
          </a:prstGeom>
          <a:gradFill rotWithShape="1">
            <a:gsLst>
              <a:gs pos="0">
                <a:srgbClr val="516389"/>
              </a:gs>
              <a:gs pos="50000">
                <a:srgbClr val="959F7C"/>
              </a:gs>
              <a:gs pos="100000">
                <a:srgbClr val="516389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2485D1F5-F68C-487D-A3A4-2208DA5C887E}"/>
              </a:ext>
            </a:extLst>
          </p:cNvPr>
          <p:cNvSpPr/>
          <p:nvPr/>
        </p:nvSpPr>
        <p:spPr>
          <a:xfrm>
            <a:off x="305" y="6781800"/>
            <a:ext cx="12191695" cy="76200"/>
          </a:xfrm>
          <a:prstGeom prst="rect">
            <a:avLst/>
          </a:prstGeom>
          <a:gradFill rotWithShape="1">
            <a:gsLst>
              <a:gs pos="0">
                <a:srgbClr val="516389"/>
              </a:gs>
              <a:gs pos="50000">
                <a:srgbClr val="959F7C"/>
              </a:gs>
              <a:gs pos="100000">
                <a:srgbClr val="516389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28">
            <a:extLst>
              <a:ext uri="{FF2B5EF4-FFF2-40B4-BE49-F238E27FC236}">
                <a16:creationId xmlns:a16="http://schemas.microsoft.com/office/drawing/2014/main" id="{9F3DC204-AA66-475D-B894-AA78DE66CAF1}"/>
              </a:ext>
            </a:extLst>
          </p:cNvPr>
          <p:cNvSpPr/>
          <p:nvPr/>
        </p:nvSpPr>
        <p:spPr>
          <a:xfrm rot="5400000">
            <a:off x="-3327900" y="3393357"/>
            <a:ext cx="6732000" cy="76200"/>
          </a:xfrm>
          <a:prstGeom prst="rect">
            <a:avLst/>
          </a:prstGeom>
          <a:gradFill rotWithShape="1">
            <a:gsLst>
              <a:gs pos="0">
                <a:srgbClr val="516389"/>
              </a:gs>
              <a:gs pos="50000">
                <a:srgbClr val="959F7C"/>
              </a:gs>
              <a:gs pos="100000">
                <a:srgbClr val="516389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28">
            <a:extLst>
              <a:ext uri="{FF2B5EF4-FFF2-40B4-BE49-F238E27FC236}">
                <a16:creationId xmlns:a16="http://schemas.microsoft.com/office/drawing/2014/main" id="{F7D1B841-262E-4CB1-9DE8-CAB43D50EDA8}"/>
              </a:ext>
            </a:extLst>
          </p:cNvPr>
          <p:cNvSpPr/>
          <p:nvPr/>
        </p:nvSpPr>
        <p:spPr>
          <a:xfrm rot="5400000">
            <a:off x="8791345" y="3382124"/>
            <a:ext cx="6732000" cy="76200"/>
          </a:xfrm>
          <a:prstGeom prst="rect">
            <a:avLst/>
          </a:prstGeom>
          <a:gradFill rotWithShape="1">
            <a:gsLst>
              <a:gs pos="0">
                <a:srgbClr val="516389"/>
              </a:gs>
              <a:gs pos="50000">
                <a:srgbClr val="959F7C"/>
              </a:gs>
              <a:gs pos="100000">
                <a:srgbClr val="516389"/>
              </a:gs>
            </a:gsLst>
            <a:lin ang="108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3540</Words>
  <Application>Microsoft Office PowerPoint</Application>
  <PresentationFormat>Широкоэкранный</PresentationFormat>
  <Paragraphs>773</Paragraphs>
  <Slides>48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5" baseType="lpstr">
      <vt:lpstr>Arial</vt:lpstr>
      <vt:lpstr>Calibri</vt:lpstr>
      <vt:lpstr>Inter</vt:lpstr>
      <vt:lpstr>Montserrat</vt:lpstr>
      <vt:lpstr>Roboto</vt:lpstr>
      <vt:lpstr>Segoe UI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Петросян Арсен Артурович</cp:lastModifiedBy>
  <cp:revision>34</cp:revision>
  <dcterms:created xsi:type="dcterms:W3CDTF">2013-01-27T09:14:16Z</dcterms:created>
  <dcterms:modified xsi:type="dcterms:W3CDTF">2026-03-30T12:50:36Z</dcterms:modified>
  <cp:category/>
</cp:coreProperties>
</file>