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3"/>
  </p:notesMasterIdLst>
  <p:sldIdLst>
    <p:sldId id="293" r:id="rId2"/>
    <p:sldId id="279" r:id="rId3"/>
    <p:sldId id="282" r:id="rId4"/>
    <p:sldId id="280" r:id="rId5"/>
    <p:sldId id="283" r:id="rId6"/>
    <p:sldId id="285" r:id="rId7"/>
    <p:sldId id="304" r:id="rId8"/>
    <p:sldId id="286" r:id="rId9"/>
    <p:sldId id="287" r:id="rId10"/>
    <p:sldId id="288" r:id="rId11"/>
    <p:sldId id="305" r:id="rId12"/>
    <p:sldId id="289" r:id="rId13"/>
    <p:sldId id="291" r:id="rId14"/>
    <p:sldId id="300" r:id="rId15"/>
    <p:sldId id="295" r:id="rId16"/>
    <p:sldId id="296" r:id="rId17"/>
    <p:sldId id="301" r:id="rId18"/>
    <p:sldId id="297" r:id="rId19"/>
    <p:sldId id="292" r:id="rId20"/>
    <p:sldId id="302" r:id="rId21"/>
    <p:sldId id="30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 varScale="1">
        <p:scale>
          <a:sx n="79" d="100"/>
          <a:sy n="79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DE6CB1-23CB-4797-991B-C41ECB6CBFE7}" type="doc">
      <dgm:prSet loTypeId="urn:microsoft.com/office/officeart/2005/8/layout/chevron2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7A6AEE63-EFBA-4B39-9D6C-594DF488D3B9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A72BE5DF-7CCD-43CC-81BF-ED79E1933735}" type="parTrans" cxnId="{6F6B589D-ACD3-4DC2-91BE-35B4203BDCFD}">
      <dgm:prSet/>
      <dgm:spPr/>
      <dgm:t>
        <a:bodyPr/>
        <a:lstStyle/>
        <a:p>
          <a:endParaRPr lang="ru-RU"/>
        </a:p>
      </dgm:t>
    </dgm:pt>
    <dgm:pt modelId="{1BC902C3-2C81-40AE-A517-CE822C386070}" type="sibTrans" cxnId="{6F6B589D-ACD3-4DC2-91BE-35B4203BDCFD}">
      <dgm:prSet/>
      <dgm:spPr/>
      <dgm:t>
        <a:bodyPr/>
        <a:lstStyle/>
        <a:p>
          <a:endParaRPr lang="ru-RU"/>
        </a:p>
      </dgm:t>
    </dgm:pt>
    <dgm:pt modelId="{DC3F5285-A80A-4C23-8DE5-757B2B327018}">
      <dgm:prSet phldrT="[Текст]" custT="1"/>
      <dgm:spPr/>
      <dgm:t>
        <a:bodyPr/>
        <a:lstStyle/>
        <a:p>
          <a:r>
            <a:rPr lang="ru-RU" sz="2400" dirty="0" smtClean="0"/>
            <a:t> 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Творческий союз. 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B2C7113E-B3B9-4ADF-AE03-17A8A8014FFC}" type="parTrans" cxnId="{E5AF7B9B-A881-40C5-A3EC-B8149C0FDA88}">
      <dgm:prSet/>
      <dgm:spPr/>
      <dgm:t>
        <a:bodyPr/>
        <a:lstStyle/>
        <a:p>
          <a:endParaRPr lang="ru-RU"/>
        </a:p>
      </dgm:t>
    </dgm:pt>
    <dgm:pt modelId="{452AB79E-C48A-4322-BD96-3D26D67F59F7}" type="sibTrans" cxnId="{E5AF7B9B-A881-40C5-A3EC-B8149C0FDA88}">
      <dgm:prSet/>
      <dgm:spPr/>
      <dgm:t>
        <a:bodyPr/>
        <a:lstStyle/>
        <a:p>
          <a:endParaRPr lang="ru-RU"/>
        </a:p>
      </dgm:t>
    </dgm:pt>
    <dgm:pt modelId="{BC33E278-5031-4CAD-BD8A-24304C4A3EC0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8A7E1A52-F459-4EBD-B1E7-E073AA17623D}" type="parTrans" cxnId="{B65F2201-E840-470A-834B-64FBBFE37EA6}">
      <dgm:prSet/>
      <dgm:spPr/>
      <dgm:t>
        <a:bodyPr/>
        <a:lstStyle/>
        <a:p>
          <a:endParaRPr lang="ru-RU"/>
        </a:p>
      </dgm:t>
    </dgm:pt>
    <dgm:pt modelId="{0E434C78-8B35-4AEE-BDF1-3150F899DEE9}" type="sibTrans" cxnId="{B65F2201-E840-470A-834B-64FBBFE37EA6}">
      <dgm:prSet/>
      <dgm:spPr/>
      <dgm:t>
        <a:bodyPr/>
        <a:lstStyle/>
        <a:p>
          <a:endParaRPr lang="ru-RU"/>
        </a:p>
      </dgm:t>
    </dgm:pt>
    <dgm:pt modelId="{13413C99-769C-41EB-B20F-8ADD335E8567}">
      <dgm:prSet phldrT="[Текст]" custT="1"/>
      <dgm:spPr/>
      <dgm:t>
        <a:bodyPr/>
        <a:lstStyle/>
        <a:p>
          <a:r>
            <a:rPr lang="ru-RU" sz="2800" dirty="0" smtClean="0"/>
            <a:t> 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Ответственное отношение к обязанностям.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5CBE5A1A-EC71-4EFB-A3B4-8350F41E0F18}" type="parTrans" cxnId="{F79D3C42-D0EE-49E4-9544-60142EC2FD4A}">
      <dgm:prSet/>
      <dgm:spPr/>
      <dgm:t>
        <a:bodyPr/>
        <a:lstStyle/>
        <a:p>
          <a:endParaRPr lang="ru-RU"/>
        </a:p>
      </dgm:t>
    </dgm:pt>
    <dgm:pt modelId="{591E1930-73F2-4573-931B-51109ED8D0E1}" type="sibTrans" cxnId="{F79D3C42-D0EE-49E4-9544-60142EC2FD4A}">
      <dgm:prSet/>
      <dgm:spPr/>
      <dgm:t>
        <a:bodyPr/>
        <a:lstStyle/>
        <a:p>
          <a:endParaRPr lang="ru-RU"/>
        </a:p>
      </dgm:t>
    </dgm:pt>
    <dgm:pt modelId="{5BB7C40F-0128-4FCA-B09C-2EB653ACD867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EB8CD866-43DA-498A-A6D8-A3740A6940A7}" type="parTrans" cxnId="{5F56C771-51A9-405B-AEC7-4F28177EFF0F}">
      <dgm:prSet/>
      <dgm:spPr/>
      <dgm:t>
        <a:bodyPr/>
        <a:lstStyle/>
        <a:p>
          <a:endParaRPr lang="ru-RU"/>
        </a:p>
      </dgm:t>
    </dgm:pt>
    <dgm:pt modelId="{4A55B01D-AAB4-4A2A-84A5-22F6553EDB95}" type="sibTrans" cxnId="{5F56C771-51A9-405B-AEC7-4F28177EFF0F}">
      <dgm:prSet/>
      <dgm:spPr/>
      <dgm:t>
        <a:bodyPr/>
        <a:lstStyle/>
        <a:p>
          <a:endParaRPr lang="ru-RU"/>
        </a:p>
      </dgm:t>
    </dgm:pt>
    <dgm:pt modelId="{A3DC1453-5675-43BC-97CE-C6C35A9E7607}">
      <dgm:prSet phldrT="[Текст]" custT="1"/>
      <dgm:spPr/>
      <dgm:t>
        <a:bodyPr/>
        <a:lstStyle/>
        <a:p>
          <a:r>
            <a:rPr lang="ru-RU" sz="2800" dirty="0" smtClean="0"/>
            <a:t> 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Отсутствие внутренней конкуренции.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2777D8A9-F987-4DF9-B729-35EDF0140220}" type="parTrans" cxnId="{612975DE-2C57-4F88-9D36-13E90DE044CA}">
      <dgm:prSet/>
      <dgm:spPr/>
      <dgm:t>
        <a:bodyPr/>
        <a:lstStyle/>
        <a:p>
          <a:endParaRPr lang="ru-RU"/>
        </a:p>
      </dgm:t>
    </dgm:pt>
    <dgm:pt modelId="{7085839F-7569-4C4F-B5F6-B81B9E4FC901}" type="sibTrans" cxnId="{612975DE-2C57-4F88-9D36-13E90DE044CA}">
      <dgm:prSet/>
      <dgm:spPr/>
      <dgm:t>
        <a:bodyPr/>
        <a:lstStyle/>
        <a:p>
          <a:endParaRPr lang="ru-RU"/>
        </a:p>
      </dgm:t>
    </dgm:pt>
    <dgm:pt modelId="{C23C0BFF-122A-4313-8B72-4CF259A96516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F5F3A34A-F086-4115-9F55-C93A6648A3B9}" type="parTrans" cxnId="{50D66471-B447-4199-B4CF-0B994C650B7B}">
      <dgm:prSet/>
      <dgm:spPr/>
      <dgm:t>
        <a:bodyPr/>
        <a:lstStyle/>
        <a:p>
          <a:endParaRPr lang="ru-RU"/>
        </a:p>
      </dgm:t>
    </dgm:pt>
    <dgm:pt modelId="{9AE1E868-F907-44C5-8646-48D28EB019A7}" type="sibTrans" cxnId="{50D66471-B447-4199-B4CF-0B994C650B7B}">
      <dgm:prSet/>
      <dgm:spPr/>
      <dgm:t>
        <a:bodyPr/>
        <a:lstStyle/>
        <a:p>
          <a:endParaRPr lang="ru-RU"/>
        </a:p>
      </dgm:t>
    </dgm:pt>
    <dgm:pt modelId="{DDE6761A-1384-4A0D-9FCC-00CBEA3C5799}">
      <dgm:prSet custT="1"/>
      <dgm:spPr/>
      <dgm:t>
        <a:bodyPr/>
        <a:lstStyle/>
        <a:p>
          <a:r>
            <a:rPr lang="ru-RU" sz="2500" b="1" dirty="0" smtClean="0"/>
            <a:t> 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Общая цель: Успех один на всех.</a:t>
          </a:r>
          <a:r>
            <a:rPr lang="ru-RU" sz="2500" b="1" dirty="0" smtClean="0"/>
            <a:t> </a:t>
          </a:r>
          <a:endParaRPr lang="ru-RU" sz="2500" b="1" dirty="0"/>
        </a:p>
      </dgm:t>
    </dgm:pt>
    <dgm:pt modelId="{662E81E3-9961-466B-AE4B-49CE54409AB8}" type="parTrans" cxnId="{D55E5B17-44A1-4D00-A9BC-BBF0D89829E3}">
      <dgm:prSet/>
      <dgm:spPr/>
      <dgm:t>
        <a:bodyPr/>
        <a:lstStyle/>
        <a:p>
          <a:endParaRPr lang="ru-RU"/>
        </a:p>
      </dgm:t>
    </dgm:pt>
    <dgm:pt modelId="{992CD005-5B62-4CD2-B537-CEB31F99A867}" type="sibTrans" cxnId="{D55E5B17-44A1-4D00-A9BC-BBF0D89829E3}">
      <dgm:prSet/>
      <dgm:spPr/>
      <dgm:t>
        <a:bodyPr/>
        <a:lstStyle/>
        <a:p>
          <a:endParaRPr lang="ru-RU"/>
        </a:p>
      </dgm:t>
    </dgm:pt>
    <dgm:pt modelId="{737DC5E6-C686-460D-8686-5CC16D686E9C}" type="pres">
      <dgm:prSet presAssocID="{F1DE6CB1-23CB-4797-991B-C41ECB6CBFE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8CD2B23-AFF5-458A-B19B-366CE8EFF19F}" type="pres">
      <dgm:prSet presAssocID="{7A6AEE63-EFBA-4B39-9D6C-594DF488D3B9}" presName="composite" presStyleCnt="0"/>
      <dgm:spPr/>
    </dgm:pt>
    <dgm:pt modelId="{A100BE12-66C5-47F8-BC7F-744696BB5184}" type="pres">
      <dgm:prSet presAssocID="{7A6AEE63-EFBA-4B39-9D6C-594DF488D3B9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A9E5F-A7C4-4A94-B88E-5AED7C32088A}" type="pres">
      <dgm:prSet presAssocID="{7A6AEE63-EFBA-4B39-9D6C-594DF488D3B9}" presName="descendantText" presStyleLbl="alignAcc1" presStyleIdx="0" presStyleCnt="4" custLinFactNeighborX="-473" custLinFactNeighborY="11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0B050-04E5-4DB1-8BC5-B053CA909186}" type="pres">
      <dgm:prSet presAssocID="{1BC902C3-2C81-40AE-A517-CE822C386070}" presName="sp" presStyleCnt="0"/>
      <dgm:spPr/>
    </dgm:pt>
    <dgm:pt modelId="{FDA4ED36-F2E7-400C-B4EA-0114F1D3CDD2}" type="pres">
      <dgm:prSet presAssocID="{BC33E278-5031-4CAD-BD8A-24304C4A3EC0}" presName="composite" presStyleCnt="0"/>
      <dgm:spPr/>
    </dgm:pt>
    <dgm:pt modelId="{B5843727-67AC-4E45-9977-D026F73E2B22}" type="pres">
      <dgm:prSet presAssocID="{BC33E278-5031-4CAD-BD8A-24304C4A3EC0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38F54A-3C27-4DC5-877F-D7EB3A33AAD0}" type="pres">
      <dgm:prSet presAssocID="{BC33E278-5031-4CAD-BD8A-24304C4A3EC0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1BC8AC-405E-484C-AD9D-74EF8762AB71}" type="pres">
      <dgm:prSet presAssocID="{0E434C78-8B35-4AEE-BDF1-3150F899DEE9}" presName="sp" presStyleCnt="0"/>
      <dgm:spPr/>
    </dgm:pt>
    <dgm:pt modelId="{F4411A66-09A9-4923-A50A-CCFBC6A9A3AE}" type="pres">
      <dgm:prSet presAssocID="{5BB7C40F-0128-4FCA-B09C-2EB653ACD867}" presName="composite" presStyleCnt="0"/>
      <dgm:spPr/>
    </dgm:pt>
    <dgm:pt modelId="{7420F334-3583-4744-925F-1A4D7472599E}" type="pres">
      <dgm:prSet presAssocID="{5BB7C40F-0128-4FCA-B09C-2EB653ACD867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92B864-290D-4D9F-AD2D-22655B791352}" type="pres">
      <dgm:prSet presAssocID="{5BB7C40F-0128-4FCA-B09C-2EB653ACD867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686DF2-044A-4692-8DB8-2FE032F404CC}" type="pres">
      <dgm:prSet presAssocID="{4A55B01D-AAB4-4A2A-84A5-22F6553EDB95}" presName="sp" presStyleCnt="0"/>
      <dgm:spPr/>
    </dgm:pt>
    <dgm:pt modelId="{42851C28-0907-473D-A3D8-551A3C810D27}" type="pres">
      <dgm:prSet presAssocID="{C23C0BFF-122A-4313-8B72-4CF259A96516}" presName="composite" presStyleCnt="0"/>
      <dgm:spPr/>
    </dgm:pt>
    <dgm:pt modelId="{924066B5-0C40-460A-BE0A-BD8DF959076C}" type="pres">
      <dgm:prSet presAssocID="{C23C0BFF-122A-4313-8B72-4CF259A96516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B502DF-D915-41B1-8C04-46EAAC1CBB52}" type="pres">
      <dgm:prSet presAssocID="{C23C0BFF-122A-4313-8B72-4CF259A96516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D66471-B447-4199-B4CF-0B994C650B7B}" srcId="{F1DE6CB1-23CB-4797-991B-C41ECB6CBFE7}" destId="{C23C0BFF-122A-4313-8B72-4CF259A96516}" srcOrd="3" destOrd="0" parTransId="{F5F3A34A-F086-4115-9F55-C93A6648A3B9}" sibTransId="{9AE1E868-F907-44C5-8646-48D28EB019A7}"/>
    <dgm:cxn modelId="{2E8F7521-28A0-4434-9A43-C578ECB38F93}" type="presOf" srcId="{F1DE6CB1-23CB-4797-991B-C41ECB6CBFE7}" destId="{737DC5E6-C686-460D-8686-5CC16D686E9C}" srcOrd="0" destOrd="0" presId="urn:microsoft.com/office/officeart/2005/8/layout/chevron2"/>
    <dgm:cxn modelId="{219C2C4E-FBEC-4265-9A70-9B22B8B127F6}" type="presOf" srcId="{C23C0BFF-122A-4313-8B72-4CF259A96516}" destId="{924066B5-0C40-460A-BE0A-BD8DF959076C}" srcOrd="0" destOrd="0" presId="urn:microsoft.com/office/officeart/2005/8/layout/chevron2"/>
    <dgm:cxn modelId="{543BC23B-715D-4A30-A883-E52D061CDD8A}" type="presOf" srcId="{5BB7C40F-0128-4FCA-B09C-2EB653ACD867}" destId="{7420F334-3583-4744-925F-1A4D7472599E}" srcOrd="0" destOrd="0" presId="urn:microsoft.com/office/officeart/2005/8/layout/chevron2"/>
    <dgm:cxn modelId="{3E11D936-36AA-4749-829F-3995810A8914}" type="presOf" srcId="{13413C99-769C-41EB-B20F-8ADD335E8567}" destId="{6138F54A-3C27-4DC5-877F-D7EB3A33AAD0}" srcOrd="0" destOrd="0" presId="urn:microsoft.com/office/officeart/2005/8/layout/chevron2"/>
    <dgm:cxn modelId="{F79D3C42-D0EE-49E4-9544-60142EC2FD4A}" srcId="{BC33E278-5031-4CAD-BD8A-24304C4A3EC0}" destId="{13413C99-769C-41EB-B20F-8ADD335E8567}" srcOrd="0" destOrd="0" parTransId="{5CBE5A1A-EC71-4EFB-A3B4-8350F41E0F18}" sibTransId="{591E1930-73F2-4573-931B-51109ED8D0E1}"/>
    <dgm:cxn modelId="{D55E5B17-44A1-4D00-A9BC-BBF0D89829E3}" srcId="{C23C0BFF-122A-4313-8B72-4CF259A96516}" destId="{DDE6761A-1384-4A0D-9FCC-00CBEA3C5799}" srcOrd="0" destOrd="0" parTransId="{662E81E3-9961-466B-AE4B-49CE54409AB8}" sibTransId="{992CD005-5B62-4CD2-B537-CEB31F99A867}"/>
    <dgm:cxn modelId="{B65F2201-E840-470A-834B-64FBBFE37EA6}" srcId="{F1DE6CB1-23CB-4797-991B-C41ECB6CBFE7}" destId="{BC33E278-5031-4CAD-BD8A-24304C4A3EC0}" srcOrd="1" destOrd="0" parTransId="{8A7E1A52-F459-4EBD-B1E7-E073AA17623D}" sibTransId="{0E434C78-8B35-4AEE-BDF1-3150F899DEE9}"/>
    <dgm:cxn modelId="{209E7155-100D-4F1B-A4D5-56412039BFD1}" type="presOf" srcId="{DDE6761A-1384-4A0D-9FCC-00CBEA3C5799}" destId="{1AB502DF-D915-41B1-8C04-46EAAC1CBB52}" srcOrd="0" destOrd="0" presId="urn:microsoft.com/office/officeart/2005/8/layout/chevron2"/>
    <dgm:cxn modelId="{56A9A161-5844-46E1-8C32-DB3C19E6AE1E}" type="presOf" srcId="{BC33E278-5031-4CAD-BD8A-24304C4A3EC0}" destId="{B5843727-67AC-4E45-9977-D026F73E2B22}" srcOrd="0" destOrd="0" presId="urn:microsoft.com/office/officeart/2005/8/layout/chevron2"/>
    <dgm:cxn modelId="{612975DE-2C57-4F88-9D36-13E90DE044CA}" srcId="{5BB7C40F-0128-4FCA-B09C-2EB653ACD867}" destId="{A3DC1453-5675-43BC-97CE-C6C35A9E7607}" srcOrd="0" destOrd="0" parTransId="{2777D8A9-F987-4DF9-B729-35EDF0140220}" sibTransId="{7085839F-7569-4C4F-B5F6-B81B9E4FC901}"/>
    <dgm:cxn modelId="{E5AF7B9B-A881-40C5-A3EC-B8149C0FDA88}" srcId="{7A6AEE63-EFBA-4B39-9D6C-594DF488D3B9}" destId="{DC3F5285-A80A-4C23-8DE5-757B2B327018}" srcOrd="0" destOrd="0" parTransId="{B2C7113E-B3B9-4ADF-AE03-17A8A8014FFC}" sibTransId="{452AB79E-C48A-4322-BD96-3D26D67F59F7}"/>
    <dgm:cxn modelId="{E8C0EA77-BF6C-4107-B507-48D6D6B1BC86}" type="presOf" srcId="{A3DC1453-5675-43BC-97CE-C6C35A9E7607}" destId="{AC92B864-290D-4D9F-AD2D-22655B791352}" srcOrd="0" destOrd="0" presId="urn:microsoft.com/office/officeart/2005/8/layout/chevron2"/>
    <dgm:cxn modelId="{5F56C771-51A9-405B-AEC7-4F28177EFF0F}" srcId="{F1DE6CB1-23CB-4797-991B-C41ECB6CBFE7}" destId="{5BB7C40F-0128-4FCA-B09C-2EB653ACD867}" srcOrd="2" destOrd="0" parTransId="{EB8CD866-43DA-498A-A6D8-A3740A6940A7}" sibTransId="{4A55B01D-AAB4-4A2A-84A5-22F6553EDB95}"/>
    <dgm:cxn modelId="{B3A2F595-4F2D-4A2E-9CB1-523360B0F280}" type="presOf" srcId="{DC3F5285-A80A-4C23-8DE5-757B2B327018}" destId="{D6CA9E5F-A7C4-4A94-B88E-5AED7C32088A}" srcOrd="0" destOrd="0" presId="urn:microsoft.com/office/officeart/2005/8/layout/chevron2"/>
    <dgm:cxn modelId="{6F6B589D-ACD3-4DC2-91BE-35B4203BDCFD}" srcId="{F1DE6CB1-23CB-4797-991B-C41ECB6CBFE7}" destId="{7A6AEE63-EFBA-4B39-9D6C-594DF488D3B9}" srcOrd="0" destOrd="0" parTransId="{A72BE5DF-7CCD-43CC-81BF-ED79E1933735}" sibTransId="{1BC902C3-2C81-40AE-A517-CE822C386070}"/>
    <dgm:cxn modelId="{72D8C864-B2DD-4783-8479-21432F3D821F}" type="presOf" srcId="{7A6AEE63-EFBA-4B39-9D6C-594DF488D3B9}" destId="{A100BE12-66C5-47F8-BC7F-744696BB5184}" srcOrd="0" destOrd="0" presId="urn:microsoft.com/office/officeart/2005/8/layout/chevron2"/>
    <dgm:cxn modelId="{B634D443-0E6D-400A-9991-BF703565BB05}" type="presParOf" srcId="{737DC5E6-C686-460D-8686-5CC16D686E9C}" destId="{A8CD2B23-AFF5-458A-B19B-366CE8EFF19F}" srcOrd="0" destOrd="0" presId="urn:microsoft.com/office/officeart/2005/8/layout/chevron2"/>
    <dgm:cxn modelId="{210CAA60-A974-4E30-B469-51B23C05947F}" type="presParOf" srcId="{A8CD2B23-AFF5-458A-B19B-366CE8EFF19F}" destId="{A100BE12-66C5-47F8-BC7F-744696BB5184}" srcOrd="0" destOrd="0" presId="urn:microsoft.com/office/officeart/2005/8/layout/chevron2"/>
    <dgm:cxn modelId="{4A98B120-B50A-44BF-A41F-0853CD6D0154}" type="presParOf" srcId="{A8CD2B23-AFF5-458A-B19B-366CE8EFF19F}" destId="{D6CA9E5F-A7C4-4A94-B88E-5AED7C32088A}" srcOrd="1" destOrd="0" presId="urn:microsoft.com/office/officeart/2005/8/layout/chevron2"/>
    <dgm:cxn modelId="{1F4E0E34-89BC-46CD-A44D-77AB4EFCDA45}" type="presParOf" srcId="{737DC5E6-C686-460D-8686-5CC16D686E9C}" destId="{9EA0B050-04E5-4DB1-8BC5-B053CA909186}" srcOrd="1" destOrd="0" presId="urn:microsoft.com/office/officeart/2005/8/layout/chevron2"/>
    <dgm:cxn modelId="{1BD7572B-6C0F-4342-822A-4FAED193A159}" type="presParOf" srcId="{737DC5E6-C686-460D-8686-5CC16D686E9C}" destId="{FDA4ED36-F2E7-400C-B4EA-0114F1D3CDD2}" srcOrd="2" destOrd="0" presId="urn:microsoft.com/office/officeart/2005/8/layout/chevron2"/>
    <dgm:cxn modelId="{D5B36041-93DD-4AD5-BFDA-64373989A495}" type="presParOf" srcId="{FDA4ED36-F2E7-400C-B4EA-0114F1D3CDD2}" destId="{B5843727-67AC-4E45-9977-D026F73E2B22}" srcOrd="0" destOrd="0" presId="urn:microsoft.com/office/officeart/2005/8/layout/chevron2"/>
    <dgm:cxn modelId="{100264AA-7493-472E-B4EA-BF9FB8036AF2}" type="presParOf" srcId="{FDA4ED36-F2E7-400C-B4EA-0114F1D3CDD2}" destId="{6138F54A-3C27-4DC5-877F-D7EB3A33AAD0}" srcOrd="1" destOrd="0" presId="urn:microsoft.com/office/officeart/2005/8/layout/chevron2"/>
    <dgm:cxn modelId="{E551C9C4-E691-40C3-BE8B-01B15FE0E763}" type="presParOf" srcId="{737DC5E6-C686-460D-8686-5CC16D686E9C}" destId="{721BC8AC-405E-484C-AD9D-74EF8762AB71}" srcOrd="3" destOrd="0" presId="urn:microsoft.com/office/officeart/2005/8/layout/chevron2"/>
    <dgm:cxn modelId="{400763B1-0721-4FD3-BA52-C57DC9789032}" type="presParOf" srcId="{737DC5E6-C686-460D-8686-5CC16D686E9C}" destId="{F4411A66-09A9-4923-A50A-CCFBC6A9A3AE}" srcOrd="4" destOrd="0" presId="urn:microsoft.com/office/officeart/2005/8/layout/chevron2"/>
    <dgm:cxn modelId="{E5AC065F-8ABA-4878-B1ED-CF836E7637C3}" type="presParOf" srcId="{F4411A66-09A9-4923-A50A-CCFBC6A9A3AE}" destId="{7420F334-3583-4744-925F-1A4D7472599E}" srcOrd="0" destOrd="0" presId="urn:microsoft.com/office/officeart/2005/8/layout/chevron2"/>
    <dgm:cxn modelId="{DB44B5E5-08DA-40EC-8A55-3D8B2A908E4C}" type="presParOf" srcId="{F4411A66-09A9-4923-A50A-CCFBC6A9A3AE}" destId="{AC92B864-290D-4D9F-AD2D-22655B791352}" srcOrd="1" destOrd="0" presId="urn:microsoft.com/office/officeart/2005/8/layout/chevron2"/>
    <dgm:cxn modelId="{49C412F5-B98E-4F6F-B1A3-BB41E7347F11}" type="presParOf" srcId="{737DC5E6-C686-460D-8686-5CC16D686E9C}" destId="{16686DF2-044A-4692-8DB8-2FE032F404CC}" srcOrd="5" destOrd="0" presId="urn:microsoft.com/office/officeart/2005/8/layout/chevron2"/>
    <dgm:cxn modelId="{EC4FE5E0-DF46-4731-9CA7-0F31CE38646E}" type="presParOf" srcId="{737DC5E6-C686-460D-8686-5CC16D686E9C}" destId="{42851C28-0907-473D-A3D8-551A3C810D27}" srcOrd="6" destOrd="0" presId="urn:microsoft.com/office/officeart/2005/8/layout/chevron2"/>
    <dgm:cxn modelId="{8A92CAC6-9843-48E3-A179-34B7514C27B0}" type="presParOf" srcId="{42851C28-0907-473D-A3D8-551A3C810D27}" destId="{924066B5-0C40-460A-BE0A-BD8DF959076C}" srcOrd="0" destOrd="0" presId="urn:microsoft.com/office/officeart/2005/8/layout/chevron2"/>
    <dgm:cxn modelId="{C9A9416D-F8DE-41A0-95C1-0CD128AAB182}" type="presParOf" srcId="{42851C28-0907-473D-A3D8-551A3C810D27}" destId="{1AB502DF-D915-41B1-8C04-46EAAC1CBB5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00BE12-66C5-47F8-BC7F-744696BB5184}">
      <dsp:nvSpPr>
        <dsp:cNvPr id="0" name=""/>
        <dsp:cNvSpPr/>
      </dsp:nvSpPr>
      <dsp:spPr>
        <a:xfrm rot="5400000">
          <a:off x="-146575" y="147592"/>
          <a:ext cx="977171" cy="68401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</a:t>
          </a:r>
          <a:endParaRPr lang="ru-RU" sz="2000" kern="1200" dirty="0"/>
        </a:p>
      </dsp:txBody>
      <dsp:txXfrm rot="-5400000">
        <a:off x="2" y="343026"/>
        <a:ext cx="684019" cy="293152"/>
      </dsp:txXfrm>
    </dsp:sp>
    <dsp:sp modelId="{D6CA9E5F-A7C4-4A94-B88E-5AED7C32088A}">
      <dsp:nvSpPr>
        <dsp:cNvPr id="0" name=""/>
        <dsp:cNvSpPr/>
      </dsp:nvSpPr>
      <dsp:spPr>
        <a:xfrm rot="5400000">
          <a:off x="4128955" y="-3408860"/>
          <a:ext cx="635161" cy="75969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 </a:t>
          </a: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Творческий союз. 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48086" y="103015"/>
        <a:ext cx="7565894" cy="573149"/>
      </dsp:txXfrm>
    </dsp:sp>
    <dsp:sp modelId="{B5843727-67AC-4E45-9977-D026F73E2B22}">
      <dsp:nvSpPr>
        <dsp:cNvPr id="0" name=""/>
        <dsp:cNvSpPr/>
      </dsp:nvSpPr>
      <dsp:spPr>
        <a:xfrm rot="5400000">
          <a:off x="-146575" y="973318"/>
          <a:ext cx="977171" cy="68401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2</a:t>
          </a:r>
          <a:endParaRPr lang="ru-RU" sz="2000" kern="1200" dirty="0"/>
        </a:p>
      </dsp:txBody>
      <dsp:txXfrm rot="-5400000">
        <a:off x="2" y="1168752"/>
        <a:ext cx="684019" cy="293152"/>
      </dsp:txXfrm>
    </dsp:sp>
    <dsp:sp modelId="{6138F54A-3C27-4DC5-877F-D7EB3A33AAD0}">
      <dsp:nvSpPr>
        <dsp:cNvPr id="0" name=""/>
        <dsp:cNvSpPr/>
      </dsp:nvSpPr>
      <dsp:spPr>
        <a:xfrm rot="5400000">
          <a:off x="4164889" y="-2654126"/>
          <a:ext cx="635161" cy="75969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 </a:t>
          </a: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Ответственное отношение к обязанностям.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84020" y="857749"/>
        <a:ext cx="7565894" cy="573149"/>
      </dsp:txXfrm>
    </dsp:sp>
    <dsp:sp modelId="{7420F334-3583-4744-925F-1A4D7472599E}">
      <dsp:nvSpPr>
        <dsp:cNvPr id="0" name=""/>
        <dsp:cNvSpPr/>
      </dsp:nvSpPr>
      <dsp:spPr>
        <a:xfrm rot="5400000">
          <a:off x="-146575" y="1799045"/>
          <a:ext cx="977171" cy="68401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</a:t>
          </a:r>
          <a:endParaRPr lang="ru-RU" sz="2000" kern="1200" dirty="0"/>
        </a:p>
      </dsp:txBody>
      <dsp:txXfrm rot="-5400000">
        <a:off x="2" y="1994479"/>
        <a:ext cx="684019" cy="293152"/>
      </dsp:txXfrm>
    </dsp:sp>
    <dsp:sp modelId="{AC92B864-290D-4D9F-AD2D-22655B791352}">
      <dsp:nvSpPr>
        <dsp:cNvPr id="0" name=""/>
        <dsp:cNvSpPr/>
      </dsp:nvSpPr>
      <dsp:spPr>
        <a:xfrm rot="5400000">
          <a:off x="4164889" y="-1828399"/>
          <a:ext cx="635161" cy="75969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 </a:t>
          </a: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Отсутствие внутренней конкуренции.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84020" y="1683476"/>
        <a:ext cx="7565894" cy="573149"/>
      </dsp:txXfrm>
    </dsp:sp>
    <dsp:sp modelId="{924066B5-0C40-460A-BE0A-BD8DF959076C}">
      <dsp:nvSpPr>
        <dsp:cNvPr id="0" name=""/>
        <dsp:cNvSpPr/>
      </dsp:nvSpPr>
      <dsp:spPr>
        <a:xfrm rot="5400000">
          <a:off x="-146575" y="2624771"/>
          <a:ext cx="977171" cy="684019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4</a:t>
          </a:r>
          <a:endParaRPr lang="ru-RU" sz="2000" kern="1200" dirty="0"/>
        </a:p>
      </dsp:txBody>
      <dsp:txXfrm rot="-5400000">
        <a:off x="2" y="2820205"/>
        <a:ext cx="684019" cy="293152"/>
      </dsp:txXfrm>
    </dsp:sp>
    <dsp:sp modelId="{1AB502DF-D915-41B1-8C04-46EAAC1CBB52}">
      <dsp:nvSpPr>
        <dsp:cNvPr id="0" name=""/>
        <dsp:cNvSpPr/>
      </dsp:nvSpPr>
      <dsp:spPr>
        <a:xfrm rot="5400000">
          <a:off x="4164889" y="-1002673"/>
          <a:ext cx="635161" cy="75969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/>
            <a:t> </a:t>
          </a: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Общая цель: Успех один на всех.</a:t>
          </a:r>
          <a:r>
            <a:rPr lang="ru-RU" sz="2500" b="1" kern="1200" dirty="0" smtClean="0"/>
            <a:t> </a:t>
          </a:r>
          <a:endParaRPr lang="ru-RU" sz="2500" b="1" kern="1200" dirty="0"/>
        </a:p>
      </dsp:txBody>
      <dsp:txXfrm rot="-5400000">
        <a:off x="684020" y="2509202"/>
        <a:ext cx="7565894" cy="573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CA7AA-0136-439F-A602-9F80FA6619E2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A524B-B22A-41BD-95D3-76F1EE7757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59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8EA2-E1EB-449A-A345-161E4904F75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1472D-50CA-4682-833B-410D23093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8EA2-E1EB-449A-A345-161E4904F75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1472D-50CA-4682-833B-410D23093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8EA2-E1EB-449A-A345-161E4904F75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1472D-50CA-4682-833B-410D23093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8EA2-E1EB-449A-A345-161E4904F75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1472D-50CA-4682-833B-410D230931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8EA2-E1EB-449A-A345-161E4904F75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1472D-50CA-4682-833B-410D23093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8EA2-E1EB-449A-A345-161E4904F75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1472D-50CA-4682-833B-410D23093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8EA2-E1EB-449A-A345-161E4904F75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1472D-50CA-4682-833B-410D23093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8EA2-E1EB-449A-A345-161E4904F75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91472D-50CA-4682-833B-410D23093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8EA2-E1EB-449A-A345-161E4904F75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1472D-50CA-4682-833B-410D23093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8EA2-E1EB-449A-A345-161E4904F75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1472D-50CA-4682-833B-410D23093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8EA2-E1EB-449A-A345-161E4904F75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1472D-50CA-4682-833B-410D23093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7448EA2-E1EB-449A-A345-161E4904F75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D91472D-50CA-4682-833B-410D23093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jpe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2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2.jpeg"/><Relationship Id="rId5" Type="http://schemas.microsoft.com/office/2007/relationships/hdphoto" Target="../media/hdphoto3.wdp"/><Relationship Id="rId10" Type="http://schemas.openxmlformats.org/officeDocument/2006/relationships/image" Target="../media/image21.jpeg"/><Relationship Id="rId4" Type="http://schemas.openxmlformats.org/officeDocument/2006/relationships/image" Target="../media/image18.png"/><Relationship Id="rId9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11" Type="http://schemas.openxmlformats.org/officeDocument/2006/relationships/image" Target="../media/image78.jpeg"/><Relationship Id="rId5" Type="http://schemas.openxmlformats.org/officeDocument/2006/relationships/image" Target="../media/image72.jpeg"/><Relationship Id="rId10" Type="http://schemas.openxmlformats.org/officeDocument/2006/relationships/image" Target="../media/image77.jpeg"/><Relationship Id="rId4" Type="http://schemas.openxmlformats.org/officeDocument/2006/relationships/image" Target="../media/image71.jpeg"/><Relationship Id="rId9" Type="http://schemas.openxmlformats.org/officeDocument/2006/relationships/image" Target="../media/image7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13" Type="http://schemas.openxmlformats.org/officeDocument/2006/relationships/image" Target="../media/image90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12" Type="http://schemas.openxmlformats.org/officeDocument/2006/relationships/image" Target="../media/image89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11" Type="http://schemas.openxmlformats.org/officeDocument/2006/relationships/image" Target="../media/image88.png"/><Relationship Id="rId5" Type="http://schemas.openxmlformats.org/officeDocument/2006/relationships/image" Target="../media/image82.jpeg"/><Relationship Id="rId10" Type="http://schemas.openxmlformats.org/officeDocument/2006/relationships/image" Target="../media/image87.tiff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jpe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jpeg"/><Relationship Id="rId9" Type="http://schemas.openxmlformats.org/officeDocument/2006/relationships/image" Target="../media/image98.tiff"/><Relationship Id="rId14" Type="http://schemas.openxmlformats.org/officeDocument/2006/relationships/image" Target="../media/image10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Relationship Id="rId9" Type="http://schemas.openxmlformats.org/officeDocument/2006/relationships/image" Target="../media/image11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7" Type="http://schemas.openxmlformats.org/officeDocument/2006/relationships/image" Target="../media/image117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image" Target="../media/image119.jpeg"/><Relationship Id="rId7" Type="http://schemas.openxmlformats.org/officeDocument/2006/relationships/image" Target="../media/image123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Relationship Id="rId9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9851" y="1412776"/>
            <a:ext cx="8458200" cy="50420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6741" y="1484783"/>
            <a:ext cx="8839755" cy="5344259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ru-RU" sz="4000" b="1" dirty="0" smtClean="0">
                <a:latin typeface="Bookman Old Style" pitchFamily="18" charset="0"/>
              </a:rPr>
              <a:t>«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ДВИЖЕНИИ- СИЛА КОМАНДЫ:НАШ ПУТЬ К НОВЫМ Результатам В ФИЗИЧЕСКОМ ВОСПИТАНИИ ДОШКОЛЬНИКОВ</a:t>
            </a:r>
            <a:r>
              <a:rPr lang="ru-RU" sz="4000" b="1" dirty="0" smtClean="0">
                <a:latin typeface="Bookman Old Style" pitchFamily="18" charset="0"/>
              </a:rPr>
              <a:t>»</a:t>
            </a:r>
          </a:p>
          <a:p>
            <a:pPr algn="r">
              <a:lnSpc>
                <a:spcPct val="110000"/>
              </a:lnSpc>
              <a:spcBef>
                <a:spcPts val="0"/>
              </a:spcBef>
            </a:pPr>
            <a:endParaRPr lang="ru-RU" b="1" dirty="0" smtClean="0">
              <a:latin typeface="Bookman Old Style" pitchFamily="18" charset="0"/>
            </a:endParaRPr>
          </a:p>
          <a:p>
            <a:pPr algn="r">
              <a:lnSpc>
                <a:spcPct val="110000"/>
              </a:lnSpc>
              <a:spcBef>
                <a:spcPts val="0"/>
              </a:spcBef>
            </a:pPr>
            <a:endParaRPr lang="ru-RU" b="1" dirty="0" smtClean="0">
              <a:latin typeface="Bookman Old Style" pitchFamily="18" charset="0"/>
            </a:endParaRPr>
          </a:p>
          <a:p>
            <a:pPr algn="r">
              <a:lnSpc>
                <a:spcPct val="110000"/>
              </a:lnSpc>
              <a:spcBef>
                <a:spcPts val="0"/>
              </a:spcBef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lnSpc>
                <a:spcPct val="110000"/>
              </a:lnSpc>
              <a:spcBef>
                <a:spcPts val="0"/>
              </a:spcBef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latin typeface="Bookman Old Style" pitchFamily="18" charset="0"/>
              </a:rPr>
              <a:t> </a:t>
            </a:r>
            <a:endParaRPr lang="ru-RU" sz="1300" b="1" dirty="0">
              <a:latin typeface="Bookman Old Style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039544" y="4365104"/>
            <a:ext cx="41044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1907704" y="116633"/>
            <a:ext cx="7056784" cy="100811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ДЕТСКИЙ САД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«УМКА»</a:t>
            </a:r>
            <a:endParaRPr lang="ru-RU" sz="20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avatars.mds.yandex.net/get-altay/10447847/2a0000018af728a264fe0dde2ed12848f658/X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717088"/>
            <a:ext cx="4392488" cy="2927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AutoShape 2" descr="https://sun3-5.userapi.com/s/v1/ig2/lppmaXin3H2oDhO6UauE_B3QUmWfYP2f8AluPmpX6Og54tBa9Yvute--VwMJzBqKjcE761FDZWJ4c5JqjVZrLraN.jpg?quality=95&amp;crop=41,43,935,935&amp;as=32x32,48x48,72x72,108x108,160x160,240x240,360x360,480x480,540x540,640x640,720x720&amp;ava=1&amp;u=U6njFYfdfSF8_hoG2UJ9-cLQ3ITEvI1bpEiIk2C_XZQ&amp;cs=100x100"/>
          <p:cNvSpPr>
            <a:spLocks noChangeAspect="1" noChangeArrowheads="1"/>
          </p:cNvSpPr>
          <p:nvPr/>
        </p:nvSpPr>
        <p:spPr bwMode="auto">
          <a:xfrm>
            <a:off x="612775" y="235496"/>
            <a:ext cx="91440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sun3-5.userapi.com/s/v1/ig2/lppmaXin3H2oDhO6UauE_B3QUmWfYP2f8AluPmpX6Og54tBa9Yvute--VwMJzBqKjcE761FDZWJ4c5JqjVZrLraN.jpg?quality=95&amp;crop=41,43,935,935&amp;as=32x32,48x48,72x72,108x108,160x160,240x240,360x360,480x480,540x540,640x640,720x720&amp;ava=1&amp;u=U6njFYfdfSF8_hoG2UJ9-cLQ3ITEvI1bpEiIk2C_XZQ&amp;cs=100x100"/>
          <p:cNvSpPr>
            <a:spLocks noChangeAspect="1" noChangeArrowheads="1"/>
          </p:cNvSpPr>
          <p:nvPr/>
        </p:nvSpPr>
        <p:spPr bwMode="auto">
          <a:xfrm>
            <a:off x="307975" y="-122238"/>
            <a:ext cx="91440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https://sun3-5.userapi.com/s/v1/ig2/lppmaXin3H2oDhO6UauE_B3QUmWfYP2f8AluPmpX6Og54tBa9Yvute--VwMJzBqKjcE761FDZWJ4c5JqjVZrLraN.jpg?quality=95&amp;crop=41,43,935,935&amp;as=32x32,48x48,72x72,108x108,160x160,240x240,360x360,480x480,540x540,640x640,720x720&amp;ava=1&amp;u=U6njFYfdfSF8_hoG2UJ9-cLQ3ITEvI1bpEiIk2C_XZQ&amp;cs=100x100"/>
          <p:cNvSpPr>
            <a:spLocks noChangeAspect="1" noChangeArrowheads="1"/>
          </p:cNvSpPr>
          <p:nvPr/>
        </p:nvSpPr>
        <p:spPr bwMode="auto">
          <a:xfrm>
            <a:off x="460375" y="30162"/>
            <a:ext cx="91440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https://sun3-5.userapi.com/s/v1/ig2/lppmaXin3H2oDhO6UauE_B3QUmWfYP2f8AluPmpX6Og54tBa9Yvute--VwMJzBqKjcE761FDZWJ4c5JqjVZrLraN.jpg?quality=95&amp;crop=41,43,935,935&amp;as=32x32,48x48,72x72,108x108,160x160,240x240,360x360,480x480,540x540,640x640,720x720&amp;ava=1&amp;u=U6njFYfdfSF8_hoG2UJ9-cLQ3ITEvI1bpEiIk2C_XZQ&amp;cs=100x100"/>
          <p:cNvSpPr>
            <a:spLocks noChangeAspect="1" noChangeArrowheads="1"/>
          </p:cNvSpPr>
          <p:nvPr/>
        </p:nvSpPr>
        <p:spPr bwMode="auto">
          <a:xfrm>
            <a:off x="155575" y="-274638"/>
            <a:ext cx="91440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 descr="C:\Users\Admin\Desktop\G83ctgPedDQRkgZ4ora2zQe8ssl-niq-Pi54lm-lm3f2U08eu7siPPBCUuSdroKR5qMneJTNdd2bXjM11jwAaQr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427984" y="6597352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31 марта 2026 г.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427984" y="472514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ts val="0"/>
              </a:spcBef>
            </a:pPr>
            <a:r>
              <a:rPr lang="ru-RU" b="1" dirty="0" smtClean="0">
                <a:ln w="1905"/>
                <a:solidFill>
                  <a:schemeClr val="accent6">
                    <a:shade val="20000"/>
                    <a:satMod val="20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Подготовили:</a:t>
            </a:r>
          </a:p>
          <a:p>
            <a:pPr algn="r">
              <a:spcBef>
                <a:spcPts val="0"/>
              </a:spcBef>
            </a:pPr>
            <a:r>
              <a:rPr lang="ru-RU" b="1" dirty="0" smtClean="0">
                <a:ln w="1905"/>
                <a:solidFill>
                  <a:schemeClr val="accent6">
                    <a:shade val="20000"/>
                    <a:satMod val="20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И.А. Юлкина</a:t>
            </a:r>
          </a:p>
          <a:p>
            <a:pPr algn="r">
              <a:spcBef>
                <a:spcPts val="0"/>
              </a:spcBef>
            </a:pPr>
            <a:r>
              <a:rPr lang="ru-RU" b="1" dirty="0" smtClean="0">
                <a:ln w="1905"/>
                <a:solidFill>
                  <a:schemeClr val="accent6">
                    <a:shade val="20000"/>
                    <a:satMod val="20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Н.Н. Краснова</a:t>
            </a:r>
          </a:p>
          <a:p>
            <a:pPr algn="r">
              <a:spcBef>
                <a:spcPts val="0"/>
              </a:spcBef>
            </a:pPr>
            <a:r>
              <a:rPr lang="ru-RU" b="1" dirty="0" smtClean="0">
                <a:ln w="1905"/>
                <a:solidFill>
                  <a:schemeClr val="accent6">
                    <a:shade val="20000"/>
                    <a:satMod val="20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А.Р. Тефтерева</a:t>
            </a:r>
          </a:p>
          <a:p>
            <a:pPr algn="r">
              <a:spcBef>
                <a:spcPts val="0"/>
              </a:spcBef>
            </a:pPr>
            <a:r>
              <a:rPr lang="ru-RU" b="1" dirty="0" smtClean="0">
                <a:ln w="1905"/>
                <a:solidFill>
                  <a:schemeClr val="accent6">
                    <a:shade val="20000"/>
                    <a:satMod val="20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О.К. Каргина </a:t>
            </a:r>
          </a:p>
        </p:txBody>
      </p:sp>
    </p:spTree>
    <p:extLst>
      <p:ext uri="{BB962C8B-B14F-4D97-AF65-F5344CB8AC3E}">
        <p14:creationId xmlns:p14="http://schemas.microsoft.com/office/powerpoint/2010/main" val="279160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ds-umka-fyodorovskij-r86.gosweb.gosuslugi.ru/netcat_files/generated/99/182/300x400/68/5e63271b75f185e06af6911d6b907d03.png?crop=0%3A0%3A0%3A0&amp;hash=33e6e4350503cc80e13930d8462c3ade&amp;resize_mode=0&amp;wm_m=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6" t="8640" r="24988" b="24098"/>
          <a:stretch/>
        </p:blipFill>
        <p:spPr bwMode="auto">
          <a:xfrm>
            <a:off x="251520" y="971938"/>
            <a:ext cx="2032001" cy="24950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251519" y="3636842"/>
            <a:ext cx="2032001" cy="31045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Тефтерева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Альбина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Рауфовна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Инструктор по физической культуре (плавание),  первая квалификационная категория, педагогический стаж работы 3 года.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образования. Дополнительная общеразвивающая программа «Нептун».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953" t="10370" r="33532" b="30371"/>
          <a:stretch/>
        </p:blipFill>
        <p:spPr>
          <a:xfrm>
            <a:off x="2411760" y="971939"/>
            <a:ext cx="2126342" cy="24950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2411760" y="3666835"/>
            <a:ext cx="2121982" cy="307453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Краснова Наталья Николаевна</a:t>
            </a:r>
          </a:p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Инструктор по физической культуре,                       высшая квалификационная категория, педагогический стаж работы 21 год.    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частник проекта «Физруки. Спорт – норма жизни». Управления культуры, туризма и спорта   администрации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Сургутского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района.                   Руководитель профессионального сообщества инструкторов по физической культуре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Сургутского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рай.она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(2019-2023г)                      Награждена Почетной грамотой Министерства просвещения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оссийской Федерации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s://ds-umka-fyodorovskij-r86.gosweb.gosuslugi.ru/netcat_files/generated/99/182/300x400/60/5e63271b75f185e06af6911d6b907d03.png?crop=0%3A0%3A0%3A0&amp;hash=33e6e4350503cc80e13930d8462c3ade&amp;resize_mode=0&amp;wm_m=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4" r="4891"/>
          <a:stretch/>
        </p:blipFill>
        <p:spPr bwMode="auto">
          <a:xfrm>
            <a:off x="4644008" y="971938"/>
            <a:ext cx="2025647" cy="24950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4644008" y="3645024"/>
            <a:ext cx="2105112" cy="296001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Юлкина  Инна Александровна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Инструктор по физической культуре, высшая квалификационная категория, педагогический стаж работы 30 лет.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Педагог дополнительного образования. Дополнительная общеразвивающая программа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«Шахматное королевство ».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Педагог-наставник юных шахматистов, победителей турниров различных уровней.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749120" y="3624811"/>
            <a:ext cx="2287376" cy="3280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Каргина  Ольга 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Константиновна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70000"/>
              </a:lnSpc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нструктор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физической культуре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pPr algn="ctr">
              <a:lnSpc>
                <a:spcPct val="70000"/>
              </a:lnSpc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ысшая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квалификационная категория, педагогический стаж работы 43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года.                          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едагог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дополнительного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«Шахматное королевство», «Туристята».</a:t>
            </a:r>
          </a:p>
          <a:p>
            <a:pPr algn="ctr">
              <a:lnSpc>
                <a:spcPct val="70000"/>
              </a:lnSpc>
              <a:spcAft>
                <a:spcPts val="0"/>
              </a:spcAft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 «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Физруки «Спорт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норма жизни» Управления культуры, туризма и спорта  администрации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Сургутского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района.</a:t>
            </a:r>
          </a:p>
          <a:p>
            <a:pPr algn="ctr">
              <a:lnSpc>
                <a:spcPct val="70000"/>
              </a:lnSpc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ауреат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Всероссийского конкурса профессионального мастерства педагогов «Мой лучший урок» (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2024год)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Педагог-наставник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юных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шахматистов.                            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Участник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виртуальной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Аллеи звезд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педагого</a:t>
            </a:r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Сургутского района (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 декабря 2024года).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116632"/>
            <a:ext cx="8928992" cy="8252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spcBef>
                <a:spcPts val="90"/>
              </a:spcBef>
            </a:pPr>
            <a:r>
              <a:rPr lang="ru-RU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Наша дружная команда «Ни шагу назад, ни шагу на месте, только вперед и только вместе!»</a:t>
            </a:r>
            <a:endParaRPr lang="ru-RU" sz="2400" b="1" dirty="0">
              <a:ln>
                <a:solidFill>
                  <a:srgbClr val="002060"/>
                </a:solidFill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C:\Users\Admin\Desktop\31 марта\мое фото с аллеи звезд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3" t="7512" r="11110" b="5478"/>
          <a:stretch/>
        </p:blipFill>
        <p:spPr bwMode="auto">
          <a:xfrm>
            <a:off x="6804248" y="980728"/>
            <a:ext cx="2016224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8852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929" y="260648"/>
            <a:ext cx="8568952" cy="7664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rgbClr val="002060"/>
                </a:solidFill>
              </a:rPr>
              <a:t/>
            </a:r>
            <a:br>
              <a:rPr lang="ru-RU" sz="3100" dirty="0" smtClean="0">
                <a:solidFill>
                  <a:srgbClr val="002060"/>
                </a:solidFill>
              </a:rPr>
            </a:br>
            <a:r>
              <a:rPr lang="ru-RU" sz="3200" b="1" cap="none" dirty="0" smtClean="0">
                <a:ln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 КЛЮЧЕВЫХ ПРАВИЛА НАШЕЙ РАБОТЫ:</a:t>
            </a:r>
            <a:r>
              <a:rPr lang="ru-RU" sz="3200" b="1" cap="none" dirty="0">
                <a:ln/>
                <a:solidFill>
                  <a:srgbClr val="0070C0"/>
                </a:solidFill>
              </a:rPr>
              <a:t/>
            </a:r>
            <a:br>
              <a:rPr lang="ru-RU" sz="3200" b="1" cap="none" dirty="0">
                <a:ln/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03213466"/>
              </p:ext>
            </p:extLst>
          </p:nvPr>
        </p:nvGraphicFramePr>
        <p:xfrm>
          <a:off x="406713" y="1412776"/>
          <a:ext cx="8280920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328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520940" cy="115677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Эффективная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команда - это способность  группы людей достигать общие цели.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6" t="16400" r="21806" b="18501"/>
          <a:stretch/>
        </p:blipFill>
        <p:spPr>
          <a:xfrm>
            <a:off x="3059832" y="1340768"/>
            <a:ext cx="3384376" cy="2783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1" t="14773" r="19288" b="7528"/>
          <a:stretch/>
        </p:blipFill>
        <p:spPr>
          <a:xfrm>
            <a:off x="107504" y="1273407"/>
            <a:ext cx="3113233" cy="3260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0" t="26901" r="6601" b="13250"/>
          <a:stretch/>
        </p:blipFill>
        <p:spPr>
          <a:xfrm>
            <a:off x="6300192" y="1340768"/>
            <a:ext cx="2752177" cy="2934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8" r="8097" b="3955"/>
          <a:stretch/>
        </p:blipFill>
        <p:spPr>
          <a:xfrm>
            <a:off x="6179374" y="4221088"/>
            <a:ext cx="2964626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9" t="14126" r="14694" b="13425"/>
          <a:stretch/>
        </p:blipFill>
        <p:spPr>
          <a:xfrm>
            <a:off x="0" y="3645023"/>
            <a:ext cx="3264880" cy="3212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Admin\Desktop\IMG_20260328_171322_656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" t="16557" r="5705" b="13453"/>
          <a:stretch/>
        </p:blipFill>
        <p:spPr bwMode="auto">
          <a:xfrm>
            <a:off x="2987824" y="4005064"/>
            <a:ext cx="3378924" cy="28529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9709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-20240528-WA0007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07504" y="980728"/>
            <a:ext cx="8922159" cy="4968552"/>
          </a:xfrm>
        </p:spPr>
      </p:pic>
      <p:sp>
        <p:nvSpPr>
          <p:cNvPr id="3" name="TextBox 2"/>
          <p:cNvSpPr txBox="1"/>
          <p:nvPr/>
        </p:nvSpPr>
        <p:spPr>
          <a:xfrm>
            <a:off x="1619672" y="0"/>
            <a:ext cx="6048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НАСТАВНИЧЕСТВО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2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физкультурный зал презентация (online-video-cutter.com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23528" y="332656"/>
            <a:ext cx="8449175" cy="5184576"/>
          </a:xfrm>
        </p:spPr>
      </p:pic>
    </p:spTree>
    <p:extLst>
      <p:ext uri="{BB962C8B-B14F-4D97-AF65-F5344CB8AC3E}">
        <p14:creationId xmlns:p14="http://schemas.microsoft.com/office/powerpoint/2010/main" val="412821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352928" cy="79208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спортивный 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зал  второго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КОРПУСА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784976" cy="5400600"/>
          </a:xfrm>
        </p:spPr>
        <p:txBody>
          <a:bodyPr>
            <a:normAutofit/>
          </a:bodyPr>
          <a:lstStyle/>
          <a:p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C:\Users\Admin\Desktop\31\IMG_696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0888" r="14008"/>
          <a:stretch/>
        </p:blipFill>
        <p:spPr bwMode="auto">
          <a:xfrm>
            <a:off x="0" y="3068959"/>
            <a:ext cx="3419872" cy="3789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Admin\Desktop\31\IMG_69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5690" r="12210"/>
          <a:stretch/>
        </p:blipFill>
        <p:spPr bwMode="auto">
          <a:xfrm>
            <a:off x="3131840" y="3068960"/>
            <a:ext cx="3456384" cy="2187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7" descr="C:\Users\Admin\Desktop\31\IMG_697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059832" y="4941168"/>
            <a:ext cx="3600400" cy="1980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725" b="24208"/>
          <a:stretch/>
        </p:blipFill>
        <p:spPr>
          <a:xfrm>
            <a:off x="6409366" y="2996952"/>
            <a:ext cx="2734634" cy="386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Users\Admin\Desktop\31 марта\IMG_20250829_122304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92696"/>
            <a:ext cx="2232248" cy="1944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Users\Admin\Desktop\31 марта\IMG_20250829_122137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92696"/>
            <a:ext cx="1907704" cy="2234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Администратор.kalinka-pc\Downloads\IMG_20260330_102818_367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764704"/>
            <a:ext cx="2869577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Администратор.kalinka-pc\Downloads\IMG_20260330_102821_415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99792" y="692696"/>
            <a:ext cx="2623547" cy="1943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0" y="2564904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ОБОРУДОВАНИЕ ДЛЯ ПОДГОТОВКИ К ГТО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7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Активный  отдых  воспитанников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D:\ИНСТРУКТОР\23-24 учебный год\фото видио праздников, занятий 23-24год\1 сентября 2 0 гр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2328763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D:\ИНСТРУКТОР\23-24 учебный год\фото видио праздников, занятий 23-24год\космические просторы 24\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736304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:\ИНСТРУКТОР\Праздники сценарии, фото\23-24 год\осенние эстафеты 19гр\5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2" r="11058" b="8547"/>
          <a:stretch/>
        </p:blipFill>
        <p:spPr bwMode="auto">
          <a:xfrm>
            <a:off x="4644008" y="2852936"/>
            <a:ext cx="2160240" cy="1584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D:\ИНСТРУКТОР\23-24 учебный год\фото видио праздников, занятий 23-24год\со снеговиком 2024\IMG-20240116-WA000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581128"/>
            <a:ext cx="2979977" cy="1988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:\ИНСТРУКТОР\23-24 учебный год\фото видио праздников, занятий 23-24год\МАСЛЕНИЦА 2024\IMG-20240315-WA0011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76"/>
          <a:stretch/>
        </p:blipFill>
        <p:spPr bwMode="auto">
          <a:xfrm>
            <a:off x="4716016" y="764704"/>
            <a:ext cx="2232248" cy="1927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4" descr="D:\ИНСТРУКТОР\23-24 учебный год\фото видио праздников, занятий 23-24год\занятие 24гр Что такое День Победы\IMG-20240506-WA00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944"/>
            <a:ext cx="2339752" cy="15661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D:\ИНСТРУКТОР\23-24 учебный год\фото видио праздников, занятий 23-24год\со снеговиком 2024\IMG-20240115-WA0012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764704"/>
            <a:ext cx="2520280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:\ИНСТРУКТОР\24-25 учебный год\мероприятия фото\к 94 ХМАО\IMG-20241205-WA0066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95"/>
          <a:stretch/>
        </p:blipFill>
        <p:spPr bwMode="auto">
          <a:xfrm>
            <a:off x="2267744" y="2852936"/>
            <a:ext cx="2411543" cy="16529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 descr="D:\ИНСТРУКТОР\24-25 учебный год\мероприятия фото\день рож ДЕДА МОРОЗА\03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82"/>
          <a:stretch/>
        </p:blipFill>
        <p:spPr bwMode="auto">
          <a:xfrm>
            <a:off x="6804248" y="764704"/>
            <a:ext cx="2232248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 descr="D:\ИНСТРУКТОР\23-24 учебный год\фото видио праздников, занятий 23-24год\1 сентября 2 0 гр\2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581128"/>
            <a:ext cx="2448272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D:\ИНСТРУКТОР\24-25 учебный год\материалы участия 24-25\участие 24-25\материалы участия детей\квн космос 25 год\IMG_20250410_170625.jpg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8547" r="2404" b="13462"/>
          <a:stretch/>
        </p:blipFill>
        <p:spPr bwMode="auto">
          <a:xfrm>
            <a:off x="6732240" y="2852936"/>
            <a:ext cx="2304256" cy="1512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0" y="2636912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«Волшебная книга Незнайки»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11760" y="2564904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«День рождения Снеговика»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4008" y="2564904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«Широкая Масленица»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04248" y="2492896"/>
            <a:ext cx="25922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«День рождения Деда Мороза»</a:t>
            </a:r>
          </a:p>
          <a:p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539552" y="4365104"/>
            <a:ext cx="2483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 День Победы»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43808" y="4365104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«Мы дети Югры»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2000" y="4221088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«Игры с веселым клоуном»</a:t>
            </a:r>
          </a:p>
          <a:p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7127776" y="4293096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«День космонавтики»</a:t>
            </a:r>
            <a:endParaRPr lang="ru-RU" sz="1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70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6207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Путешествие в  страну «Здоровья»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martTouch\Desktop\31 марта\акция всемироной зарядки на улице\IMG-20220407-WA00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92696"/>
            <a:ext cx="2160240" cy="2362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SmartTouch\Desktop\31 марта\акция всемироной зарядки на улице\IMG-20220407-WA00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92696"/>
            <a:ext cx="2088232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C:\Users\SmartTouch\Desktop\31 марта\день бега\IMG-20240919-WA0057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09" b="27711"/>
          <a:stretch/>
        </p:blipFill>
        <p:spPr bwMode="auto">
          <a:xfrm>
            <a:off x="6444208" y="3573016"/>
            <a:ext cx="2556792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C:\Users\SmartTouch\Desktop\31 марта\преемственность с СОШ №5 осенний кросс\IMG-20221011-WA000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501008"/>
            <a:ext cx="3024336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 descr="D:\ИНСТРУКТОР\24-25 учебный год\Лучший Урок\Проект Счастливое детство\фото итогового мероприятия\1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61"/>
          <a:stretch/>
        </p:blipFill>
        <p:spPr bwMode="auto">
          <a:xfrm>
            <a:off x="179512" y="3501008"/>
            <a:ext cx="3096344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Снимок экрана 2024-10-16 134656.png"/>
          <p:cNvPicPr>
            <a:picLocks noChangeAspect="1"/>
          </p:cNvPicPr>
          <p:nvPr/>
        </p:nvPicPr>
        <p:blipFill>
          <a:blip r:embed="rId7" cstate="print"/>
          <a:srcRect l="1667"/>
          <a:stretch>
            <a:fillRect/>
          </a:stretch>
        </p:blipFill>
        <p:spPr>
          <a:xfrm>
            <a:off x="251520" y="692696"/>
            <a:ext cx="4248058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251520" y="6211669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Осенний легкоатлетический  кросс  внутри ДОО и в сотрудничестве с СОШ №5  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39552" y="3068960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Всемирный День здоровья.  Акция «Зарядка на свежем воздухе»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1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99412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День защиты детей. Праздник детства, песен, света, праздник мира и добра!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C:\Users\user\Desktop\УМКА\Конкурсы\Лучший Урок\Проект Счастливое детство\фото итогового мероприятия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692696"/>
            <a:ext cx="2664296" cy="1783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 descr="C:\Users\user\Desktop\УМКА\Конкурсы\Лучший Урок\Проект Счастливое детство\фото итогового мероприятия\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692696"/>
            <a:ext cx="2688300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 descr="D:\ИНСТРУКТОР\Праздники сценарии, фото\день защиты детей 21год\22гр\IMG-20210601-WA006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2501850" cy="1776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Рисунок 14" descr="C:\Users\Admin\Desktop\IMG_20260328_182947_180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6"/>
          <a:stretch/>
        </p:blipFill>
        <p:spPr bwMode="auto">
          <a:xfrm>
            <a:off x="5796136" y="2780928"/>
            <a:ext cx="3240360" cy="3384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 descr="C:\Users\Admin\Desktop\IMG_20260328_183011_305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1"/>
          <a:stretch/>
        </p:blipFill>
        <p:spPr bwMode="auto">
          <a:xfrm>
            <a:off x="2699792" y="4509120"/>
            <a:ext cx="3024336" cy="16561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 descr="C:\Users\Admin\Desktop\IMG_20260328_183023_896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80928"/>
            <a:ext cx="2448272" cy="3384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Рисунок 17" descr="C:\Users\Admin\Desktop\IMG_20260328_183003_008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780928"/>
            <a:ext cx="3024336" cy="16561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467544" y="2420888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«В страну детства с Карлсоном»</a:t>
            </a:r>
            <a:endParaRPr lang="ru-RU" sz="1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55568" y="2492896"/>
            <a:ext cx="3888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«Защитники леса»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621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Экологический досуг «Защитники леса», туристко - игровая программа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«Мой веселый рюкзачок»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36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77809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равняемся на пап.                                                      «Один  отец  более  ста  учителей»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Admin\Desktop\фото для семинара\день отца\день отца2.jpg"/>
          <p:cNvPicPr/>
          <p:nvPr/>
        </p:nvPicPr>
        <p:blipFill>
          <a:blip r:embed="rId2" cstate="print"/>
          <a:srcRect t="10612"/>
          <a:stretch/>
        </p:blipFill>
        <p:spPr bwMode="auto">
          <a:xfrm>
            <a:off x="3347864" y="908720"/>
            <a:ext cx="2808312" cy="2088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D:\ИНСТРУКТОР\2025 -26 учебныйгод\фото с праздников 25-26\с папами фото 25 гр\IMG-20251016-WA0058.jpg"/>
          <p:cNvPicPr/>
          <p:nvPr/>
        </p:nvPicPr>
        <p:blipFill>
          <a:blip r:embed="rId3" cstate="print"/>
          <a:srcRect t="23718" b="16667"/>
          <a:stretch/>
        </p:blipFill>
        <p:spPr bwMode="auto">
          <a:xfrm>
            <a:off x="107504" y="908720"/>
            <a:ext cx="3168352" cy="2088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D:\ИНСТРУКТОР\Праздники сценарии, фото\23-24 год\25гр квн на 23 февраля\фото КВН 23 фев\IMG-20240221-WA006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908720"/>
            <a:ext cx="2808312" cy="2088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D:\ИНСТРУКТОР\2025 -26 учебныйгод\фото с праздников 25-26\с папами фото 25 гр\IMG-20251016-WA0040.jpg"/>
          <p:cNvPicPr/>
          <p:nvPr/>
        </p:nvPicPr>
        <p:blipFill>
          <a:blip r:embed="rId5" cstate="print"/>
          <a:stretch/>
        </p:blipFill>
        <p:spPr bwMode="auto">
          <a:xfrm>
            <a:off x="107504" y="3068960"/>
            <a:ext cx="3312368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D:\ИНСТРУКТОР\2025 -26 учебныйгод\фото с праздников 25-26\с папами фото 25 гр\IMG-20251016-WA0045.jpg"/>
          <p:cNvPicPr/>
          <p:nvPr/>
        </p:nvPicPr>
        <p:blipFill>
          <a:blip r:embed="rId6" cstate="print"/>
          <a:stretch/>
        </p:blipFill>
        <p:spPr bwMode="auto">
          <a:xfrm>
            <a:off x="6228184" y="3068960"/>
            <a:ext cx="2808312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 descr="D:\ИНСТРУКТОР\2025 -26 учебныйгод\фото с праздников 25-26\с папами фото 25 гр\IMG-20251016-WA0037.jpg"/>
          <p:cNvPicPr/>
          <p:nvPr/>
        </p:nvPicPr>
        <p:blipFill>
          <a:blip r:embed="rId7" cstate="print"/>
          <a:stretch/>
        </p:blipFill>
        <p:spPr bwMode="auto">
          <a:xfrm>
            <a:off x="3491880" y="3068960"/>
            <a:ext cx="2664296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 descr="C:\Users\Admin\Desktop\фото для семинара\23 февраля\23 февраля 1.jpg"/>
          <p:cNvPicPr/>
          <p:nvPr/>
        </p:nvPicPr>
        <p:blipFill>
          <a:blip r:embed="rId8" cstate="print"/>
          <a:srcRect t="17522" b="6197"/>
          <a:stretch/>
        </p:blipFill>
        <p:spPr bwMode="auto">
          <a:xfrm>
            <a:off x="3059832" y="5129808"/>
            <a:ext cx="3240360" cy="1728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808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взаимодействие с семьей.            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Семья – это главная ценность в жизни.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ИНСТРУКТОР\2025 -26 учебныйгод\фото с праздников 25-26\фото бабушки и дедушки\IMG-20251002-WA0017.jpg"/>
          <p:cNvPicPr/>
          <p:nvPr/>
        </p:nvPicPr>
        <p:blipFill>
          <a:blip r:embed="rId2" cstate="print"/>
          <a:stretch/>
        </p:blipFill>
        <p:spPr bwMode="auto">
          <a:xfrm>
            <a:off x="4499992" y="692696"/>
            <a:ext cx="3960440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D:\ИНСТРУКТОР\2025 -26 учебныйгод\фото с праздников 25-26\фото бабушки и дедушки\IMG-20251002-WA0019.jpg"/>
          <p:cNvPicPr/>
          <p:nvPr/>
        </p:nvPicPr>
        <p:blipFill>
          <a:blip r:embed="rId3" cstate="print"/>
          <a:stretch/>
        </p:blipFill>
        <p:spPr bwMode="auto">
          <a:xfrm>
            <a:off x="683568" y="692696"/>
            <a:ext cx="3600400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C:\Users\Admin\Desktop\мама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068960"/>
            <a:ext cx="3960440" cy="3528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Объект 3" descr="D:\ИНСТРУКТОР\23-24 учебный год\фото видио праздников, занятий 23-24год\фото мастер класс 23 гр\18.jpg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52936"/>
            <a:ext cx="3600400" cy="2160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D:\ИНСТРУКТОР\23-24 учебный год\фото видио праздников, занятий 23-24год\фото мастер класс 23 гр\32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5"/>
          <a:stretch/>
        </p:blipFill>
        <p:spPr bwMode="auto">
          <a:xfrm>
            <a:off x="683568" y="5085184"/>
            <a:ext cx="3600400" cy="17728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18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7591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Спорт и здоровье – очень важны, спорт и здоровье – очень нужны!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Admin\Desktop\фото для семинара\день семьи\день семьи4.jpg"/>
          <p:cNvPicPr/>
          <p:nvPr/>
        </p:nvPicPr>
        <p:blipFill>
          <a:blip r:embed="rId2" cstate="print"/>
          <a:stretch/>
        </p:blipFill>
        <p:spPr bwMode="auto">
          <a:xfrm>
            <a:off x="201118" y="1022023"/>
            <a:ext cx="3578794" cy="18316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C:\Users\Admin\Desktop\фото для семинара\день семьи\день семьи3.jpg"/>
          <p:cNvPicPr/>
          <p:nvPr/>
        </p:nvPicPr>
        <p:blipFill>
          <a:blip r:embed="rId3" cstate="print"/>
          <a:stretch/>
        </p:blipFill>
        <p:spPr bwMode="auto">
          <a:xfrm>
            <a:off x="3941078" y="1000805"/>
            <a:ext cx="1532875" cy="18528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C:\Users\Admin\Desktop\фото для семинара\день семьи\IMG_20260302_181516_85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3" t="25641" r="4487" b="3846"/>
          <a:stretch/>
        </p:blipFill>
        <p:spPr bwMode="auto">
          <a:xfrm>
            <a:off x="5721612" y="982766"/>
            <a:ext cx="2965188" cy="18708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C:\Users\Admin\Desktop\фото для семинара\день семьи\семья и спорт.jpg"/>
          <p:cNvPicPr/>
          <p:nvPr/>
        </p:nvPicPr>
        <p:blipFill>
          <a:blip r:embed="rId5" cstate="print"/>
          <a:stretch/>
        </p:blipFill>
        <p:spPr bwMode="auto">
          <a:xfrm>
            <a:off x="5721612" y="4947488"/>
            <a:ext cx="2965188" cy="1910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 descr="D:\ИНСТРУКТОР\22 - 23 учебный год\22-23 уч. г. участие\материалы участия\фото папа. мама 2023\IMG-20230312-WA0016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0" t="18377" r="23558" b="17308"/>
          <a:stretch/>
        </p:blipFill>
        <p:spPr bwMode="auto">
          <a:xfrm>
            <a:off x="2755352" y="2981974"/>
            <a:ext cx="2718601" cy="21708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D:\ИНСТРУКТОР\2025 -26 учебныйгод\фото с праздников 25-26\фото папа, мама район\IMG-20251122-WA0004_2.jpg"/>
          <p:cNvPicPr/>
          <p:nvPr/>
        </p:nvPicPr>
        <p:blipFill>
          <a:blip r:embed="rId7" cstate="print"/>
          <a:srcRect t="15862" b="4655"/>
          <a:stretch/>
        </p:blipFill>
        <p:spPr bwMode="auto">
          <a:xfrm>
            <a:off x="5708670" y="2981974"/>
            <a:ext cx="2978130" cy="1923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 descr="D:\ИНСТРУКТОР\24-25 учебный год\мероприятия фото\пап,мама 24год\9.jpg"/>
          <p:cNvPicPr/>
          <p:nvPr/>
        </p:nvPicPr>
        <p:blipFill>
          <a:blip r:embed="rId8" cstate="print"/>
          <a:srcRect t="9615" r="7852" b="4326"/>
          <a:stretch/>
        </p:blipFill>
        <p:spPr bwMode="auto">
          <a:xfrm>
            <a:off x="251520" y="2974652"/>
            <a:ext cx="2378154" cy="3740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3" descr="C:\Users\Admin\Desktop\О.К.Каргина для ЕМД\приложение 2\фото 1\IMG_062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39" y="5183055"/>
            <a:ext cx="2724414" cy="15324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966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311" y="116632"/>
            <a:ext cx="8179876" cy="61496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  дополнительного образования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Admin\Desktop\туристята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726" y="2981442"/>
            <a:ext cx="1950792" cy="1872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dmin\Desktop\туристята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0" b="14933"/>
          <a:stretch/>
        </p:blipFill>
        <p:spPr bwMode="auto">
          <a:xfrm>
            <a:off x="3923928" y="2956102"/>
            <a:ext cx="1767307" cy="18726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Admin\Desktop\шахматы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0"/>
          <a:stretch/>
        </p:blipFill>
        <p:spPr bwMode="auto">
          <a:xfrm>
            <a:off x="179512" y="731601"/>
            <a:ext cx="2952328" cy="20493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C:\Users\Admin\Desktop\шахматы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46" y="731601"/>
            <a:ext cx="2700106" cy="2049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Admin\Desktop\шахматы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626" y="749408"/>
            <a:ext cx="2867826" cy="2031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D:\ИНСТРУКТОР\2025 -26 учебныйгод\фото туристята\с биноклем\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070" y="2979024"/>
            <a:ext cx="1762160" cy="1898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D:\ИНСТРУКТОР\2025 -26 учебныйгод\фото туристята\спальник\8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9"/>
          <a:stretch/>
        </p:blipFill>
        <p:spPr bwMode="auto">
          <a:xfrm>
            <a:off x="5615937" y="2999661"/>
            <a:ext cx="1658790" cy="18726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 descr="https://apf.attachmail.ru/cgi-bin/readmsg?id=17747106801292277082%3B0%3B8&amp;notype=1&amp;x-email=olga.kargina.101162%40mail.ru&amp;rid=5210137816928173214303139959036159119352873798459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1" y="4828740"/>
            <a:ext cx="2276891" cy="2029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https://apf.attachmail.ru/cgi-bin/readmsg?id=17747106801292277082%3B0%3B1&amp;notype=1&amp;x-email=olga.kargina.101162%40mail.ru&amp;rid=9158978355475339888717049829251889551555396862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418" y="4872299"/>
            <a:ext cx="2374598" cy="1985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https://apf.attachmail.ru/cgi-bin/readmsg?id=17747106801292277082%3B0%3B2&amp;notype=1&amp;x-email=olga.kargina.101162%40mail.ru&amp;rid=101274921935523086553624573952928220897128866814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236" y="4872299"/>
            <a:ext cx="2448272" cy="1967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2733525" y="2609692"/>
            <a:ext cx="3079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«Шахматное королевство»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0911" y="3519318"/>
            <a:ext cx="3729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«Туристята»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64288" y="4966206"/>
            <a:ext cx="18739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«Нептун»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80% детей к 7ми годам плавают в полной координации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32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админ\Documents\Юлкина Инна Александровна Аттестация\2016-2017\юный шахматист\DSC061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743" y="907454"/>
            <a:ext cx="2891455" cy="2238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" descr="C:\Users\админ\Documents\Юлкина Инна Александровна Аттестация\2017-2018 год\шахматы 2017\Шахматист 2 место —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1131" y="3193318"/>
            <a:ext cx="1553295" cy="1935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Содержимое 3" descr="C:\Users\админ\Desktop\Аттестация 2021 год\2018-2019 учебный год\юный шахматист\IMG-20181220-WA0007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48845" y="907454"/>
            <a:ext cx="2920197" cy="2244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" descr="C:\Users\админ\Desktop\Аттестация 2021 год\2018-2019 учебный год\юный шахматист\5 -6 ЛЕТ\сертификат-победителя 1мест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932" y="3193318"/>
            <a:ext cx="1338716" cy="1893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" descr="C:\Users\админ\Desktop\Аттестация 2021 год\2018-2019 учебный год\юный шахматист\6-7 ЛЕТ\сертификат-победителя 1место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64950" y="3145966"/>
            <a:ext cx="1388145" cy="1982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3" descr="C:\Users\админ\Desktop\Аттестация 2021 год\2018-2019 учебный год\шахматы сургутский район\Новая папка\IMG-20190531-WA00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35575" y="5026879"/>
            <a:ext cx="2433467" cy="1825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2" descr="C:\Users\админ\Desktop\Аттестация 2021 год\2018-2019 учебный год\шахматы сургутский район\Новая папка\IMG-20190531-WA0010.jpg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77" y="5005710"/>
            <a:ext cx="2568628" cy="1892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 descr="C:\Users\админ\Desktop\Аттестация 2021 год\2019-2020 учебный год\на призы деда мороза 2.01.20г.шахматный турнир\IMG-422e53bc657a148d8e1b51c4521a049d-V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02198" y="907455"/>
            <a:ext cx="3046647" cy="2244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Рисунок 30" descr="E:\Аттестация 2021 год\2019-2020 учебный год\дипломы детей белая ладья шахматы\Untitled.FR12 - 0001.tif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58974" y="3178814"/>
            <a:ext cx="1456841" cy="1903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52732" y="3180888"/>
            <a:ext cx="1512167" cy="1947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3" descr="C:\Users\админ\Desktop\Аттестация 2021 год\2019-2020 учебный год\на призы деда мороза 2.01.20г.шахматный турнир\IMG-11d48d4dd0e0078cc9843fc0f574e9ab-V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80943" y="5032226"/>
            <a:ext cx="1521591" cy="1793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33" descr="C:\Users\админ\Desktop\Аттестация 2021 год\2019-2020 учебный год\на призы деда мороза 2.01.20г.шахматный турнир\IMG-20200102-WA0015.jp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2316" y="5009491"/>
            <a:ext cx="2571990" cy="1731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68556" y="3160773"/>
            <a:ext cx="1531436" cy="1972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42876" y="116632"/>
            <a:ext cx="896562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Фестиваль – конкурс   «ЮНЫЙ ШАХМАТИСТ» – 2016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- 2020г. Соревнование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шахматам среди сельских и городских поселений Сургутского района, посвященные Дню защиты детей - 2019 г.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Рождественский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турнир по шахматам «Белая ладья» на призы Деда Мороза среди мальчиков и девочек 2013 г.р. и младше - 2019 г...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235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C:\Users\админ\Desktop\Аттестация 2021 год\2019-2020 учебный год\Юный шахматист11.12.2019г\IMG-084d0fab01756592cfd5bf75834f3ae0-V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26" y="69109"/>
            <a:ext cx="3127519" cy="2229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" descr="C:\Users\админ\Desktop\Аттестация 2021 год\2019-2020 учебный год\Юный шахматист11.12.2019г\Новая папка (2)\Демидович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5064" y="2320567"/>
            <a:ext cx="1650953" cy="2562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" descr="C:\Users\админ\Desktop\Аттестация 2021 год\2019-2020 учебный год\1.02. шахматная семья\IMG-7a0fd7f071ba179aa45192d3c0c06f31-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9804" y="47223"/>
            <a:ext cx="2882466" cy="2200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160" y="2299033"/>
            <a:ext cx="1691000" cy="2375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18787" y="2320567"/>
            <a:ext cx="1888566" cy="2418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88145" y="69109"/>
            <a:ext cx="3051659" cy="2178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87600" y="5051346"/>
            <a:ext cx="1991605" cy="141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Содержимое 31" descr="E:\Аттестация 2021 год\20-21\юный шахматист\Шахматы - 0002.tif"/>
          <p:cNvPicPr>
            <a:picLocks noGrp="1"/>
          </p:cNvPicPr>
          <p:nvPr>
            <p:ph idx="1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4820" y="2241346"/>
            <a:ext cx="1841688" cy="2523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 rotWithShape="1">
          <a:blip r:embed="rId10" cstate="print"/>
          <a:srcRect l="13122"/>
          <a:stretch/>
        </p:blipFill>
        <p:spPr bwMode="auto">
          <a:xfrm>
            <a:off x="71181" y="4738635"/>
            <a:ext cx="2433544" cy="2043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76181" y="4760089"/>
            <a:ext cx="1588927" cy="2080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60347" y="4738635"/>
            <a:ext cx="1636644" cy="2084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Admin\Desktop\будущая аттестация\юный гросмейстер 2026\Шакирова Милана 2 тур шахматы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91930" y="2299033"/>
            <a:ext cx="1782947" cy="2452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C:\Users\Admin\Desktop\краснова\E84400CC-DAC6-4732-AAF3-E212C12CC980 (1).jp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093652" y="4751678"/>
            <a:ext cx="1782529" cy="2106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026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35935"/>
            <a:ext cx="8928992" cy="5659805"/>
          </a:xfrm>
        </p:spPr>
        <p:txBody>
          <a:bodyPr lIns="0"/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ОБРАЗОВАНИЕ. ПАТРИОТИЗМ.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Admin\Desktop\фото для семинара\кадеты\кадеты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" y="925730"/>
            <a:ext cx="3150863" cy="2071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Admin\Desktop\фото для семинара\кадеты\кадеты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540" y="922084"/>
            <a:ext cx="2996635" cy="2071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Admin\Desktop\фото для семинара\кадеты\кадеты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4" y="881190"/>
            <a:ext cx="2962539" cy="2112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Admin\Desktop\фото для семинара\кадеты\iUA5J52BkQc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" y="3000598"/>
            <a:ext cx="3051154" cy="1979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Admin\Desktop\фото для семинара\блокада ленинграда\18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4" b="18162"/>
          <a:stretch/>
        </p:blipFill>
        <p:spPr bwMode="auto">
          <a:xfrm>
            <a:off x="6156173" y="2979240"/>
            <a:ext cx="2962540" cy="2071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C:\Users\Admin\Desktop\фото для семинара\посылка солдату\посылка солдату 3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6250" r="5769" b="14424"/>
          <a:stretch/>
        </p:blipFill>
        <p:spPr bwMode="auto">
          <a:xfrm>
            <a:off x="1644967" y="4935573"/>
            <a:ext cx="1702893" cy="19224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C:\Users\Admin\Desktop\фото для семинара\блокада ленинграда\блокада1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8" y="4933481"/>
            <a:ext cx="1666875" cy="1924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Admin\Desktop\посылка солдату2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7" r="16253"/>
          <a:stretch/>
        </p:blipFill>
        <p:spPr bwMode="auto">
          <a:xfrm>
            <a:off x="3064713" y="3000598"/>
            <a:ext cx="3091461" cy="20498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851920" y="5232159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Юные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кадеты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Движение первых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7638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754540"/>
              </p:ext>
            </p:extLst>
          </p:nvPr>
        </p:nvGraphicFramePr>
        <p:xfrm>
          <a:off x="971600" y="116633"/>
          <a:ext cx="7056784" cy="64849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0717">
                  <a:extLst>
                    <a:ext uri="{9D8B030D-6E8A-4147-A177-3AD203B41FA5}">
                      <a16:colId xmlns:a16="http://schemas.microsoft.com/office/drawing/2014/main" val="3806227035"/>
                    </a:ext>
                  </a:extLst>
                </a:gridCol>
                <a:gridCol w="3423805">
                  <a:extLst>
                    <a:ext uri="{9D8B030D-6E8A-4147-A177-3AD203B41FA5}">
                      <a16:colId xmlns:a16="http://schemas.microsoft.com/office/drawing/2014/main" val="2563372448"/>
                    </a:ext>
                  </a:extLst>
                </a:gridCol>
                <a:gridCol w="2352262">
                  <a:extLst>
                    <a:ext uri="{9D8B030D-6E8A-4147-A177-3AD203B41FA5}">
                      <a16:colId xmlns:a16="http://schemas.microsoft.com/office/drawing/2014/main" val="3493691406"/>
                    </a:ext>
                  </a:extLst>
                </a:gridCol>
              </a:tblGrid>
              <a:tr h="292129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Наши результаты!!!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998254"/>
                  </a:ext>
                </a:extLst>
              </a:tr>
              <a:tr h="316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    Год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«Папа, мама, я спортивная семья!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indent="449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Место проведения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extLst>
                  <a:ext uri="{0D108BD9-81ED-4DB2-BD59-A6C34878D82A}">
                    <a16:rowId xmlns:a16="http://schemas.microsoft.com/office/drawing/2014/main" val="3322102606"/>
                  </a:ext>
                </a:extLst>
              </a:tr>
              <a:tr h="359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2015 г.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визитная карточка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место встречная эстафета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Солнечный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extLst>
                  <a:ext uri="{0D108BD9-81ED-4DB2-BD59-A6C34878D82A}">
                    <a16:rowId xmlns:a16="http://schemas.microsoft.com/office/drawing/2014/main" val="1193779347"/>
                  </a:ext>
                </a:extLst>
              </a:tr>
              <a:tr h="2921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2016 г.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место визитная карточка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Солнечный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extLst>
                  <a:ext uri="{0D108BD9-81ED-4DB2-BD59-A6C34878D82A}">
                    <a16:rowId xmlns:a16="http://schemas.microsoft.com/office/drawing/2014/main" val="1307366129"/>
                  </a:ext>
                </a:extLst>
              </a:tr>
              <a:tr h="5443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2017 г.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весёлые старты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прыжки в длину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визитная карточка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Солнечный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extLst>
                  <a:ext uri="{0D108BD9-81ED-4DB2-BD59-A6C34878D82A}">
                    <a16:rowId xmlns:a16="http://schemas.microsoft.com/office/drawing/2014/main" val="517484117"/>
                  </a:ext>
                </a:extLst>
              </a:tr>
              <a:tr h="7289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2018 г.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встречная эстафета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прыжки в длину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визитная карточка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место весёлые старты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Солнечный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extLst>
                  <a:ext uri="{0D108BD9-81ED-4DB2-BD59-A6C34878D82A}">
                    <a16:rowId xmlns:a16="http://schemas.microsoft.com/office/drawing/2014/main" val="992041170"/>
                  </a:ext>
                </a:extLst>
              </a:tr>
              <a:tr h="2921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2019 г.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Федоровский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extLst>
                  <a:ext uri="{0D108BD9-81ED-4DB2-BD59-A6C34878D82A}">
                    <a16:rowId xmlns:a16="http://schemas.microsoft.com/office/drawing/2014/main" val="1998103372"/>
                  </a:ext>
                </a:extLst>
              </a:tr>
              <a:tr h="3213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Федоровский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extLst>
                  <a:ext uri="{0D108BD9-81ED-4DB2-BD59-A6C34878D82A}">
                    <a16:rowId xmlns:a16="http://schemas.microsoft.com/office/drawing/2014/main" val="1823138307"/>
                  </a:ext>
                </a:extLst>
              </a:tr>
              <a:tr h="7289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2022 г.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место встречная эстафета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место прыжки в длину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место визитная карточка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место весёлые старты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Солнечный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extLst>
                  <a:ext uri="{0D108BD9-81ED-4DB2-BD59-A6C34878D82A}">
                    <a16:rowId xmlns:a16="http://schemas.microsoft.com/office/drawing/2014/main" val="613236597"/>
                  </a:ext>
                </a:extLst>
              </a:tr>
              <a:tr h="359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2023 г.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место визитная карточка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место весёлые старты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Барсово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extLst>
                  <a:ext uri="{0D108BD9-81ED-4DB2-BD59-A6C34878D82A}">
                    <a16:rowId xmlns:a16="http://schemas.microsoft.com/office/drawing/2014/main" val="2900743700"/>
                  </a:ext>
                </a:extLst>
              </a:tr>
              <a:tr h="7289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2024 г.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место встречная эстафета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прыжки в длину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место визитная карточка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место весёлые старты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Барсово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extLst>
                  <a:ext uri="{0D108BD9-81ED-4DB2-BD59-A6C34878D82A}">
                    <a16:rowId xmlns:a16="http://schemas.microsoft.com/office/drawing/2014/main" val="1307339420"/>
                  </a:ext>
                </a:extLst>
              </a:tr>
              <a:tr h="7427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2025 г.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встречная эстафета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прыжки в длину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место визитная карточка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место весёлые старты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Барсово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extLst>
                  <a:ext uri="{0D108BD9-81ED-4DB2-BD59-A6C34878D82A}">
                    <a16:rowId xmlns:a16="http://schemas.microsoft.com/office/drawing/2014/main" val="1388167613"/>
                  </a:ext>
                </a:extLst>
              </a:tr>
              <a:tr h="484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</a:endParaRPr>
                    </a:p>
                  </a:txBody>
                  <a:tcPr marL="27824" marR="278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24" marR="27824" marT="0" marB="0"/>
                </a:tc>
                <a:extLst>
                  <a:ext uri="{0D108BD9-81ED-4DB2-BD59-A6C34878D82A}">
                    <a16:rowId xmlns:a16="http://schemas.microsoft.com/office/drawing/2014/main" val="3814085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44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91" y="295060"/>
            <a:ext cx="8640960" cy="504057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СЛАЖЕННАЯ РАБОТА КОМАНДЫ ПРИНОСИТ ИЗМЕРИМЫЕ РЕЗУЛЬТАТЫ НА ВСЕХ УРОВНЯХ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</a:t>
            </a:r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657" y="547088"/>
            <a:ext cx="8892480" cy="527982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</a:pPr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Реализация  </a:t>
            </a:r>
            <a:r>
              <a:rPr lang="ru-RU" sz="1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программы «Одаренный ребенок» инновационного проекта по реализации направлений выявления, </a:t>
            </a:r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поддержки и </a:t>
            </a:r>
            <a:r>
              <a:rPr lang="ru-RU" sz="1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развития  </a:t>
            </a:r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одаренных </a:t>
            </a:r>
            <a:r>
              <a:rPr lang="ru-RU" sz="1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детей в ДОО. </a:t>
            </a:r>
            <a:endParaRPr lang="ru-RU" sz="1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</a:pP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Ежегодное участие в «Губернаторских состязаниях»,  имеются золотые значки ГТО.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Районные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«Легкоатлетические эстафеты», посвященные Великой победе.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Призовые места в  поселковых ежегодных   веселых эстафетах  на «Приз деда Мороза».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Блиц- турнир по футболу на Кубок главы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п.г.Федоровский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Ежегодное участники и победители   в поселковых, районных состязаниях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«Папа, мама, я – молодая спортивная семья!»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sz="1400" dirty="0" smtClean="0"/>
          </a:p>
          <a:p>
            <a:pPr marL="0" indent="0" algn="just">
              <a:buNone/>
            </a:pP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5" name="Рисунок 4" descr="D:\ИНСТРУКТОР\23-24 учебный год\материалы участия\губернаторские 24апрель\губернаторские 2024\3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7" t="16667" r="4808"/>
          <a:stretch/>
        </p:blipFill>
        <p:spPr bwMode="auto">
          <a:xfrm>
            <a:off x="246184" y="4725144"/>
            <a:ext cx="2933944" cy="2041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D:\ИНСТРУКТОР\23-24 учебный год\материалы участия\губернаторские 24апрель\губернаторские 2024\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4" b="31851"/>
          <a:stretch/>
        </p:blipFill>
        <p:spPr bwMode="auto">
          <a:xfrm>
            <a:off x="5631264" y="4752795"/>
            <a:ext cx="3120551" cy="2013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D:\ИНСТРУКТОР\23-24 учебный год\материалы участия\губернаторские 24апрель\губернаторские 2024\1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877" y="4755861"/>
            <a:ext cx="1855637" cy="2010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D:\ИНСТРУКТОР\23-24 учебный год\участие 23-24\награждене значками\IMG-20231121-WA000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969" y="2332641"/>
            <a:ext cx="1947567" cy="2229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D:\ИНСТРУКТОР\22 - 23 учебный год\22-23 уч. г. участие\материалы участия\веселые старты на призы Дед Мороза фото\R9O3IF2z4dc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52" b="12047"/>
          <a:stretch/>
        </p:blipFill>
        <p:spPr bwMode="auto">
          <a:xfrm>
            <a:off x="539552" y="2362283"/>
            <a:ext cx="3666212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5" t="476" r="18631" b="6493"/>
          <a:stretch/>
        </p:blipFill>
        <p:spPr>
          <a:xfrm>
            <a:off x="4405695" y="2348880"/>
            <a:ext cx="1875559" cy="2245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912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6546"/>
            <a:ext cx="8883509" cy="6525344"/>
          </a:xfrm>
        </p:spPr>
        <p:txBody>
          <a:bodyPr lIns="0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Победители ΙV всероссийского  конкурса центров и программ  родительского просвещения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национальная родительская ассоциация).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Участники  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московской   конференции национальной  родительской  ассоциации. </a:t>
            </a:r>
            <a:endParaRPr lang="ru-RU" sz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Участники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семейного Всероссийского конкурса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национальных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традиций «Национальные виды спорта в нашей семье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Всероссийской Ярмарки педагогических инноваций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Инновационная практика в современном образовании: опыт,                                                                                                             проблемы, решения»; </a:t>
            </a:r>
            <a:endParaRPr lang="ru-RU" sz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«Физруки. Спорт-норма жизни» 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культуры, туризма и спорта администрации 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Сургутского 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совместно  МКУК «СРЦБС». </a:t>
            </a:r>
            <a:endParaRPr lang="ru-RU" sz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Ежегодного Всероссийского профессионального конкурса для педагогов ДОО «Лучший в профессии» в номинации : инструктор по физической культуре. </a:t>
            </a:r>
          </a:p>
          <a:p>
            <a:pPr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 и победитель шахматного турнира </a:t>
            </a:r>
          </a:p>
          <a:p>
            <a:pPr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 и Лауреат Всероссийского конкурса профессионального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мастерства 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Педагогов «Мой лучший урок» (региональный этап).</a:t>
            </a:r>
          </a:p>
          <a:p>
            <a:pPr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Активные  участники  в качестве спикеров  по обмену опытом 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районных 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семинаров  педагогов и ЕМД.</a:t>
            </a: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D:\ИНСТРУКТОР\20-21 учебный год\док  достижения 20-21\дос педагога\Каргина О.К. очный Моск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146" y="3268085"/>
            <a:ext cx="1374518" cy="176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317" y="4997037"/>
            <a:ext cx="1415442" cy="1819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C:\Users\Admin\Desktop\00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" t="1166" r="2891" b="9919"/>
          <a:stretch/>
        </p:blipFill>
        <p:spPr bwMode="auto">
          <a:xfrm>
            <a:off x="1338674" y="5043874"/>
            <a:ext cx="1383000" cy="17935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D:\ИНСТРУКТОР\24-25 учебный год\материалы участия 24-25\участие 24-25\мои дипломы за конкурсы\мой лучший урок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774" y="3284893"/>
            <a:ext cx="1593552" cy="1805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D:\ИНСТРУКТОР\24-25 учебный год\материалы участия 24-25\участие 24-25\мои дипломы за конкурсы\Лучший инструктор по физ культуре ДОО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860" y="5034738"/>
            <a:ext cx="1321074" cy="1772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D:\ИНСТРУКТОР\24-25 учебный год\материалы участия 24-25\участие 24-25\мои дипломы за конкурсы\Лучший инструктор по Физо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556" y="5064406"/>
            <a:ext cx="1267921" cy="1752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Admin\Desktop\IMG_20260328_155807_166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" t="14489" r="14727" b="10834"/>
          <a:stretch/>
        </p:blipFill>
        <p:spPr bwMode="auto">
          <a:xfrm>
            <a:off x="379728" y="3268085"/>
            <a:ext cx="3456299" cy="17963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C:\Users\Admin\Desktop\31 марта\мое фото с аллеи звезд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3" t="7512" r="11110" b="5478"/>
          <a:stretch/>
        </p:blipFill>
        <p:spPr bwMode="auto">
          <a:xfrm>
            <a:off x="6897484" y="3229043"/>
            <a:ext cx="1472674" cy="18056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1843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2780928"/>
            <a:ext cx="7272808" cy="1407056"/>
          </a:xfrm>
        </p:spPr>
        <p:txBody>
          <a:bodyPr/>
          <a:lstStyle/>
          <a:p>
            <a:pPr algn="ctr"/>
            <a:r>
              <a:rPr lang="ru-RU" sz="4800" dirty="0">
                <a:solidFill>
                  <a:srgbClr val="002060"/>
                </a:solidFill>
              </a:rPr>
              <a:t/>
            </a:r>
            <a:br>
              <a:rPr lang="ru-RU" sz="4800" dirty="0">
                <a:solidFill>
                  <a:srgbClr val="002060"/>
                </a:solidFill>
              </a:rPr>
            </a:br>
            <a:r>
              <a:rPr lang="ru-RU" sz="4800" dirty="0">
                <a:solidFill>
                  <a:srgbClr val="002060"/>
                </a:solidFill>
              </a:rPr>
              <a:t>Спасибо  за  </a:t>
            </a:r>
            <a:r>
              <a:rPr lang="ru-RU" sz="4800" dirty="0" smtClean="0">
                <a:solidFill>
                  <a:srgbClr val="002060"/>
                </a:solidFill>
              </a:rPr>
              <a:t>внимание!</a:t>
            </a:r>
            <a:r>
              <a:rPr lang="ru-RU" sz="4800" dirty="0">
                <a:solidFill>
                  <a:srgbClr val="002060"/>
                </a:solidFill>
              </a:rPr>
              <a:t/>
            </a:r>
            <a:br>
              <a:rPr lang="ru-RU" sz="4800" dirty="0">
                <a:solidFill>
                  <a:srgbClr val="002060"/>
                </a:solidFill>
              </a:rPr>
            </a:br>
            <a:r>
              <a:rPr lang="ru-RU" sz="4800" dirty="0" smtClean="0">
                <a:solidFill>
                  <a:srgbClr val="002060"/>
                </a:solidFill>
              </a:rPr>
              <a:t/>
            </a:r>
            <a:br>
              <a:rPr lang="ru-RU" sz="4800" dirty="0" smtClean="0">
                <a:solidFill>
                  <a:srgbClr val="002060"/>
                </a:solidFill>
              </a:rPr>
            </a:br>
            <a:endParaRPr lang="ru-RU" sz="4800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57471"/>
            <a:ext cx="4581128" cy="5053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617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2803</TotalTime>
  <Words>829</Words>
  <Application>Microsoft Office PowerPoint</Application>
  <PresentationFormat>Экран (4:3)</PresentationFormat>
  <Paragraphs>155</Paragraphs>
  <Slides>21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Bookman Old Style</vt:lpstr>
      <vt:lpstr>Calibri</vt:lpstr>
      <vt:lpstr>Franklin Gothic Book</vt:lpstr>
      <vt:lpstr>Franklin Gothic Medium</vt:lpstr>
      <vt:lpstr>Times New Roman</vt:lpstr>
      <vt:lpstr>Tunga</vt:lpstr>
      <vt:lpstr>Wingdings</vt:lpstr>
      <vt:lpstr>Углы</vt:lpstr>
      <vt:lpstr>                    </vt:lpstr>
      <vt:lpstr>Презентация PowerPoint</vt:lpstr>
      <vt:lpstr> 4 КЛЮЧЕВЫХ ПРАВИЛА НАШЕЙ РАБОТЫ: </vt:lpstr>
      <vt:lpstr>Эффективная команда - это способность  группы людей достигать общие цели. </vt:lpstr>
      <vt:lpstr>Презентация PowerPoint</vt:lpstr>
      <vt:lpstr>Презентация PowerPoint</vt:lpstr>
      <vt:lpstr>спортивный  зал  второго КОРПУСА</vt:lpstr>
      <vt:lpstr>Активный  отдых  воспитанников </vt:lpstr>
      <vt:lpstr>Путешествие в  страну «Здоровья»</vt:lpstr>
      <vt:lpstr>День защиты детей. Праздник детства, песен, света, праздник мира и добра! </vt:lpstr>
      <vt:lpstr>Мы равняемся на пап.                                                      «Один  отец  более  ста  учителей»</vt:lpstr>
      <vt:lpstr>взаимодействие с семьей.             Семья – это главная ценность в жизни.</vt:lpstr>
      <vt:lpstr>Спорт и здоровье – очень важны, спорт и здоровье – очень нужны!</vt:lpstr>
      <vt:lpstr>Педагоги  дополнительного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СЛАЖЕННАЯ РАБОТА КОМАНДЫ ПРИНОСИТ ИЗМЕРИМЫЕ РЕЗУЛЬТАТЫ НА ВСЕХ УРОВНЯХ                                                                                                                                                                                                                    </vt:lpstr>
      <vt:lpstr>Презентация PowerPoint</vt:lpstr>
      <vt:lpstr> Спасибо  за  внимание!  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 «Формирование здорового образа жизни в семье»</dc:title>
  <dc:creator>SKY</dc:creator>
  <cp:lastModifiedBy>Манушина Таслима Надировна</cp:lastModifiedBy>
  <cp:revision>202</cp:revision>
  <dcterms:created xsi:type="dcterms:W3CDTF">2012-03-27T17:33:52Z</dcterms:created>
  <dcterms:modified xsi:type="dcterms:W3CDTF">2026-03-30T13:26:21Z</dcterms:modified>
</cp:coreProperties>
</file>