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79" r:id="rId6"/>
    <p:sldId id="261" r:id="rId7"/>
    <p:sldId id="277" r:id="rId8"/>
    <p:sldId id="278" r:id="rId9"/>
    <p:sldId id="263" r:id="rId10"/>
    <p:sldId id="273" r:id="rId11"/>
    <p:sldId id="275" r:id="rId12"/>
    <p:sldId id="27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CB90F-A1E9-4585-B352-5D6AE517CA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C3A2ACC-89E1-41A7-B501-C0B6249716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C6F5A7-4271-4208-B71B-A8C2ECABE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C560-6A08-4364-9CE1-F9856EAB9CDF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938C65-43DB-45F4-A75E-1A4FB2FD8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886237-D546-43D6-9016-55E60F87B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ED74-A843-41B0-A969-D9E03D730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523028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2DCC74-FC36-45E9-AF72-DF9CBA250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1044A3-C8F1-41DD-978A-FFE7102CC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656877-CA84-4FF7-B68C-BC611610D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C560-6A08-4364-9CE1-F9856EAB9CDF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78104B-53C0-4706-9EC5-01AB7710B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075208-4617-4000-82EA-9105E506E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ED74-A843-41B0-A969-D9E03D730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161286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FD9467-25BD-4494-B35A-59C64885F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50893C-5DB0-4B84-BA46-0BD6B21973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E52632-9F51-4F64-9E14-CB8123AEF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C560-6A08-4364-9CE1-F9856EAB9CDF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5C1907-C351-4FE7-A9F3-2EC502CAA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60A16A-DB5B-48F9-AF29-94138D7C7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ED74-A843-41B0-A969-D9E03D730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903547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51307F-0EE1-49A4-9621-F273ED0F7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2F1188-0CBD-4DF3-B9E6-BB4B7506E1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E960AEC-6F74-4B9D-8F54-B79D2EC75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E795E60-26A0-4ABA-B79A-C96C4B3FA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C560-6A08-4364-9CE1-F9856EAB9CDF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271413-FE3E-40F8-A9B9-F7B63C092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3D5BDB-E9F0-450E-ACF4-D4CBBBB54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ED74-A843-41B0-A969-D9E03D730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553676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655B48-6FF7-4DBA-B916-FAFCD014B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70D0E0-3058-4B11-88B2-A83D3909C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8D4E5D6-4077-45B8-A642-A8A325AAD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5AE5789-29EC-46FD-943D-6677605965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259E5A6-EC65-4783-9B1A-6ECB9F4DEB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41B0891-9700-4122-B5AC-ED977955A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C560-6A08-4364-9CE1-F9856EAB9CDF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48B4C72-8728-4979-9F3C-1667107C6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7A9CD0C-322B-48EB-96A7-93F6B9B61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ED74-A843-41B0-A969-D9E03D730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465055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73084D-3431-4426-BB53-46088CE74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56F9FB0-16A9-44C2-8CE9-BD0EF536E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C560-6A08-4364-9CE1-F9856EAB9CDF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5F58A02-07C5-4611-B738-FA821F486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4411F4B-37F6-4A8A-9FE6-205836D49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ED74-A843-41B0-A969-D9E03D730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221496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0E8EE84-6AAA-4288-935F-CBFFF8199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C560-6A08-4364-9CE1-F9856EAB9CDF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BB645EF-6EE5-44CC-8196-03A73BDA4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CAAEF93-4539-408A-A3F3-D4B193F1D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ED74-A843-41B0-A969-D9E03D730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23870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0787FA-198C-499E-87F2-94CE8626A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B6BC37-EB70-4A37-9E5C-07A855957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EAE37D-C6C3-45B1-ABE1-82CAEC5B87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E5E49E3-3CA3-49DF-944D-68A7425FD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C560-6A08-4364-9CE1-F9856EAB9CDF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C7E289-00B3-404E-A303-7F7C12446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35636C-6219-4B9E-AC3A-3A3EDAFAF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ED74-A843-41B0-A969-D9E03D730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686302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535BBF-BD3D-45B1-AD37-BAFE60F5E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6CB823F-D463-43F0-B1EC-117287EB83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A1BEE90-4261-4FEB-B621-F4134B47BE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851A26-1256-457B-BB0F-F462D2778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C560-6A08-4364-9CE1-F9856EAB9CDF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D6507B-1461-40F8-9EDC-BC56A353D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83F14C-3ECB-4C1A-925F-02B9FE476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ED74-A843-41B0-A969-D9E03D730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939591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BB0E46-528F-4322-99B7-C7C269857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73583D-1BBB-45B0-9FD5-FABF001A84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1A2D4A-1DE2-4E89-B90B-3AD89CB06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C560-6A08-4364-9CE1-F9856EAB9CDF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3A4174-79BD-4256-8350-A6581205A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795F47-D176-49D6-85C8-8CAF88BF0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ED74-A843-41B0-A969-D9E03D730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64064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A3B85AB-2E02-40CA-A2A3-AA9D48FE5E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54B7CA3-1B27-4297-A416-5FC9B71773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6B800E-8751-461B-91F7-B7FCA1D6E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C560-6A08-4364-9CE1-F9856EAB9CDF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B6818E-FF4B-4958-94C2-BFFC4F944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401646-F7DD-40AD-8B26-28FFE2CBE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ED74-A843-41B0-A969-D9E03D730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189530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FD6F30-13D9-4831-8682-4514FDB03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92F1E4-3210-4BFE-8FD6-95E71C600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218D37-2A99-468D-BE25-C8F755D981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8C560-6A08-4364-9CE1-F9856EAB9CDF}" type="datetimeFigureOut">
              <a:rPr lang="ru-RU" smtClean="0"/>
              <a:t>28.03.2026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266F59-A500-4384-A094-676A83CED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F281BD-D344-411D-9FDB-27B876ADE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BED74-A843-41B0-A969-D9E03D730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459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237268-D47E-404B-919C-D298D6B59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1682" y="443345"/>
            <a:ext cx="9144000" cy="3705446"/>
          </a:xfrm>
        </p:spPr>
        <p:txBody>
          <a:bodyPr anchor="ctr"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br>
              <a:rPr lang="ru-RU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kern="1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Командный подход специалистов в работе с детьми с речевыми нарушениями в группах комбинированной направленности</a:t>
            </a:r>
            <a:br>
              <a:rPr lang="ru-RU" sz="31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900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7ECD9D3-3D22-4E90-AF70-0E15C1861E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16646"/>
            <a:ext cx="9144000" cy="165576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Подготовили: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Линенко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Т.Ю.- учитель дефектолог</a:t>
            </a:r>
          </a:p>
          <a:p>
            <a:pPr>
              <a:lnSpc>
                <a:spcPct val="100000"/>
              </a:lnSpc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Кожакарь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Л.С. – учитель - логопед</a:t>
            </a:r>
          </a:p>
        </p:txBody>
      </p:sp>
    </p:spTree>
    <p:extLst>
      <p:ext uri="{BB962C8B-B14F-4D97-AF65-F5344CB8AC3E}">
        <p14:creationId xmlns:p14="http://schemas.microsoft.com/office/powerpoint/2010/main" val="2681352204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907B4B-277C-457D-BA5D-B63B582D6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Логопед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                                  </a:t>
            </a:r>
            <a:r>
              <a:rPr lang="ru-RU" sz="42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Дефектолог</a:t>
            </a:r>
            <a:endParaRPr lang="ru-RU" sz="4200" dirty="0">
              <a:solidFill>
                <a:srgbClr val="0070C0"/>
              </a:solidFill>
              <a:highlight>
                <a:srgbClr val="FFFF00"/>
              </a:highligh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77DEDD-9C3B-4825-AB7F-742F68A01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976" y="4389120"/>
            <a:ext cx="3441469" cy="2220104"/>
          </a:xfrm>
        </p:spPr>
        <p:txBody>
          <a:bodyPr>
            <a:normAutofit fontScale="62500" lnSpcReduction="20000"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Логопед: специалист, занимающийся исправлением дефектов речи, развитием артикуляционной моторики, формированием правильного произношения звуков и грамматического строя речи.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88BDCB-F952-4ED0-ABAE-4B85417D840B}"/>
              </a:ext>
            </a:extLst>
          </p:cNvPr>
          <p:cNvSpPr txBox="1"/>
          <p:nvPr/>
        </p:nvSpPr>
        <p:spPr>
          <a:xfrm>
            <a:off x="7912332" y="4614935"/>
            <a:ext cx="381069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Дефектолог: педагог, работающий над общим развитием ребенка, включая когнитивные способности, сенсорное восприятие, двигательную активность и эмоционально-волевую регуляцию.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F86C9D-FFF1-4A8E-A26A-1CFF9B762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2333" y="1430698"/>
            <a:ext cx="2992468" cy="255751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9481412-A774-4A99-B20D-9CE893841B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735" b="8861"/>
          <a:stretch/>
        </p:blipFill>
        <p:spPr>
          <a:xfrm>
            <a:off x="909139" y="1412301"/>
            <a:ext cx="2485506" cy="248969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C565AC2-A646-4D66-98CB-8C4D1B55D7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326" y="2517290"/>
            <a:ext cx="3332239" cy="2220104"/>
          </a:xfrm>
          <a:prstGeom prst="rect">
            <a:avLst/>
          </a:prstGeom>
        </p:spPr>
      </p:pic>
      <p:sp>
        <p:nvSpPr>
          <p:cNvPr id="10" name="Стрелка: вверх 9">
            <a:extLst>
              <a:ext uri="{FF2B5EF4-FFF2-40B4-BE49-F238E27FC236}">
                <a16:creationId xmlns:a16="http://schemas.microsoft.com/office/drawing/2014/main" id="{29FA7A9A-DC02-4784-ACE8-8550EE0C4E8C}"/>
              </a:ext>
            </a:extLst>
          </p:cNvPr>
          <p:cNvSpPr/>
          <p:nvPr/>
        </p:nvSpPr>
        <p:spPr>
          <a:xfrm rot="10800000">
            <a:off x="2039850" y="3635655"/>
            <a:ext cx="355478" cy="71489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верх 10">
            <a:extLst>
              <a:ext uri="{FF2B5EF4-FFF2-40B4-BE49-F238E27FC236}">
                <a16:creationId xmlns:a16="http://schemas.microsoft.com/office/drawing/2014/main" id="{74AE8E14-D4F0-41D0-B548-8C6C000DABF4}"/>
              </a:ext>
            </a:extLst>
          </p:cNvPr>
          <p:cNvSpPr/>
          <p:nvPr/>
        </p:nvSpPr>
        <p:spPr>
          <a:xfrm rot="10800000">
            <a:off x="9502999" y="4009997"/>
            <a:ext cx="276287" cy="72739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лево-вправо 11">
            <a:extLst>
              <a:ext uri="{FF2B5EF4-FFF2-40B4-BE49-F238E27FC236}">
                <a16:creationId xmlns:a16="http://schemas.microsoft.com/office/drawing/2014/main" id="{A3F9F91A-DB72-45B5-BFF2-6DAA2DAD206C}"/>
              </a:ext>
            </a:extLst>
          </p:cNvPr>
          <p:cNvSpPr/>
          <p:nvPr/>
        </p:nvSpPr>
        <p:spPr>
          <a:xfrm>
            <a:off x="4190654" y="5372316"/>
            <a:ext cx="3441469" cy="49430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верх 12">
            <a:extLst>
              <a:ext uri="{FF2B5EF4-FFF2-40B4-BE49-F238E27FC236}">
                <a16:creationId xmlns:a16="http://schemas.microsoft.com/office/drawing/2014/main" id="{B127B708-B307-40FC-A08A-FD384091A120}"/>
              </a:ext>
            </a:extLst>
          </p:cNvPr>
          <p:cNvSpPr/>
          <p:nvPr/>
        </p:nvSpPr>
        <p:spPr>
          <a:xfrm>
            <a:off x="5663049" y="4737394"/>
            <a:ext cx="319166" cy="59106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698478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E5AE43-59B1-4158-BCE8-218C1B356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Цель и задачи учителя-логопеда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A84DFAC-E48B-4109-92D2-C9A8EC19CE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7053" y="1411448"/>
            <a:ext cx="6761267" cy="520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14526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025E65-A9F2-47A2-AE47-FCF03BE4C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Цель и задачи учителя-дефектолога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372D406C-69AC-4D01-A236-E2A57E89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16430"/>
            <a:ext cx="451485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id="{DF1B83F2-8842-49E9-8DF2-CE5D08266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E82D4F6-1787-4C29-9E4E-3C631AC5CA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0" t="2191" r="12988" b="3506"/>
          <a:stretch/>
        </p:blipFill>
        <p:spPr>
          <a:xfrm>
            <a:off x="5261956" y="1256651"/>
            <a:ext cx="6625244" cy="548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944490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0EFC89-D230-0DBA-E227-F07ED9AD2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865CECE-53C0-FE6E-81DD-60F6B0D3F8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8545"/>
            <a:ext cx="12192000" cy="687185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F82079-CED5-006B-F575-6A25DB5B1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363" y="5872537"/>
            <a:ext cx="1967345" cy="98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40349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48BC84-5A19-4D07-97D5-CF3C48127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Взаимодействие логопеда и дефектолога</a:t>
            </a:r>
            <a:endParaRPr lang="ru-RU" sz="2800" dirty="0">
              <a:solidFill>
                <a:srgbClr val="0070C0"/>
              </a:solidFill>
              <a:highlight>
                <a:srgbClr val="FFFF00"/>
              </a:highlight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B595E1-3ED8-4B82-A0C6-694006AB6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9295" y="1308596"/>
            <a:ext cx="9152311" cy="526877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Совместная диагностика, позволяющая получить целостное представление о развитии ребенка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11844-9C48-494D-875C-0C6459F767FC}"/>
              </a:ext>
            </a:extLst>
          </p:cNvPr>
          <p:cNvSpPr txBox="1"/>
          <p:nvPr/>
        </p:nvSpPr>
        <p:spPr>
          <a:xfrm>
            <a:off x="681684" y="3305148"/>
            <a:ext cx="2545772" cy="1200329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Логопед оценивает состояние речи, выявляет речевые нарушения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B6ABAD-9AAB-4682-8DD6-F7FF5606A2A4}"/>
              </a:ext>
            </a:extLst>
          </p:cNvPr>
          <p:cNvSpPr txBox="1"/>
          <p:nvPr/>
        </p:nvSpPr>
        <p:spPr>
          <a:xfrm>
            <a:off x="8756767" y="3042013"/>
            <a:ext cx="3435233" cy="1754326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ефектолог анализирует особенности познавательной деятельности, памяти, внимания, мышления, а также уровень развития моторики и сенсорных процессов. 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24956F-1CA4-4D74-9313-762C41358C23}"/>
              </a:ext>
            </a:extLst>
          </p:cNvPr>
          <p:cNvSpPr txBox="1"/>
          <p:nvPr/>
        </p:nvSpPr>
        <p:spPr>
          <a:xfrm>
            <a:off x="3274560" y="5503128"/>
            <a:ext cx="5615899" cy="128907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основе полученных данных составляется общий план коррекционной работы, в котором определяются цели, задачи и методы коррекции.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FD4FDC65-E10F-4EE6-AA38-468494362D97}"/>
              </a:ext>
            </a:extLst>
          </p:cNvPr>
          <p:cNvSpPr/>
          <p:nvPr/>
        </p:nvSpPr>
        <p:spPr>
          <a:xfrm>
            <a:off x="1878807" y="1955645"/>
            <a:ext cx="507076" cy="13319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id="{53FCEBA6-F1BD-4CCD-AB58-92D766D0E764}"/>
              </a:ext>
            </a:extLst>
          </p:cNvPr>
          <p:cNvSpPr/>
          <p:nvPr/>
        </p:nvSpPr>
        <p:spPr>
          <a:xfrm>
            <a:off x="9850582" y="1842267"/>
            <a:ext cx="507076" cy="12065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изогнутая вверх 14">
            <a:extLst>
              <a:ext uri="{FF2B5EF4-FFF2-40B4-BE49-F238E27FC236}">
                <a16:creationId xmlns:a16="http://schemas.microsoft.com/office/drawing/2014/main" id="{7080F207-08B2-495F-AA3A-33460DDAF894}"/>
              </a:ext>
            </a:extLst>
          </p:cNvPr>
          <p:cNvSpPr/>
          <p:nvPr/>
        </p:nvSpPr>
        <p:spPr>
          <a:xfrm rot="5400000">
            <a:off x="1906388" y="4692653"/>
            <a:ext cx="1223864" cy="132059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лево 19">
            <a:extLst>
              <a:ext uri="{FF2B5EF4-FFF2-40B4-BE49-F238E27FC236}">
                <a16:creationId xmlns:a16="http://schemas.microsoft.com/office/drawing/2014/main" id="{126224D9-BAC7-4890-A29F-D3366F0C1D85}"/>
              </a:ext>
            </a:extLst>
          </p:cNvPr>
          <p:cNvSpPr/>
          <p:nvPr/>
        </p:nvSpPr>
        <p:spPr>
          <a:xfrm>
            <a:off x="8843356" y="5379424"/>
            <a:ext cx="1546167" cy="62345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F49950F-B49C-4EE2-A5A6-53B3AB1E7C59}"/>
              </a:ext>
            </a:extLst>
          </p:cNvPr>
          <p:cNvSpPr/>
          <p:nvPr/>
        </p:nvSpPr>
        <p:spPr>
          <a:xfrm>
            <a:off x="10104119" y="4796339"/>
            <a:ext cx="285404" cy="1072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38B2CAB-BF2A-417E-BD4D-6D2043EA6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076" y="1945281"/>
            <a:ext cx="3557847" cy="355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45126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40245-2273-476B-B9F5-CAC24BF02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Взаимодействие логопеда и дефектолога в </a:t>
            </a:r>
            <a:r>
              <a:rPr lang="ru-RU" sz="24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процессе коррекционной работы</a:t>
            </a:r>
            <a:endParaRPr lang="ru-RU" sz="2400" b="1" dirty="0">
              <a:highlight>
                <a:srgbClr val="FFFF00"/>
              </a:highligh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2E546A-5830-4306-82D1-B351B22A3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1407" y="1809000"/>
            <a:ext cx="9428018" cy="560128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процессе коррекционной работы логопед и дефектолог тесно сотрудничают, обмениваясь информацией о динамике развития ребенка, трудностях и успехах в обучении.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4F7884-9A7E-49A2-B4BE-64E68C091867}"/>
              </a:ext>
            </a:extLst>
          </p:cNvPr>
          <p:cNvSpPr txBox="1"/>
          <p:nvPr/>
        </p:nvSpPr>
        <p:spPr>
          <a:xfrm>
            <a:off x="563188" y="5385110"/>
            <a:ext cx="3892434" cy="1200329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Логопед может адаптировать свои методики и приемы с учетом особенностей познавательной деятельности ребенка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E356D2-FC2D-4627-914A-5F33793DFE1E}"/>
              </a:ext>
            </a:extLst>
          </p:cNvPr>
          <p:cNvSpPr txBox="1"/>
          <p:nvPr/>
        </p:nvSpPr>
        <p:spPr>
          <a:xfrm>
            <a:off x="7371312" y="5292546"/>
            <a:ext cx="3526673" cy="1200329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Дефектолог, в свою очередь, включает в свои занятия элементы, направленные на развитие речи. 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0675E4-1395-4F9C-ABBC-FFB4E8070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4378" y="2369128"/>
            <a:ext cx="3401782" cy="274126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0DF318-6FDB-4577-835A-3C3F2AE4F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487440"/>
            <a:ext cx="3068637" cy="2897670"/>
          </a:xfrm>
          <a:prstGeom prst="rect">
            <a:avLst/>
          </a:prstGeom>
        </p:spPr>
      </p:pic>
      <p:sp>
        <p:nvSpPr>
          <p:cNvPr id="11" name="Стрелка: влево-вправо-вверх 10">
            <a:extLst>
              <a:ext uri="{FF2B5EF4-FFF2-40B4-BE49-F238E27FC236}">
                <a16:creationId xmlns:a16="http://schemas.microsoft.com/office/drawing/2014/main" id="{E8FD0CE5-4FA1-4B73-AE8C-4DD52ACCEC7E}"/>
              </a:ext>
            </a:extLst>
          </p:cNvPr>
          <p:cNvSpPr/>
          <p:nvPr/>
        </p:nvSpPr>
        <p:spPr>
          <a:xfrm>
            <a:off x="4047461" y="2929256"/>
            <a:ext cx="3183227" cy="1007019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533342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F58C24-5474-4AED-B5F5-B451E4DF8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Роль дефектолога и логопеда в инклюзивном образовательном процессе </a:t>
            </a:r>
            <a:endParaRPr lang="ru-RU" sz="2400" b="1" dirty="0">
              <a:highlight>
                <a:srgbClr val="FFFF00"/>
              </a:highligh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78192A-7416-4FFE-A521-B47E8F63E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788" y="1651988"/>
            <a:ext cx="2802775" cy="1690659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Диагностика и оценка. Дефектолог и логопед проводят первоначальную диагностику и оценку развития ребенка с ОВЗ. 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FE17EB-FCCB-4CB4-A554-FF088BC14FA3}"/>
              </a:ext>
            </a:extLst>
          </p:cNvPr>
          <p:cNvSpPr txBox="1"/>
          <p:nvPr/>
        </p:nvSpPr>
        <p:spPr>
          <a:xfrm>
            <a:off x="4611139" y="2180002"/>
            <a:ext cx="2969722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индивидуальных образовательных программ (ИОП). </a:t>
            </a:r>
            <a:endParaRPr lang="ru-RU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EEE2D4-BB44-4C55-B0E6-441B3E732500}"/>
              </a:ext>
            </a:extLst>
          </p:cNvPr>
          <p:cNvSpPr txBox="1"/>
          <p:nvPr/>
        </p:nvSpPr>
        <p:spPr>
          <a:xfrm>
            <a:off x="8197039" y="2497318"/>
            <a:ext cx="2802776" cy="13234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Индивидуальные и групповые коррекционно-развивающие занятия. </a:t>
            </a:r>
            <a:endParaRPr lang="ru-RU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37746E-564D-41A8-9449-E91CE7F90454}"/>
              </a:ext>
            </a:extLst>
          </p:cNvPr>
          <p:cNvSpPr txBox="1"/>
          <p:nvPr/>
        </p:nvSpPr>
        <p:spPr>
          <a:xfrm>
            <a:off x="2594956" y="5603637"/>
            <a:ext cx="2612274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Консультативная работа с педагогами и родителями. </a:t>
            </a:r>
            <a:endParaRPr lang="ru-RU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1124FB-1441-48BD-A334-1AC030F7E4E3}"/>
              </a:ext>
            </a:extLst>
          </p:cNvPr>
          <p:cNvSpPr txBox="1"/>
          <p:nvPr/>
        </p:nvSpPr>
        <p:spPr>
          <a:xfrm>
            <a:off x="7403868" y="4788029"/>
            <a:ext cx="3410296" cy="16312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Мониторинг и оценка прогресса. Дефектолог и логопед следят за прогрессом развития ребенка и оценивают его достижения. </a:t>
            </a:r>
            <a:endParaRPr lang="ru-RU" sz="20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87CD7A6-1BD6-45A7-B353-627616A7D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9199" y="3981399"/>
            <a:ext cx="3410297" cy="86664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1124360-2E32-419C-89F5-34FF540BC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7700" y="1197726"/>
            <a:ext cx="1401453" cy="132343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DA1EAE9-CD88-4A29-87EC-8BCE6ED74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60" y="3503441"/>
            <a:ext cx="3012757" cy="200850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B79C423-12F4-4C19-B6E8-029B0F5A83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9539" y="3605409"/>
            <a:ext cx="1314381" cy="1804568"/>
          </a:xfrm>
          <a:prstGeom prst="rect">
            <a:avLst/>
          </a:prstGeom>
        </p:spPr>
      </p:pic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C49F4765-DDD9-40D6-82BF-67389A3BC399}"/>
              </a:ext>
            </a:extLst>
          </p:cNvPr>
          <p:cNvSpPr/>
          <p:nvPr/>
        </p:nvSpPr>
        <p:spPr>
          <a:xfrm>
            <a:off x="3418326" y="2521165"/>
            <a:ext cx="1241051" cy="3685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лево-вправо 17">
            <a:extLst>
              <a:ext uri="{FF2B5EF4-FFF2-40B4-BE49-F238E27FC236}">
                <a16:creationId xmlns:a16="http://schemas.microsoft.com/office/drawing/2014/main" id="{973A6205-3519-42F7-9052-EF702B3AE85B}"/>
              </a:ext>
            </a:extLst>
          </p:cNvPr>
          <p:cNvSpPr/>
          <p:nvPr/>
        </p:nvSpPr>
        <p:spPr>
          <a:xfrm>
            <a:off x="5336771" y="6134793"/>
            <a:ext cx="1970116" cy="28445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9392291D-1ADA-4CF7-8C75-0800FABD1973}"/>
              </a:ext>
            </a:extLst>
          </p:cNvPr>
          <p:cNvSpPr/>
          <p:nvPr/>
        </p:nvSpPr>
        <p:spPr>
          <a:xfrm>
            <a:off x="8370917" y="1197726"/>
            <a:ext cx="315884" cy="12995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право 19">
            <a:extLst>
              <a:ext uri="{FF2B5EF4-FFF2-40B4-BE49-F238E27FC236}">
                <a16:creationId xmlns:a16="http://schemas.microsoft.com/office/drawing/2014/main" id="{7C536B40-16B7-4FBC-8BC9-A5925F7ED2A8}"/>
              </a:ext>
            </a:extLst>
          </p:cNvPr>
          <p:cNvSpPr/>
          <p:nvPr/>
        </p:nvSpPr>
        <p:spPr>
          <a:xfrm>
            <a:off x="7580861" y="2888385"/>
            <a:ext cx="616178" cy="203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изогнутая вверх 20">
            <a:extLst>
              <a:ext uri="{FF2B5EF4-FFF2-40B4-BE49-F238E27FC236}">
                <a16:creationId xmlns:a16="http://schemas.microsoft.com/office/drawing/2014/main" id="{84FB945E-740F-4723-BCE6-FCD38CB2E5B5}"/>
              </a:ext>
            </a:extLst>
          </p:cNvPr>
          <p:cNvSpPr/>
          <p:nvPr/>
        </p:nvSpPr>
        <p:spPr>
          <a:xfrm>
            <a:off x="3857069" y="3595132"/>
            <a:ext cx="1314381" cy="738786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изогнутая влево 21">
            <a:extLst>
              <a:ext uri="{FF2B5EF4-FFF2-40B4-BE49-F238E27FC236}">
                <a16:creationId xmlns:a16="http://schemas.microsoft.com/office/drawing/2014/main" id="{9C196FFB-3107-49B3-ADC5-4A6C98D10075}"/>
              </a:ext>
            </a:extLst>
          </p:cNvPr>
          <p:cNvSpPr/>
          <p:nvPr/>
        </p:nvSpPr>
        <p:spPr>
          <a:xfrm>
            <a:off x="11169496" y="2734887"/>
            <a:ext cx="742642" cy="267509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Стрелка: вниз 22">
            <a:extLst>
              <a:ext uri="{FF2B5EF4-FFF2-40B4-BE49-F238E27FC236}">
                <a16:creationId xmlns:a16="http://schemas.microsoft.com/office/drawing/2014/main" id="{086E08EF-4373-4E06-B836-2CF042EBF3F4}"/>
              </a:ext>
            </a:extLst>
          </p:cNvPr>
          <p:cNvSpPr/>
          <p:nvPr/>
        </p:nvSpPr>
        <p:spPr>
          <a:xfrm>
            <a:off x="2709949" y="1197726"/>
            <a:ext cx="241069" cy="4542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: вниз 23">
            <a:extLst>
              <a:ext uri="{FF2B5EF4-FFF2-40B4-BE49-F238E27FC236}">
                <a16:creationId xmlns:a16="http://schemas.microsoft.com/office/drawing/2014/main" id="{79671124-D44C-4400-ABC6-51DCE2003197}"/>
              </a:ext>
            </a:extLst>
          </p:cNvPr>
          <p:cNvSpPr/>
          <p:nvPr/>
        </p:nvSpPr>
        <p:spPr>
          <a:xfrm>
            <a:off x="6096000" y="1197726"/>
            <a:ext cx="213360" cy="9822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: изогнутая вправо 24">
            <a:extLst>
              <a:ext uri="{FF2B5EF4-FFF2-40B4-BE49-F238E27FC236}">
                <a16:creationId xmlns:a16="http://schemas.microsoft.com/office/drawing/2014/main" id="{6B8247F0-FD19-4178-895D-247281F99492}"/>
              </a:ext>
            </a:extLst>
          </p:cNvPr>
          <p:cNvSpPr/>
          <p:nvPr/>
        </p:nvSpPr>
        <p:spPr>
          <a:xfrm>
            <a:off x="0" y="2497318"/>
            <a:ext cx="627301" cy="271476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464481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4B2E58-78E9-4B70-B085-5085AB501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Консультативная работа с педагогами и родителями.</a:t>
            </a:r>
            <a:endParaRPr lang="ru-RU" sz="2800" dirty="0">
              <a:highlight>
                <a:srgbClr val="FFFF00"/>
              </a:highlight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8988FDF9-D823-4B7C-A4FD-EA4B8D2AB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5356" y="1725872"/>
            <a:ext cx="4232564" cy="1479151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Дефектолог и логопед консультируют педагогов и родителей детей, предоставляя им рекомендации и методическую помощь по работе с ребенком в инклюзивной среде. 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1AF158-886D-4911-AC3A-0BEE42E19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356" y="3304776"/>
            <a:ext cx="4018251" cy="33377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C5AB7F7-B605-4CCD-AFE1-879A40888D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82" b="3640"/>
          <a:stretch/>
        </p:blipFill>
        <p:spPr>
          <a:xfrm>
            <a:off x="7739234" y="3640583"/>
            <a:ext cx="2335791" cy="30534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4E5B42B-66CB-431E-A0A4-960ED5C4ABF4}"/>
              </a:ext>
            </a:extLst>
          </p:cNvPr>
          <p:cNvSpPr txBox="1"/>
          <p:nvPr/>
        </p:nvSpPr>
        <p:spPr>
          <a:xfrm>
            <a:off x="6907874" y="1690687"/>
            <a:ext cx="4338769" cy="189949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Дефектолог и логопед также обучают педагогов основам логопедии и методам коррекции нарушений речи, чтобы они могли продолжать работу вне занятий с дефектологом и логопедом.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D340D962-529A-4D53-A7C1-7DAFEE92EAC6}"/>
              </a:ext>
            </a:extLst>
          </p:cNvPr>
          <p:cNvSpPr/>
          <p:nvPr/>
        </p:nvSpPr>
        <p:spPr>
          <a:xfrm>
            <a:off x="3599411" y="1313410"/>
            <a:ext cx="324196" cy="4124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низ 10">
            <a:extLst>
              <a:ext uri="{FF2B5EF4-FFF2-40B4-BE49-F238E27FC236}">
                <a16:creationId xmlns:a16="http://schemas.microsoft.com/office/drawing/2014/main" id="{DBCA4646-2A07-43EA-8A0B-1500BE647FCF}"/>
              </a:ext>
            </a:extLst>
          </p:cNvPr>
          <p:cNvSpPr/>
          <p:nvPr/>
        </p:nvSpPr>
        <p:spPr>
          <a:xfrm>
            <a:off x="8395940" y="1238596"/>
            <a:ext cx="324196" cy="4872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203030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B99565-50EC-4064-9A63-795B7BB07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Мониторинг и оценка прогресса</a:t>
            </a:r>
            <a:endParaRPr lang="ru-RU" sz="2400" dirty="0">
              <a:highlight>
                <a:srgbClr val="FFFF00"/>
              </a:highlight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D934328-627F-4B0A-88DF-D5584F8DE5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732" t="24476" r="23373" b="19339"/>
          <a:stretch/>
        </p:blipFill>
        <p:spPr>
          <a:xfrm>
            <a:off x="6684817" y="2721740"/>
            <a:ext cx="4871258" cy="3988492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51AFA3-FA61-4F45-A3B9-EFE65997BC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46" t="9512" r="15197" b="9283"/>
          <a:stretch/>
        </p:blipFill>
        <p:spPr>
          <a:xfrm>
            <a:off x="838200" y="2796421"/>
            <a:ext cx="4944688" cy="39701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62FDA0-9204-46AC-AD05-37693E6F22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879" t="46545" r="7576" b="14788"/>
          <a:stretch/>
        </p:blipFill>
        <p:spPr>
          <a:xfrm>
            <a:off x="3154681" y="1310606"/>
            <a:ext cx="5544589" cy="141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783986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4483F1-F73E-48BE-BC76-E4A610624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Роль дефектолога и логопеда в инклюзивном образовательном процессе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C22EE2-8EB1-413F-AB5C-C4BFED8F64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Диагностика и оценка. Дефектолог и логопед проводят первоначальную диагностику и оценку развития ребенка с ОВЗ. </a:t>
            </a: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Разработка индивидуальных образовательных программ (ИОП). </a:t>
            </a: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Индивидуальные и групповые коррекционно-развивающие занятия.</a:t>
            </a: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4. Консультативная работа с педагогами и родителями. </a:t>
            </a: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Мониторинг и оценка прогресса.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15781233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C4A12-2144-4CBB-9617-D3B243FAF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Спасибо за внимание!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5244F7-295F-4154-BE20-BE2935346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C94032-EFAB-4A0F-86E4-FEE06C296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712" y="2236365"/>
            <a:ext cx="6331527" cy="445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98851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403</Words>
  <Application>Microsoft Office PowerPoint</Application>
  <PresentationFormat>Широкоэкранный</PresentationFormat>
  <Paragraphs>34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Roboto</vt:lpstr>
      <vt:lpstr>Times New Roman</vt:lpstr>
      <vt:lpstr>Тема Office</vt:lpstr>
      <vt:lpstr> Командный подход специалистов в работе с детьми с речевыми нарушениями в группах комбинированной направленности  </vt:lpstr>
      <vt:lpstr>Логопед                                   Дефектолог</vt:lpstr>
      <vt:lpstr>Цель и задачи учителя-логопеда</vt:lpstr>
      <vt:lpstr>Цель и задачи учителя-дефектолога</vt:lpstr>
      <vt:lpstr>Презентация PowerPoint</vt:lpstr>
      <vt:lpstr>Взаимодействие логопеда и дефектолога</vt:lpstr>
      <vt:lpstr>Взаимодействие логопеда и дефектолога в процессе коррекционной работы</vt:lpstr>
      <vt:lpstr>Роль дефектолога и логопеда в инклюзивном образовательном процессе </vt:lpstr>
      <vt:lpstr>Консультативная работа с педагогами и родителями.</vt:lpstr>
      <vt:lpstr>Мониторинг и оценка прогресса</vt:lpstr>
      <vt:lpstr>Роль дефектолога и логопеда в инклюзивном образовательном процессе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дефектолога и логопеда в инклюзивном образовательном процессе в ДОУ для детей с ТНР и ЗПР</dc:title>
  <dc:creator>1</dc:creator>
  <cp:lastModifiedBy>Admin</cp:lastModifiedBy>
  <cp:revision>19</cp:revision>
  <dcterms:created xsi:type="dcterms:W3CDTF">2023-11-17T06:57:55Z</dcterms:created>
  <dcterms:modified xsi:type="dcterms:W3CDTF">2026-03-29T07:39:30Z</dcterms:modified>
</cp:coreProperties>
</file>