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sldIdLst>
    <p:sldId id="256" r:id="rId3"/>
    <p:sldId id="398" r:id="rId4"/>
    <p:sldId id="257" r:id="rId5"/>
    <p:sldId id="401" r:id="rId6"/>
    <p:sldId id="370" r:id="rId7"/>
    <p:sldId id="392" r:id="rId8"/>
    <p:sldId id="285" r:id="rId9"/>
    <p:sldId id="292" r:id="rId10"/>
    <p:sldId id="286" r:id="rId11"/>
    <p:sldId id="280" r:id="rId12"/>
    <p:sldId id="389" r:id="rId13"/>
    <p:sldId id="376" r:id="rId14"/>
    <p:sldId id="262" r:id="rId15"/>
    <p:sldId id="272" r:id="rId16"/>
    <p:sldId id="279" r:id="rId17"/>
    <p:sldId id="40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40C711-4B2E-DF3C-3B7E-744F60873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2D6447-2E29-7842-6340-CCD0869E0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FE99E-9D5E-675B-D391-755EDABCA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7A17A8-C865-160E-030D-6403B130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4DA4B8-C4EF-7DA4-601A-0B1FD81B2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09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D725D-E863-8DEA-86EE-9C960BEE5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25D532-991E-66DB-0447-CF9B6E9BA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2B5D16-60B8-3684-93CA-C6D4BC107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926D48-5DA9-72DC-421B-E2AFDE827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38A868-7F98-05F0-54BD-9FE165E4A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778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0E0A4-43CC-5CA0-8C18-C8CE5F3CD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CA8723-8DD4-73BE-6DA3-07FFEC4E4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2F35FD-2B70-1C4A-2480-947D27E42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449D21-FFD3-3FA4-BDAB-848F52D70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6A8C75-9971-CD29-F354-5B699953E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5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F7CC5-5932-5CAA-DF7D-B62F4FCD1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FFE32F-053C-E1B4-5828-993502AA4C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37962E-861A-A646-421D-5EA10BDCB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4D8532-5501-B77B-8A51-F56BB5E21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4E1187-4E4B-8A9B-BC32-804D9733D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70F58B-69BC-CC5F-491A-439BB6FD6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70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4DC96-DC4C-DF5E-4B50-942292FC9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7C7A3F-655D-C26F-3C87-A73FED8B8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188E6D-36BB-D978-3B44-429AF9158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0AA523-412F-AA5A-5747-3D7D5C7D5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F83C60-D805-6929-57B7-F9442FB966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5660D54-6200-624C-4338-E600EA9F8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BC375FE-6187-5F60-4E38-AA7556C91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28DC0FC-8265-7D02-CF5D-F24A15B42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750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15D48-892D-2210-BCB8-16579FFCD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FEC5F2-FC80-9670-D8B1-384B867D7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B681FC-792D-F470-0586-08A4CF700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80A8FD-CE0D-531E-0F57-4931A3D65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56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8DC8076-85AE-88B2-4067-A6778CDB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9C1FFF-7D38-CE03-4953-AD3960659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4361DF-AA27-D86C-0C5E-FEB53A083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80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2080C-5B27-8258-5AF6-0165BD88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5F22FA-972E-BA29-8782-FF8FC6DAA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DF9EDA-9FF8-D76D-6452-8060591FA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E28AC6-ABDC-672A-F649-8DC55DBC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44FCDC-0EEB-93EE-B0B1-31CE71855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6FC586-DED6-0752-E213-5DA33F0D6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528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0BE2E-AC81-DA50-3F4F-048716BB5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8D88A9F-1310-6CD1-52FC-268CE70B11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42C50-839C-C6F3-696A-737484ECC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EEC969-EEA8-A710-E968-B0C6A60B9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D1E520-42F5-0BFF-2B5C-7B0ACE76B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1795BC-6B65-2267-3F87-B56B48702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47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1DEC9-7A20-6C12-EA57-742BAF27E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93AE85-2C94-F981-6B4F-FBA53E28D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782CDA-1420-C1CD-11AB-A13EC033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B7502C-69A7-F2A3-2F2F-4E89D907D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EC47F9-1560-9F52-DC26-BA478CF7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25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DFEF10F-3B5E-64D8-3C15-0B26EC3FF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C94496-4CDD-C575-911E-19C30B979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D49163-3D5D-B993-F574-3DA45BAAC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78DF8A-B25E-C3D2-3636-C695186DF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560171-2945-DC1B-D92F-1D87AB2A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43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FFAF0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bk object 17"/>
          <p:cNvSpPr/>
          <p:nvPr/>
        </p:nvSpPr>
        <p:spPr>
          <a:xfrm>
            <a:off x="0" y="1"/>
            <a:ext cx="309244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8" name="bk object 18"/>
          <p:cNvSpPr/>
          <p:nvPr/>
        </p:nvSpPr>
        <p:spPr>
          <a:xfrm>
            <a:off x="3155950" y="0"/>
            <a:ext cx="3257549" cy="3397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9" name="bk object 19"/>
          <p:cNvSpPr/>
          <p:nvPr/>
        </p:nvSpPr>
        <p:spPr>
          <a:xfrm>
            <a:off x="3155950" y="3460750"/>
            <a:ext cx="3257549" cy="33972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0" name="bk object 20"/>
          <p:cNvSpPr/>
          <p:nvPr/>
        </p:nvSpPr>
        <p:spPr>
          <a:xfrm>
            <a:off x="0" y="2386535"/>
            <a:ext cx="1043940" cy="2087880"/>
          </a:xfrm>
          <a:custGeom>
            <a:avLst/>
            <a:gdLst/>
            <a:ahLst/>
            <a:cxnLst/>
            <a:rect l="l" t="t" r="r" b="b"/>
            <a:pathLst>
              <a:path w="1565910" h="3131820">
                <a:moveTo>
                  <a:pt x="0" y="0"/>
                </a:moveTo>
                <a:lnTo>
                  <a:pt x="1565758" y="1565758"/>
                </a:lnTo>
                <a:lnTo>
                  <a:pt x="0" y="3131516"/>
                </a:lnTo>
                <a:lnTo>
                  <a:pt x="0" y="0"/>
                </a:lnTo>
                <a:close/>
              </a:path>
            </a:pathLst>
          </a:custGeom>
          <a:solidFill>
            <a:srgbClr val="1B7894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1" name="bk object 21"/>
          <p:cNvSpPr/>
          <p:nvPr/>
        </p:nvSpPr>
        <p:spPr>
          <a:xfrm>
            <a:off x="9713910" y="4374946"/>
            <a:ext cx="2478193" cy="2483273"/>
          </a:xfrm>
          <a:custGeom>
            <a:avLst/>
            <a:gdLst/>
            <a:ahLst/>
            <a:cxnLst/>
            <a:rect l="l" t="t" r="r" b="b"/>
            <a:pathLst>
              <a:path w="3717290" h="3724909">
                <a:moveTo>
                  <a:pt x="3717132" y="0"/>
                </a:moveTo>
                <a:lnTo>
                  <a:pt x="3717132" y="3724581"/>
                </a:lnTo>
                <a:lnTo>
                  <a:pt x="0" y="3724581"/>
                </a:lnTo>
                <a:lnTo>
                  <a:pt x="3717132" y="0"/>
                </a:lnTo>
                <a:close/>
              </a:path>
            </a:pathLst>
          </a:custGeom>
          <a:solidFill>
            <a:srgbClr val="1B7894">
              <a:alpha val="4708"/>
            </a:srgbClr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2" name="bk object 22"/>
          <p:cNvSpPr/>
          <p:nvPr/>
        </p:nvSpPr>
        <p:spPr>
          <a:xfrm>
            <a:off x="6902450" y="685800"/>
            <a:ext cx="0" cy="6172200"/>
          </a:xfrm>
          <a:custGeom>
            <a:avLst/>
            <a:gdLst/>
            <a:ahLst/>
            <a:cxnLst/>
            <a:rect l="l" t="t" r="r" b="b"/>
            <a:pathLst>
              <a:path h="9258300">
                <a:moveTo>
                  <a:pt x="0" y="0"/>
                </a:moveTo>
                <a:lnTo>
                  <a:pt x="0" y="9258299"/>
                </a:lnTo>
              </a:path>
            </a:pathLst>
          </a:custGeom>
          <a:ln w="57148">
            <a:solidFill>
              <a:srgbClr val="1B7894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26105" y="640503"/>
            <a:ext cx="773979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B7894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2532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2985" y="670988"/>
            <a:ext cx="8206031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FFFAF0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37945" y="2220256"/>
            <a:ext cx="9316110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FFFAF0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3869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2985" y="670988"/>
            <a:ext cx="8206031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FFFAF0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62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4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bk object 17"/>
          <p:cNvSpPr/>
          <p:nvPr/>
        </p:nvSpPr>
        <p:spPr>
          <a:xfrm>
            <a:off x="4714518" y="4"/>
            <a:ext cx="7477760" cy="6858000"/>
          </a:xfrm>
          <a:custGeom>
            <a:avLst/>
            <a:gdLst/>
            <a:ahLst/>
            <a:cxnLst/>
            <a:rect l="l" t="t" r="r" b="b"/>
            <a:pathLst>
              <a:path w="11216640" h="10287000">
                <a:moveTo>
                  <a:pt x="0" y="10286993"/>
                </a:moveTo>
                <a:lnTo>
                  <a:pt x="8796674" y="0"/>
                </a:lnTo>
                <a:lnTo>
                  <a:pt x="11216222" y="0"/>
                </a:lnTo>
                <a:lnTo>
                  <a:pt x="11216222" y="10286993"/>
                </a:lnTo>
                <a:lnTo>
                  <a:pt x="0" y="10286993"/>
                </a:lnTo>
                <a:close/>
              </a:path>
            </a:pathLst>
          </a:custGeom>
          <a:solidFill>
            <a:srgbClr val="FFFAF0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2985" y="670988"/>
            <a:ext cx="8206031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FFFAF0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4037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FFAF0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7951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57650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1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fld id="{5907163D-72BE-49B0-A691-747659684278}" type="slidenum">
              <a:rPr lang="ru-RU" altLang="ru-RU"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5088843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23F5F-787E-8A31-4A6F-5C03B9A47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2F47BA-82A3-4A32-A1F0-52A552451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670416-0B35-67E7-AEB1-0AE53370C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B198D-E731-4683-835A-AF6AE1FE40C8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9C2097-C237-06EA-467E-8ED09118BF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B656CA-E99F-5F40-DE9D-6EFC35567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5E1D3-4826-4466-88AF-8BBDE9E0D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30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92985" y="670988"/>
            <a:ext cx="8206031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FFFAF0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37945" y="2220256"/>
            <a:ext cx="931611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FAF0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773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E4FEF711-A160-0D02-7014-A6546082ACF6}"/>
              </a:ext>
            </a:extLst>
          </p:cNvPr>
          <p:cNvSpPr txBox="1">
            <a:spLocks/>
          </p:cNvSpPr>
          <p:nvPr/>
        </p:nvSpPr>
        <p:spPr>
          <a:xfrm>
            <a:off x="838200" y="23158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«Наставничество как инструмент поддержки профессионального роста молодых педагогов»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8B5C62-AE76-4A8B-806B-7D430B67A7D6}"/>
              </a:ext>
            </a:extLst>
          </p:cNvPr>
          <p:cNvSpPr txBox="1"/>
          <p:nvPr/>
        </p:nvSpPr>
        <p:spPr>
          <a:xfrm>
            <a:off x="1683834" y="337625"/>
            <a:ext cx="9487086" cy="368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Муниципальное бюджетное дошкольное образовательное учреждение детский сад «Ромашка»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59DD70-6B37-8EA0-0B1A-F77D2437B4DE}"/>
              </a:ext>
            </a:extLst>
          </p:cNvPr>
          <p:cNvSpPr txBox="1"/>
          <p:nvPr/>
        </p:nvSpPr>
        <p:spPr>
          <a:xfrm>
            <a:off x="162951" y="460454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5486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Calibri" pitchFamily="34" charset="0"/>
              </a:rPr>
              <a:t>Михайлова Евгения Игоревна, заместитель заведующего</a:t>
            </a:r>
          </a:p>
          <a:p>
            <a:pPr marL="0" marR="0" lvl="0" indent="0" defTabSz="5486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Calibri" pitchFamily="34" charset="0"/>
              </a:rPr>
              <a:t>Сильченко Наталия Ивановна, старший воспитатель</a:t>
            </a:r>
            <a:r>
              <a:rPr kumimoji="0" lang="ru-RU" sz="18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 pitchFamily="34" charset="0"/>
              </a:rPr>
              <a:t>​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621797F-495E-BF90-E0DA-EEC5910AA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69" b="96262" l="5152" r="98182">
                        <a14:foregroundMark x1="9697" y1="46963" x2="23939" y2="25701"/>
                        <a14:foregroundMark x1="23939" y1="25701" x2="51212" y2="16589"/>
                        <a14:foregroundMark x1="51212" y1="16589" x2="74242" y2="21262"/>
                        <a14:foregroundMark x1="74242" y1="21262" x2="85152" y2="34813"/>
                        <a14:foregroundMark x1="85152" y1="34813" x2="84545" y2="50935"/>
                        <a14:foregroundMark x1="84545" y1="50935" x2="78485" y2="54673"/>
                        <a14:foregroundMark x1="86970" y1="56308" x2="93149" y2="47128"/>
                        <a14:foregroundMark x1="79645" y1="12768" x2="57970" y2="5132"/>
                        <a14:foregroundMark x1="54056" y1="4730" x2="39101" y2="5054"/>
                        <a14:foregroundMark x1="32548" y1="6418" x2="15152" y2="14953"/>
                        <a14:foregroundMark x1="15152" y1="14953" x2="5160" y2="25077"/>
                        <a14:foregroundMark x1="4382" y1="26437" x2="2424" y2="35280"/>
                        <a14:foregroundMark x1="2424" y1="35280" x2="6364" y2="45093"/>
                        <a14:foregroundMark x1="6364" y1="45093" x2="10606" y2="47664"/>
                        <a14:foregroundMark x1="65352" y1="6022" x2="66364" y2="6075"/>
                        <a14:foregroundMark x1="42481" y1="4823" x2="64579" y2="5981"/>
                        <a14:foregroundMark x1="40668" y1="4728" x2="42358" y2="4817"/>
                        <a14:foregroundMark x1="93243" y1="48549" x2="91515" y2="57710"/>
                        <a14:foregroundMark x1="91515" y1="57710" x2="87879" y2="60981"/>
                        <a14:foregroundMark x1="34545" y1="58645" x2="48788" y2="58879"/>
                        <a14:foregroundMark x1="48788" y1="58879" x2="64848" y2="58645"/>
                        <a14:foregroundMark x1="25152" y1="92290" x2="46667" y2="93458"/>
                        <a14:foregroundMark x1="46667" y1="93458" x2="78182" y2="92523"/>
                        <a14:foregroundMark x1="22121" y1="88084" x2="32121" y2="96495"/>
                        <a14:foregroundMark x1="32121" y1="96495" x2="35455" y2="96262"/>
                        <a14:foregroundMark x1="16364" y1="14019" x2="17955" y2="12655"/>
                        <a14:foregroundMark x1="8788" y1="55607" x2="9174" y2="55744"/>
                        <a14:foregroundMark x1="8132" y1="52008" x2="6364" y2="51402"/>
                        <a14:foregroundMark x1="9029" y1="52829" x2="9697" y2="53271"/>
                        <a14:foregroundMark x1="5455" y1="50467" x2="7863" y2="52058"/>
                        <a14:foregroundMark x1="8024" y1="52028" x2="6667" y2="50234"/>
                        <a14:foregroundMark x1="8788" y1="53037" x2="8681" y2="52895"/>
                        <a14:foregroundMark x1="6523" y1="53280" x2="10202" y2="54556"/>
                        <a14:foregroundMark x1="46364" y1="36682" x2="60606" y2="29673"/>
                        <a14:foregroundMark x1="60606" y1="29673" x2="41818" y2="35280"/>
                        <a14:foregroundMark x1="41818" y1="35280" x2="52424" y2="42991"/>
                        <a14:foregroundMark x1="23939" y1="54907" x2="23939" y2="54907"/>
                        <a14:foregroundMark x1="26061" y1="55607" x2="21818" y2="54673"/>
                        <a14:foregroundMark x1="8182" y1="54673" x2="8182" y2="54673"/>
                        <a14:foregroundMark x1="8788" y1="53738" x2="8788" y2="53738"/>
                        <a14:foregroundMark x1="7879" y1="53738" x2="7879" y2="53738"/>
                        <a14:foregroundMark x1="86667" y1="62150" x2="86667" y2="62150"/>
                        <a14:foregroundMark x1="87879" y1="61215" x2="87879" y2="61215"/>
                        <a14:foregroundMark x1="88788" y1="60047" x2="86970" y2="61916"/>
                        <a14:foregroundMark x1="6364" y1="53972" x2="6364" y2="53972"/>
                        <a14:foregroundMark x1="6970" y1="53972" x2="6970" y2="53972"/>
                        <a14:foregroundMark x1="7273" y1="54439" x2="7273" y2="54439"/>
                        <a14:foregroundMark x1="6667" y1="54673" x2="6667" y2="54673"/>
                        <a14:foregroundMark x1="71818" y1="61682" x2="78788" y2="61916"/>
                        <a14:foregroundMark x1="78788" y1="61916" x2="82727" y2="61682"/>
                        <a14:foregroundMark x1="28788" y1="60981" x2="37576" y2="60514"/>
                        <a14:foregroundMark x1="37576" y1="60514" x2="38485" y2="60981"/>
                        <a14:foregroundMark x1="25455" y1="60280" x2="26061" y2="56075"/>
                        <a14:foregroundMark x1="25455" y1="57243" x2="24848" y2="60514"/>
                        <a14:foregroundMark x1="24848" y1="61215" x2="32121" y2="60981"/>
                        <a14:foregroundMark x1="32121" y1="60981" x2="33939" y2="60981"/>
                        <a14:foregroundMark x1="6970" y1="53972" x2="6970" y2="53972"/>
                        <a14:foregroundMark x1="6667" y1="54439" x2="6667" y2="53275"/>
                        <a14:foregroundMark x1="7273" y1="54673" x2="7035" y2="53206"/>
                        <a14:foregroundMark x1="6970" y1="54673" x2="6970" y2="53218"/>
                        <a14:foregroundMark x1="6970" y1="53738" x2="6970" y2="53738"/>
                        <a14:foregroundMark x1="7034" y1="52215" x2="6970" y2="51869"/>
                        <a14:foregroundMark x1="7273" y1="53505" x2="7211" y2="53173"/>
                        <a14:foregroundMark x1="7474" y1="52132" x2="7576" y2="51869"/>
                        <a14:foregroundMark x1="6667" y1="54206" x2="7058" y2="53202"/>
                        <a14:foregroundMark x1="7273" y1="54673" x2="7273" y2="53161"/>
                        <a14:foregroundMark x1="6667" y1="53972" x2="6667" y2="53972"/>
                        <a14:foregroundMark x1="6667" y1="54907" x2="6667" y2="53275"/>
                        <a14:foregroundMark x1="6970" y1="53972" x2="6970" y2="53972"/>
                        <a14:foregroundMark x1="6970" y1="53738" x2="6970" y2="53738"/>
                        <a14:foregroundMark x1="6970" y1="53738" x2="6970" y2="53738"/>
                        <a14:foregroundMark x1="6970" y1="53271" x2="6667" y2="54206"/>
                        <a14:foregroundMark x1="5152" y1="25234" x2="5455" y2="26869"/>
                        <a14:foregroundMark x1="5152" y1="26402" x2="5152" y2="25000"/>
                        <a14:foregroundMark x1="5455" y1="25701" x2="5455" y2="25000"/>
                        <a14:foregroundMark x1="6061" y1="24766" x2="5455" y2="25935"/>
                        <a14:foregroundMark x1="96612" y1="28993" x2="96364" y2="28037"/>
                        <a14:foregroundMark x1="42533" y1="3203" x2="43871" y2="3042"/>
                        <a14:backgroundMark x1="19091" y1="9579" x2="30000" y2="3972"/>
                        <a14:backgroundMark x1="30000" y1="3972" x2="30984" y2="3767"/>
                        <a14:backgroundMark x1="68217" y1="2018" x2="77879" y2="4907"/>
                        <a14:backgroundMark x1="66013" y1="1359" x2="66475" y2="1497"/>
                        <a14:backgroundMark x1="77879" y1="4907" x2="96667" y2="22430"/>
                        <a14:backgroundMark x1="98027" y1="42873" x2="98485" y2="49766"/>
                        <a14:backgroundMark x1="97118" y1="29206" x2="97128" y2="29359"/>
                        <a14:backgroundMark x1="96667" y1="22430" x2="97118" y2="29206"/>
                        <a14:backgroundMark x1="17273" y1="57243" x2="17273" y2="57243"/>
                        <a14:backgroundMark x1="20101" y1="58041" x2="12424" y2="58411"/>
                        <a14:backgroundMark x1="10303" y1="55841" x2="10303" y2="55841"/>
                        <a14:backgroundMark x1="9697" y1="56308" x2="9697" y2="56308"/>
                        <a14:backgroundMark x1="9091" y1="55841" x2="13333" y2="56075"/>
                        <a14:backgroundMark x1="80759" y1="64183" x2="86364" y2="64486"/>
                        <a14:backgroundMark x1="69091" y1="63551" x2="70181" y2="63610"/>
                        <a14:backgroundMark x1="67576" y1="64486" x2="67576" y2="66355"/>
                        <a14:backgroundMark x1="89148" y1="62996" x2="88788" y2="63551"/>
                        <a14:backgroundMark x1="23636" y1="61215" x2="24237" y2="61302"/>
                        <a14:backgroundMark x1="98788" y1="45561" x2="98545" y2="39762"/>
                        <a14:backgroundMark x1="98751" y1="39769" x2="98182" y2="44159"/>
                        <a14:backgroundMark x1="5152" y1="52570" x2="5455" y2="53505"/>
                        <a14:backgroundMark x1="97879" y1="28972" x2="98182" y2="39720"/>
                        <a14:backgroundMark x1="98485" y1="30841" x2="97576" y2="28271"/>
                        <a14:backgroundMark x1="32121" y1="2336" x2="44545" y2="467"/>
                        <a14:backgroundMark x1="62424" y1="0" x2="68788" y2="3505"/>
                        <a14:backgroundMark x1="68788" y1="3505" x2="63030" y2="0"/>
                        <a14:backgroundMark x1="45152" y1="1402" x2="51818" y2="935"/>
                        <a14:backgroundMark x1="51818" y1="935" x2="65455" y2="2336"/>
                        <a14:backgroundMark x1="65455" y1="2336" x2="59697" y2="0"/>
                        <a14:backgroundMark x1="59697" y1="0" x2="43939" y2="4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2814" y="3311436"/>
            <a:ext cx="2608106" cy="33826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81F94E-180A-401F-D0E4-164F7357AB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1" y="35944"/>
            <a:ext cx="1646063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5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241899-3498-B703-F5CB-BEBAA7355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52" y="1906172"/>
            <a:ext cx="4723227" cy="47232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662371-1CF9-C02E-4EB1-B1FAAF95F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821" y="1906171"/>
            <a:ext cx="4723227" cy="47232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B377C86-6DB3-BFEA-A25F-16E838671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69" b="99755" l="31046" r="67484">
                        <a14:foregroundMark x1="47222" y1="9069" x2="47222" y2="9069"/>
                        <a14:foregroundMark x1="36601" y1="52696" x2="38562" y2="74265"/>
                        <a14:foregroundMark x1="38562" y1="74265" x2="41013" y2="80392"/>
                        <a14:foregroundMark x1="37582" y1="54412" x2="33333" y2="68382"/>
                        <a14:foregroundMark x1="33333" y1="68382" x2="34641" y2="82598"/>
                        <a14:foregroundMark x1="34641" y1="82598" x2="55882" y2="95588"/>
                        <a14:foregroundMark x1="55882" y1="95588" x2="65033" y2="64461"/>
                        <a14:foregroundMark x1="65033" y1="64461" x2="64706" y2="56127"/>
                        <a14:foregroundMark x1="50654" y1="81618" x2="53595" y2="63235"/>
                        <a14:foregroundMark x1="53595" y1="63235" x2="46895" y2="74510"/>
                        <a14:foregroundMark x1="46895" y1="74510" x2="53105" y2="82598"/>
                        <a14:foregroundMark x1="39379" y1="94118" x2="59641" y2="94118"/>
                        <a14:foregroundMark x1="64706" y1="50490" x2="67484" y2="76471"/>
                        <a14:foregroundMark x1="67484" y1="76471" x2="60784" y2="86520"/>
                        <a14:foregroundMark x1="60784" y1="86520" x2="60294" y2="86520"/>
                        <a14:foregroundMark x1="41667" y1="98529" x2="59314" y2="99265"/>
                        <a14:foregroundMark x1="59314" y1="99265" x2="59641" y2="99755"/>
                      </a14:backgroundRemoval>
                    </a14:imgEffect>
                  </a14:imgLayer>
                </a14:imgProps>
              </a:ext>
            </a:extLst>
          </a:blip>
          <a:srcRect l="26753" t="5158" r="28602"/>
          <a:stretch>
            <a:fillRect/>
          </a:stretch>
        </p:blipFill>
        <p:spPr>
          <a:xfrm>
            <a:off x="4738063" y="87920"/>
            <a:ext cx="2567758" cy="36365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9C4471-3DE7-0DB4-A9A5-70EC8010ED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952" y="0"/>
            <a:ext cx="1646063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57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B1B9215-859E-1968-DAD4-82F7A7CDE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4953" y="119831"/>
            <a:ext cx="5201047" cy="26860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7D713F-D3FE-E9A4-852D-EA91306E4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722" y="845531"/>
            <a:ext cx="4814411" cy="58926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BF9983-BF2F-F66E-D105-018558022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15" y="2966224"/>
            <a:ext cx="6694651" cy="377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9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C005DAE-3C45-8CBE-5575-CA9276E2F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2439" y="1907540"/>
            <a:ext cx="2974269" cy="38568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412930-CC01-C737-E905-BF7E3C6E3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465" y="1780464"/>
            <a:ext cx="4656176" cy="48913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A39939-214F-1F20-E09C-8DC90D654583}"/>
              </a:ext>
            </a:extLst>
          </p:cNvPr>
          <p:cNvSpPr txBox="1"/>
          <p:nvPr/>
        </p:nvSpPr>
        <p:spPr>
          <a:xfrm>
            <a:off x="3253821" y="570420"/>
            <a:ext cx="6386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«Символ эстафеты знаний и опыта» 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28" y="1780464"/>
            <a:ext cx="3948559" cy="48913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3EC5AD-A564-16BE-61F6-152682280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128" y="70464"/>
            <a:ext cx="1646063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90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186304" y="2589454"/>
            <a:ext cx="3385210" cy="83954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algn="ctr" defTabSz="609630">
              <a:spcBef>
                <a:spcPts val="67"/>
              </a:spcBef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Флэш-наставничество: через одноразовые встречи или обсуждения</a:t>
            </a:r>
            <a:endParaRPr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511" y="2182217"/>
            <a:ext cx="3092055" cy="852370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algn="ctr" defTabSz="609630">
              <a:spcBef>
                <a:spcPts val="67"/>
              </a:spcBef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Групповое наставничество:</a:t>
            </a:r>
          </a:p>
          <a:p>
            <a:pPr algn="ctr" defTabSz="609630">
              <a:spcBef>
                <a:spcPts val="67"/>
              </a:spcBef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нескольких лиц с более опытными коллегами</a:t>
            </a:r>
            <a:endParaRPr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75292" y="3141314"/>
            <a:ext cx="3675305" cy="5753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algn="ctr" defTabSz="609630">
              <a:spcBef>
                <a:spcPts val="67"/>
              </a:spcBef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Партнерское наставничество: </a:t>
            </a:r>
          </a:p>
          <a:p>
            <a:pPr algn="ctr" defTabSz="609630">
              <a:spcBef>
                <a:spcPts val="67"/>
              </a:spcBef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«равный - равному»</a:t>
            </a:r>
            <a:endParaRPr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Tamara\Downloads\IMG_20230227_201012_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308" y="3168339"/>
            <a:ext cx="4598658" cy="3627285"/>
          </a:xfrm>
          <a:prstGeom prst="rect">
            <a:avLst/>
          </a:prstGeom>
          <a:noFill/>
        </p:spPr>
      </p:pic>
      <p:pic>
        <p:nvPicPr>
          <p:cNvPr id="17" name="Picture 2" descr="C:\Users\Tamara\Downloads\IMG_20230227_201542_8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9252" y="3827262"/>
            <a:ext cx="3947386" cy="2831371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E5ADB1-03C3-5781-95A4-AED803A39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134" y="103538"/>
            <a:ext cx="3578634" cy="23636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252" y="103538"/>
            <a:ext cx="3908066" cy="29310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F088D6-77B7-FC50-CF93-2E9C28AC93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82" y="179491"/>
            <a:ext cx="1646063" cy="16521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7A9F654-B62C-24F0-AF63-FAE30F454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031" y="661853"/>
            <a:ext cx="3697232" cy="27671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5E6F37-9B22-B03E-2B2E-0A2D9EFD0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788" y="694292"/>
            <a:ext cx="4114181" cy="2734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46E705-550C-2A99-079C-EB5497E1B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503" y="3608095"/>
            <a:ext cx="3308721" cy="31019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4F7C91-AA7E-AC80-3FDD-B88A2F77B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748" y="3781865"/>
            <a:ext cx="3672515" cy="27543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F9A96E-13CD-2379-8DA4-674AF260A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1607" y="674614"/>
            <a:ext cx="3672514" cy="27543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9422B2-BD36-73C4-3BC6-A096483F5033}"/>
              </a:ext>
            </a:extLst>
          </p:cNvPr>
          <p:cNvSpPr txBox="1"/>
          <p:nvPr/>
        </p:nvSpPr>
        <p:spPr>
          <a:xfrm>
            <a:off x="2079674" y="89839"/>
            <a:ext cx="80326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Методическое объединение воспитателей. Наставники</a:t>
            </a:r>
            <a:endParaRPr lang="ru-RU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05FD02-7135-FC6F-B960-0981FC865A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0435" y="3608095"/>
            <a:ext cx="3070287" cy="303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8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CBCAE-52DC-3047-E3E9-0AB24B381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532" y="293458"/>
            <a:ext cx="8441788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молодого педагога 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«Педагогический микс» 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C7ADE9C-22A0-95B1-6197-E44266ACC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639" y="2327079"/>
            <a:ext cx="5666936" cy="42502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0FA02A-3D2C-24A3-5853-DCE0BE8E2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426" y="2327079"/>
            <a:ext cx="5666935" cy="42502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C07178-1D32-F437-0B1E-CB00CBFC6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039" y="165139"/>
            <a:ext cx="1886241" cy="18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83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8E40B4C9-877A-8B2A-6CBB-C2F2391B84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7851" y="996536"/>
            <a:ext cx="3415421" cy="25615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7C0F23-C6C8-DFAA-0B2D-F9466203E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810" y="996536"/>
            <a:ext cx="3405757" cy="25529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7C2EA1-FF88-FE44-7707-A3D7EB94A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954" y="3907006"/>
            <a:ext cx="3487214" cy="25483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3C3C5F-65CF-F1DB-CBF5-4CA9253C9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761" y="3907006"/>
            <a:ext cx="3395766" cy="25483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124304-41DA-7349-9B4F-1EEDD8A28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761" y="996536"/>
            <a:ext cx="3395766" cy="2546824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DEE8C783-FB79-07A9-A28F-99A84D9ACA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15472" y="184006"/>
            <a:ext cx="852502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Методическое объединение воспитателей.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Молодые педагоги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Объект 6">
            <a:extLst>
              <a:ext uri="{FF2B5EF4-FFF2-40B4-BE49-F238E27FC236}">
                <a16:creationId xmlns:a16="http://schemas.microsoft.com/office/drawing/2014/main" id="{B3393BFF-8217-9DF2-21B7-A580A69BA0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8678" y="3732867"/>
            <a:ext cx="2581322" cy="27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96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8203D5DE-2B54-DA7B-B52D-FABA54404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5804" b="21545"/>
          <a:stretch>
            <a:fillRect/>
          </a:stretch>
        </p:blipFill>
        <p:spPr>
          <a:xfrm>
            <a:off x="209443" y="1534271"/>
            <a:ext cx="3616967" cy="25381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B61445-C425-FBAF-FD4F-CD05D12FAE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2" t="13673" r="9351" b="11804"/>
          <a:stretch>
            <a:fillRect/>
          </a:stretch>
        </p:blipFill>
        <p:spPr>
          <a:xfrm>
            <a:off x="7816515" y="162438"/>
            <a:ext cx="4133584" cy="2429574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C9688EB-17C4-2E69-3BF8-E840940445B2}"/>
              </a:ext>
            </a:extLst>
          </p:cNvPr>
          <p:cNvSpPr txBox="1">
            <a:spLocks/>
          </p:cNvSpPr>
          <p:nvPr/>
        </p:nvSpPr>
        <p:spPr>
          <a:xfrm>
            <a:off x="15017" y="517144"/>
            <a:ext cx="4194917" cy="77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Семинары - практикумы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857DFE9-F98E-ABC6-931A-4FE2884A48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856" r="26482"/>
          <a:stretch>
            <a:fillRect/>
          </a:stretch>
        </p:blipFill>
        <p:spPr>
          <a:xfrm>
            <a:off x="209444" y="4304370"/>
            <a:ext cx="3616968" cy="237520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D0789AA-F3D9-C470-8DEB-8FC7EDB65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2139" y="3847172"/>
            <a:ext cx="4929251" cy="28324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C5BA7FA-2EB1-5778-A2B8-0A3AF0D24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459" y="162438"/>
            <a:ext cx="2811736" cy="36847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4360" y="2766850"/>
            <a:ext cx="2641149" cy="401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60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65C4D-ECC9-FD96-2328-96583AE61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788" y="146677"/>
            <a:ext cx="6297017" cy="589813"/>
          </a:xfrm>
        </p:spPr>
        <p:txBody>
          <a:bodyPr>
            <a:noAutofit/>
          </a:bodyPr>
          <a:lstStyle/>
          <a:p>
            <a:pPr algn="ctr"/>
            <a:r>
              <a:rPr lang="ru-RU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педагогического мастерства </a:t>
            </a:r>
            <a:br>
              <a:rPr lang="ru-RU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«Зажги свою звезду»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2338C46-4138-3FD4-13EB-2687C889D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285" t="6615" r="1044"/>
          <a:stretch>
            <a:fillRect/>
          </a:stretch>
        </p:blipFill>
        <p:spPr>
          <a:xfrm>
            <a:off x="1931226" y="978395"/>
            <a:ext cx="4215330" cy="28988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007-E24E-2D28-0BC5-6244589E89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846"/>
          <a:stretch>
            <a:fillRect/>
          </a:stretch>
        </p:blipFill>
        <p:spPr>
          <a:xfrm>
            <a:off x="6435949" y="4008196"/>
            <a:ext cx="4269592" cy="26948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112938-68AB-9116-5A91-612683031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522" y="148730"/>
            <a:ext cx="2671186" cy="3545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780D64-357D-BC06-0929-A428F3F9B9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21" b="93137" l="9480" r="89963">
                        <a14:foregroundMark x1="40706" y1="8123" x2="41636" y2="6583"/>
                        <a14:foregroundMark x1="41822" y1="2801" x2="41822" y2="2801"/>
                        <a14:foregroundMark x1="34572" y1="87115" x2="60037" y2="87255"/>
                        <a14:foregroundMark x1="60037" y1="87255" x2="40149" y2="90616"/>
                        <a14:foregroundMark x1="55019" y1="42717" x2="56506" y2="42017"/>
                        <a14:foregroundMark x1="32900" y1="93137" x2="42751" y2="92297"/>
                        <a14:backgroundMark x1="16543" y1="63585" x2="22119" y2="64846"/>
                        <a14:backgroundMark x1="59665" y1="72829" x2="60223" y2="66667"/>
                        <a14:backgroundMark x1="48885" y1="48179" x2="40335" y2="52521"/>
                        <a14:backgroundMark x1="40335" y1="52521" x2="39777" y2="53081"/>
                        <a14:backgroundMark x1="52416" y1="40336" x2="53532" y2="40056"/>
                        <a14:backgroundMark x1="58736" y1="45378" x2="58736" y2="45378"/>
                      </a14:backgroundRemoval>
                    </a14:imgEffect>
                  </a14:imgLayer>
                </a14:imgProps>
              </a:ext>
            </a:extLst>
          </a:blip>
          <a:srcRect l="9463" r="24971" b="2908"/>
          <a:stretch>
            <a:fillRect/>
          </a:stretch>
        </p:blipFill>
        <p:spPr>
          <a:xfrm>
            <a:off x="6962333" y="486234"/>
            <a:ext cx="1608412" cy="32075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BCD6C2-5AAF-363A-40FF-206A1B8593DB}"/>
              </a:ext>
            </a:extLst>
          </p:cNvPr>
          <p:cNvSpPr txBox="1"/>
          <p:nvPr/>
        </p:nvSpPr>
        <p:spPr>
          <a:xfrm>
            <a:off x="1668195" y="6190364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рамках "Школы наставничества" 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3D3ECE-2D5C-F4F5-FA87-EA91B10AF9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020" y="4008196"/>
            <a:ext cx="5133277" cy="26824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56090A-B45B-C46D-A39B-0B3D852E3C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154" y="136824"/>
            <a:ext cx="1497041" cy="150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74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BE16443-86B7-87BC-7133-BE449D4E3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682" y="127385"/>
            <a:ext cx="5169172" cy="25870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139" t="9309" r="370" b="6954"/>
          <a:stretch/>
        </p:blipFill>
        <p:spPr>
          <a:xfrm>
            <a:off x="6657278" y="90758"/>
            <a:ext cx="5341434" cy="35683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24965" y="131157"/>
            <a:ext cx="4951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конкурс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гражданско-патриотической песни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«Голос памяти»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370" y="2875350"/>
            <a:ext cx="4633796" cy="3208934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02A741B6-B3F1-896B-37F3-7C41789D41C3}"/>
              </a:ext>
            </a:extLst>
          </p:cNvPr>
          <p:cNvSpPr txBox="1">
            <a:spLocks/>
          </p:cNvSpPr>
          <p:nvPr/>
        </p:nvSpPr>
        <p:spPr>
          <a:xfrm>
            <a:off x="298584" y="2341756"/>
            <a:ext cx="2988528" cy="533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Городское мероприятии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«Первое музыкальное лото»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1F6EA1A-8855-6F3B-1DFF-0841A804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82" y="5811218"/>
            <a:ext cx="4887493" cy="1325563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фестиваль театрализованной песни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«Весна. Женщина. Любовь!»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984" y="3699548"/>
            <a:ext cx="4059043" cy="3037606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1F6EA1A-8855-6F3B-1DFF-0841A8040EEE}"/>
              </a:ext>
            </a:extLst>
          </p:cNvPr>
          <p:cNvSpPr txBox="1">
            <a:spLocks/>
          </p:cNvSpPr>
          <p:nvPr/>
        </p:nvSpPr>
        <p:spPr>
          <a:xfrm>
            <a:off x="5768977" y="3820394"/>
            <a:ext cx="1588016" cy="3037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квест для работающей молодёжи</a:t>
            </a:r>
          </a:p>
        </p:txBody>
      </p:sp>
    </p:spTree>
    <p:extLst>
      <p:ext uri="{BB962C8B-B14F-4D97-AF65-F5344CB8AC3E}">
        <p14:creationId xmlns:p14="http://schemas.microsoft.com/office/powerpoint/2010/main" val="3492213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EC3CF2-1E96-7659-E906-3A4FF50D0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7458" y="0"/>
            <a:ext cx="9730182" cy="579863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айонный фестиваль исследовательских работ детей «Хочу всё знать!»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FE3913C-7AFD-D8C1-A61B-EAF1A14A8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247" y="687697"/>
            <a:ext cx="3663547" cy="58979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126FD2-5835-1FC2-A0F7-093A253B9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212" y="687697"/>
            <a:ext cx="4422218" cy="58979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0B8045-5FBF-499F-B50F-9C1A25B5E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87" y="119543"/>
            <a:ext cx="1403123" cy="140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9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39927-6EFD-7C5C-2FAB-D85BD9CA1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280" y="463389"/>
            <a:ext cx="9943514" cy="786291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педагогического мастерства «Мой лучший урок!»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93D9ADA-3621-7B46-98F2-8728B8D19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952" y="1604830"/>
            <a:ext cx="4658526" cy="51098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045A85-B060-185C-AEAD-37FA71E97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544" y="1605553"/>
            <a:ext cx="3191399" cy="51090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B821E4-E78B-0A01-1DEB-AE10F283D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6010" y="1617937"/>
            <a:ext cx="3155109" cy="50967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D03AE8-7A0E-AF6C-A716-2B967DB43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52" y="107747"/>
            <a:ext cx="1352083" cy="135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53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FED7468B-9F51-C1C9-B832-43548DBF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1929" y="747132"/>
            <a:ext cx="4903593" cy="32639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0B88DC-2C1A-772E-8A43-C8513130D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36" y="1748115"/>
            <a:ext cx="3821679" cy="5109885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562CCA7-333F-0571-9A98-53CCE1A13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575" y="65985"/>
            <a:ext cx="8904849" cy="681147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профессионального мастерства 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 года»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5BCC33-4BAB-1EAE-A573-453F37E56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331" y="3308260"/>
            <a:ext cx="4569625" cy="34244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873AC8-3DCA-7F42-08FF-8B7C99CF3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8808" y="95956"/>
            <a:ext cx="1646063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06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36BBAC-10ED-89D0-5CAC-7264370F5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158" y="188078"/>
            <a:ext cx="8440615" cy="670566"/>
          </a:xfrm>
        </p:spPr>
        <p:txBody>
          <a:bodyPr>
            <a:normAutofit/>
          </a:bodyPr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Наставничество в детском саду «Ромашка»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BF735CF-BBA1-BF66-A3EA-6ECC7A44E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75" y="1770821"/>
            <a:ext cx="5831178" cy="42619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852BCE-3131-59B3-48E0-3AD79F970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730" y="2206104"/>
            <a:ext cx="6213270" cy="33914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AF04E0-404F-1191-0941-EF14D6B21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1533" y="118662"/>
            <a:ext cx="1646063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92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6632B6-E9EF-4A34-85E0-0E7586A36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9FD7CAA-9938-E1D4-7427-D09AF78F5844}"/>
              </a:ext>
            </a:extLst>
          </p:cNvPr>
          <p:cNvSpPr txBox="1">
            <a:spLocks/>
          </p:cNvSpPr>
          <p:nvPr/>
        </p:nvSpPr>
        <p:spPr>
          <a:xfrm>
            <a:off x="838200" y="23158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«Наставничество как инструмент поддержки профессионального роста молодых педагогов»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4C9D7D-AE27-9FA4-4B19-06808E96EE51}"/>
              </a:ext>
            </a:extLst>
          </p:cNvPr>
          <p:cNvSpPr txBox="1"/>
          <p:nvPr/>
        </p:nvSpPr>
        <p:spPr>
          <a:xfrm>
            <a:off x="1683834" y="337625"/>
            <a:ext cx="9487086" cy="368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Муниципальное бюджетное дошкольное образовательное учреждение детский сад «Ромашка»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BD2F3A-8FBC-0272-42FB-88F22330E426}"/>
              </a:ext>
            </a:extLst>
          </p:cNvPr>
          <p:cNvSpPr txBox="1"/>
          <p:nvPr/>
        </p:nvSpPr>
        <p:spPr>
          <a:xfrm>
            <a:off x="162951" y="460454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5486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Calibri" pitchFamily="34" charset="0"/>
              </a:rPr>
              <a:t>Михайлова Евгения Игоревна, заместитель заведующего</a:t>
            </a:r>
          </a:p>
          <a:p>
            <a:pPr marL="0" marR="0" lvl="0" indent="0" algn="l" defTabSz="5486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Calibri" pitchFamily="34" charset="0"/>
              </a:rPr>
              <a:t>Сильченко Наталия Ивановна, старший воспитатель​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E69B610-13EA-26CF-ACD3-9E3C46CE7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69" b="96262" l="5152" r="98182">
                        <a14:foregroundMark x1="9697" y1="46963" x2="23939" y2="25701"/>
                        <a14:foregroundMark x1="23939" y1="25701" x2="51212" y2="16589"/>
                        <a14:foregroundMark x1="51212" y1="16589" x2="74242" y2="21262"/>
                        <a14:foregroundMark x1="74242" y1="21262" x2="85152" y2="34813"/>
                        <a14:foregroundMark x1="85152" y1="34813" x2="84545" y2="50935"/>
                        <a14:foregroundMark x1="84545" y1="50935" x2="78485" y2="54673"/>
                        <a14:foregroundMark x1="86970" y1="56308" x2="93149" y2="47128"/>
                        <a14:foregroundMark x1="79645" y1="12768" x2="57970" y2="5132"/>
                        <a14:foregroundMark x1="54056" y1="4730" x2="39101" y2="5054"/>
                        <a14:foregroundMark x1="32548" y1="6418" x2="15152" y2="14953"/>
                        <a14:foregroundMark x1="15152" y1="14953" x2="5160" y2="25077"/>
                        <a14:foregroundMark x1="4382" y1="26437" x2="2424" y2="35280"/>
                        <a14:foregroundMark x1="2424" y1="35280" x2="6364" y2="45093"/>
                        <a14:foregroundMark x1="6364" y1="45093" x2="10606" y2="47664"/>
                        <a14:foregroundMark x1="65352" y1="6022" x2="66364" y2="6075"/>
                        <a14:foregroundMark x1="42481" y1="4823" x2="64579" y2="5981"/>
                        <a14:foregroundMark x1="40668" y1="4728" x2="42358" y2="4817"/>
                        <a14:foregroundMark x1="93243" y1="48549" x2="91515" y2="57710"/>
                        <a14:foregroundMark x1="91515" y1="57710" x2="87879" y2="60981"/>
                        <a14:foregroundMark x1="34545" y1="58645" x2="48788" y2="58879"/>
                        <a14:foregroundMark x1="48788" y1="58879" x2="64848" y2="58645"/>
                        <a14:foregroundMark x1="25152" y1="92290" x2="46667" y2="93458"/>
                        <a14:foregroundMark x1="46667" y1="93458" x2="78182" y2="92523"/>
                        <a14:foregroundMark x1="22121" y1="88084" x2="32121" y2="96495"/>
                        <a14:foregroundMark x1="32121" y1="96495" x2="35455" y2="96262"/>
                        <a14:foregroundMark x1="16364" y1="14019" x2="17955" y2="12655"/>
                        <a14:foregroundMark x1="8788" y1="55607" x2="9174" y2="55744"/>
                        <a14:foregroundMark x1="8132" y1="52008" x2="6364" y2="51402"/>
                        <a14:foregroundMark x1="9029" y1="52829" x2="9697" y2="53271"/>
                        <a14:foregroundMark x1="5455" y1="50467" x2="7863" y2="52058"/>
                        <a14:foregroundMark x1="8024" y1="52028" x2="6667" y2="50234"/>
                        <a14:foregroundMark x1="8788" y1="53037" x2="8681" y2="52895"/>
                        <a14:foregroundMark x1="6523" y1="53280" x2="10202" y2="54556"/>
                        <a14:foregroundMark x1="46364" y1="36682" x2="60606" y2="29673"/>
                        <a14:foregroundMark x1="60606" y1="29673" x2="41818" y2="35280"/>
                        <a14:foregroundMark x1="41818" y1="35280" x2="52424" y2="42991"/>
                        <a14:foregroundMark x1="23939" y1="54907" x2="23939" y2="54907"/>
                        <a14:foregroundMark x1="26061" y1="55607" x2="21818" y2="54673"/>
                        <a14:foregroundMark x1="8182" y1="54673" x2="8182" y2="54673"/>
                        <a14:foregroundMark x1="8788" y1="53738" x2="8788" y2="53738"/>
                        <a14:foregroundMark x1="7879" y1="53738" x2="7879" y2="53738"/>
                        <a14:foregroundMark x1="86667" y1="62150" x2="86667" y2="62150"/>
                        <a14:foregroundMark x1="87879" y1="61215" x2="87879" y2="61215"/>
                        <a14:foregroundMark x1="88788" y1="60047" x2="86970" y2="61916"/>
                        <a14:foregroundMark x1="6364" y1="53972" x2="6364" y2="53972"/>
                        <a14:foregroundMark x1="6970" y1="53972" x2="6970" y2="53972"/>
                        <a14:foregroundMark x1="7273" y1="54439" x2="7273" y2="54439"/>
                        <a14:foregroundMark x1="6667" y1="54673" x2="6667" y2="54673"/>
                        <a14:foregroundMark x1="71818" y1="61682" x2="78788" y2="61916"/>
                        <a14:foregroundMark x1="78788" y1="61916" x2="82727" y2="61682"/>
                        <a14:foregroundMark x1="28788" y1="60981" x2="37576" y2="60514"/>
                        <a14:foregroundMark x1="37576" y1="60514" x2="38485" y2="60981"/>
                        <a14:foregroundMark x1="25455" y1="60280" x2="26061" y2="56075"/>
                        <a14:foregroundMark x1="25455" y1="57243" x2="24848" y2="60514"/>
                        <a14:foregroundMark x1="24848" y1="61215" x2="32121" y2="60981"/>
                        <a14:foregroundMark x1="32121" y1="60981" x2="33939" y2="60981"/>
                        <a14:foregroundMark x1="6970" y1="53972" x2="6970" y2="53972"/>
                        <a14:foregroundMark x1="6667" y1="54439" x2="6667" y2="53275"/>
                        <a14:foregroundMark x1="7273" y1="54673" x2="7035" y2="53206"/>
                        <a14:foregroundMark x1="6970" y1="54673" x2="6970" y2="53218"/>
                        <a14:foregroundMark x1="6970" y1="53738" x2="6970" y2="53738"/>
                        <a14:foregroundMark x1="7034" y1="52215" x2="6970" y2="51869"/>
                        <a14:foregroundMark x1="7273" y1="53505" x2="7211" y2="53173"/>
                        <a14:foregroundMark x1="7474" y1="52132" x2="7576" y2="51869"/>
                        <a14:foregroundMark x1="6667" y1="54206" x2="7058" y2="53202"/>
                        <a14:foregroundMark x1="7273" y1="54673" x2="7273" y2="53161"/>
                        <a14:foregroundMark x1="6667" y1="53972" x2="6667" y2="53972"/>
                        <a14:foregroundMark x1="6667" y1="54907" x2="6667" y2="53275"/>
                        <a14:foregroundMark x1="6970" y1="53972" x2="6970" y2="53972"/>
                        <a14:foregroundMark x1="6970" y1="53738" x2="6970" y2="53738"/>
                        <a14:foregroundMark x1="6970" y1="53738" x2="6970" y2="53738"/>
                        <a14:foregroundMark x1="6970" y1="53271" x2="6667" y2="54206"/>
                        <a14:foregroundMark x1="5152" y1="25234" x2="5455" y2="26869"/>
                        <a14:foregroundMark x1="5152" y1="26402" x2="5152" y2="25000"/>
                        <a14:foregroundMark x1="5455" y1="25701" x2="5455" y2="25000"/>
                        <a14:foregroundMark x1="6061" y1="24766" x2="5455" y2="25935"/>
                        <a14:foregroundMark x1="96612" y1="28993" x2="96364" y2="28037"/>
                        <a14:foregroundMark x1="42533" y1="3203" x2="43871" y2="3042"/>
                        <a14:backgroundMark x1="19091" y1="9579" x2="30000" y2="3972"/>
                        <a14:backgroundMark x1="30000" y1="3972" x2="30984" y2="3767"/>
                        <a14:backgroundMark x1="68217" y1="2018" x2="77879" y2="4907"/>
                        <a14:backgroundMark x1="66013" y1="1359" x2="66475" y2="1497"/>
                        <a14:backgroundMark x1="77879" y1="4907" x2="96667" y2="22430"/>
                        <a14:backgroundMark x1="98027" y1="42873" x2="98485" y2="49766"/>
                        <a14:backgroundMark x1="97118" y1="29206" x2="97128" y2="29359"/>
                        <a14:backgroundMark x1="96667" y1="22430" x2="97118" y2="29206"/>
                        <a14:backgroundMark x1="17273" y1="57243" x2="17273" y2="57243"/>
                        <a14:backgroundMark x1="20101" y1="58041" x2="12424" y2="58411"/>
                        <a14:backgroundMark x1="10303" y1="55841" x2="10303" y2="55841"/>
                        <a14:backgroundMark x1="9697" y1="56308" x2="9697" y2="56308"/>
                        <a14:backgroundMark x1="9091" y1="55841" x2="13333" y2="56075"/>
                        <a14:backgroundMark x1="80759" y1="64183" x2="86364" y2="64486"/>
                        <a14:backgroundMark x1="69091" y1="63551" x2="70181" y2="63610"/>
                        <a14:backgroundMark x1="67576" y1="64486" x2="67576" y2="66355"/>
                        <a14:backgroundMark x1="89148" y1="62996" x2="88788" y2="63551"/>
                        <a14:backgroundMark x1="23636" y1="61215" x2="24237" y2="61302"/>
                        <a14:backgroundMark x1="98788" y1="45561" x2="98545" y2="39762"/>
                        <a14:backgroundMark x1="98751" y1="39769" x2="98182" y2="44159"/>
                        <a14:backgroundMark x1="5152" y1="52570" x2="5455" y2="53505"/>
                        <a14:backgroundMark x1="97879" y1="28972" x2="98182" y2="39720"/>
                        <a14:backgroundMark x1="98485" y1="30841" x2="97576" y2="28271"/>
                        <a14:backgroundMark x1="32121" y1="2336" x2="44545" y2="467"/>
                        <a14:backgroundMark x1="62424" y1="0" x2="68788" y2="3505"/>
                        <a14:backgroundMark x1="68788" y1="3505" x2="63030" y2="0"/>
                        <a14:backgroundMark x1="45152" y1="1402" x2="51818" y2="935"/>
                        <a14:backgroundMark x1="51818" y1="935" x2="65455" y2="2336"/>
                        <a14:backgroundMark x1="65455" y1="2336" x2="59697" y2="0"/>
                        <a14:backgroundMark x1="59697" y1="0" x2="43939" y2="4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2814" y="3311436"/>
            <a:ext cx="2608106" cy="33826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15608C-6149-E353-1568-4BD879017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1" y="35944"/>
            <a:ext cx="1646063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902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AF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204</Words>
  <Application>Microsoft Office PowerPoint</Application>
  <PresentationFormat>Широкоэкранный</PresentationFormat>
  <Paragraphs>29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Lucida Sans</vt:lpstr>
      <vt:lpstr>Times New Roman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Школа молодого педагога  «Педагогический микс» </vt:lpstr>
      <vt:lpstr>Методическое объединение воспитателей. Молодые педагоги</vt:lpstr>
      <vt:lpstr>Презентация PowerPoint</vt:lpstr>
      <vt:lpstr>Фестиваль педагогического мастерства  «Зажги свою звезду»</vt:lpstr>
      <vt:lpstr>Городской фестиваль театрализованной песни  «Весна. Женщина. Любовь!»</vt:lpstr>
      <vt:lpstr>Районный фестиваль исследовательских работ детей «Хочу всё знать!»</vt:lpstr>
      <vt:lpstr>Всероссийский конкурс педагогического мастерства «Мой лучший урок!»</vt:lpstr>
      <vt:lpstr>Конкурс профессионального мастерства  «Педагог года»</vt:lpstr>
      <vt:lpstr>Наставничество в детском саду «Ромашка»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 Сильченко</dc:creator>
  <cp:lastModifiedBy>Наталия Сильченко</cp:lastModifiedBy>
  <cp:revision>21</cp:revision>
  <dcterms:created xsi:type="dcterms:W3CDTF">2026-03-29T08:23:43Z</dcterms:created>
  <dcterms:modified xsi:type="dcterms:W3CDTF">2026-03-30T19:40:58Z</dcterms:modified>
</cp:coreProperties>
</file>