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296" r:id="rId3"/>
    <p:sldId id="258" r:id="rId4"/>
    <p:sldId id="327" r:id="rId5"/>
    <p:sldId id="329" r:id="rId6"/>
    <p:sldId id="328" r:id="rId7"/>
    <p:sldId id="323" r:id="rId8"/>
    <p:sldId id="318" r:id="rId9"/>
    <p:sldId id="319" r:id="rId10"/>
    <p:sldId id="320" r:id="rId11"/>
    <p:sldId id="321" r:id="rId12"/>
    <p:sldId id="322" r:id="rId13"/>
    <p:sldId id="280" r:id="rId14"/>
    <p:sldId id="284" r:id="rId15"/>
    <p:sldId id="325" r:id="rId16"/>
    <p:sldId id="326" r:id="rId1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6400" autoAdjust="0"/>
  </p:normalViewPr>
  <p:slideViewPr>
    <p:cSldViewPr>
      <p:cViewPr>
        <p:scale>
          <a:sx n="71" d="100"/>
          <a:sy n="71" d="100"/>
        </p:scale>
        <p:origin x="-2784" y="-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355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-3846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92DDE-EFC8-46EF-AA18-A1A54A142223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0005B-687C-4AF4-87EF-AD5A62A75B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24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CA681-3DD6-4D18-8D0B-99B35FB5C6F8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25FF6-E9FB-4691-8311-AFDB0B845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333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25FF6-E9FB-4691-8311-AFDB0B84512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574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Ульт- Ягунская СОШ»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496" y="1600200"/>
            <a:ext cx="5770984" cy="4525963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команда-вектор современного образования.</a:t>
            </a:r>
            <a:endParaRPr lang="ru-RU" dirty="0"/>
          </a:p>
        </p:txBody>
      </p:sp>
      <p:pic>
        <p:nvPicPr>
          <p:cNvPr id="1027" name="Picture 3" descr="C:\Users\1\Desktop\фоны\108447513_3571750_BMweO0GaeV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920987"/>
            <a:ext cx="2633663" cy="285273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76056" y="4797152"/>
            <a:ext cx="3816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Афонина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Анна Викторовна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3" name="Picture 1" descr="C:\Users\1\Desktop\МОЙ САЙТ\На сайт\02749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077071"/>
            <a:ext cx="2376264" cy="1833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Неотъемлемой частью жизнедеятельности школы является превращение </a:t>
            </a:r>
            <a:r>
              <a:rPr lang="ru-RU" sz="36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педколлектива</a:t>
            </a:r>
            <a:r>
              <a:rPr lang="ru-RU" sz="36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в команду единомышленников, объединенных общим видением, миссией и ценностями.</a:t>
            </a:r>
            <a:endParaRPr lang="ru-RU" sz="3600" dirty="0"/>
          </a:p>
        </p:txBody>
      </p:sp>
      <p:pic>
        <p:nvPicPr>
          <p:cNvPr id="5" name="Picture 3" descr="C:\Users\1\Desktop\фоны\blog-0155338001385567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308646"/>
            <a:ext cx="2343125" cy="2209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585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1560" y="620688"/>
            <a:ext cx="8075240" cy="5505475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Под словосочетанием «школьная команда» мы подразумеваем группу педагогов, организованных для совместной работы ради достижения общей цели и разделяющих ответственность за полученные результаты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0" algn="just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lLBlIZFEWWs0YXzEq2FOwRGwghXuG_kxekFOGg7NT6MQ_Csx9y0zuDSkx8xs775TtI-Q1UywK6HcRp_3-kBb3Mj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89040"/>
            <a:ext cx="4096839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803" y="1"/>
            <a:ext cx="79086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Структурные направления работы педагогической команды нашей школы</a:t>
            </a:r>
            <a:endParaRPr lang="ru-RU" sz="36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1705" y="1411940"/>
            <a:ext cx="3002143" cy="32411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rgbClr val="002060"/>
                </a:solidFill>
              </a:rPr>
              <a:t>1</a:t>
            </a:r>
            <a:r>
              <a:rPr lang="ru-RU" sz="2000" b="1" i="1" dirty="0">
                <a:solidFill>
                  <a:srgbClr val="002060"/>
                </a:solidFill>
              </a:rPr>
              <a:t>. Развитие личностных качеств каждого члена команды в ходе профессионального взаимодействия участников.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user\Desktop\IMG_486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48" y="3127705"/>
            <a:ext cx="4968552" cy="373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7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118678"/>
            <a:ext cx="69826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Структурные направления работы педагогической команды нашей школы</a:t>
            </a:r>
            <a:endParaRPr lang="ru-RU" sz="36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8162" y="1700808"/>
            <a:ext cx="2366554" cy="43924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2. Оказание методической помощи коллегам при участии в конкурсах профессионального мастерства, подготовки мероприятий, оформлении документации.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099" name="Picture 3" descr="C:\Users\user\Desktop\Tsk5ToLGFtHuo_V7P8TFlR-eD6Ie7VuF6J6sAZ4F5pnNngIAWwbW5L_zSCuH5IOKf6Ce-aM2p4EcaMs5OkBXFIg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73004"/>
            <a:ext cx="4716016" cy="49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88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6536" y="71085"/>
            <a:ext cx="69826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Структурные направления работы педагогической команды нашей школы</a:t>
            </a:r>
            <a:endParaRPr lang="ru-RU" sz="36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914" y="2348880"/>
            <a:ext cx="3009910" cy="39604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3. Развитие системы наставничества по отношению к молодым </a:t>
            </a:r>
            <a:r>
              <a:rPr lang="ru-RU" sz="2000" b="1" i="1" dirty="0" smtClean="0">
                <a:solidFill>
                  <a:srgbClr val="002060"/>
                </a:solidFill>
              </a:rPr>
              <a:t>специалистам</a:t>
            </a:r>
            <a:r>
              <a:rPr lang="ru-RU" sz="2000" b="1" i="1" dirty="0">
                <a:solidFill>
                  <a:srgbClr val="002060"/>
                </a:solidFill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user\Desktop\93iUwOj-eQvYlu_VCKpDEH036ip6TdzVS_quDhKDmwSj3XOguMtl8kdqtgejdGiP3cgNtvk9JeqfSDW7DEIt8nT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443" y="2898339"/>
            <a:ext cx="5243181" cy="393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492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3"/>
            <a:ext cx="8820472" cy="6381328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endParaRPr lang="ru-RU" sz="36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Положительные стороны командной работы.</a:t>
            </a:r>
          </a:p>
          <a:p>
            <a:pPr algn="ctr">
              <a:lnSpc>
                <a:spcPct val="150000"/>
              </a:lnSpc>
              <a:buNone/>
            </a:pPr>
            <a:endParaRPr lang="ru-RU" sz="36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ru-RU" dirty="0" smtClean="0">
              <a:solidFill>
                <a:srgbClr val="00B0F0"/>
              </a:solidFill>
            </a:endParaRPr>
          </a:p>
          <a:p>
            <a:endParaRPr lang="ru-RU" dirty="0"/>
          </a:p>
        </p:txBody>
      </p:sp>
      <p:pic>
        <p:nvPicPr>
          <p:cNvPr id="2051" name="Picture 3" descr="C:\Users\user\Desktop\Poq8urh1ixjn_9JV_J-hly1KSEa2dwdE-YlkTuDMf2iGs0iyeaRYnX28MFcetinUitkvbGcr8Hb-moTR2F8lUwW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42" y="2592965"/>
            <a:ext cx="3179341" cy="423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9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854132"/>
              </p:ext>
            </p:extLst>
          </p:nvPr>
        </p:nvGraphicFramePr>
        <p:xfrm>
          <a:off x="395536" y="620688"/>
          <a:ext cx="8460433" cy="5805265"/>
        </p:xfrm>
        <a:graphic>
          <a:graphicData uri="http://schemas.openxmlformats.org/drawingml/2006/table">
            <a:tbl>
              <a:tblPr/>
              <a:tblGrid>
                <a:gridCol w="2376264"/>
                <a:gridCol w="1728192"/>
                <a:gridCol w="4355977"/>
              </a:tblGrid>
              <a:tr h="362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baseline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«</a:t>
                      </a: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Плюс</a:t>
                      </a: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Содержание </a:t>
                      </a:r>
                      <a:endParaRPr lang="ru-RU" sz="2000" b="1" dirty="0">
                        <a:solidFill>
                          <a:srgbClr val="00B0F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97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Профессиональный</a:t>
                      </a:r>
                    </a:p>
                  </a:txBody>
                  <a:tcPr marL="32436" marR="32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Время 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Команда профессионалов способна быстро и эффективно решать задачу, на которую обычно уходит значительное время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1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err="1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Креативность</a:t>
                      </a: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Команда профессионалов способна генерировать нестандартные решения, создавая "копилку решений"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1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Качество 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"Кодекс чести" профессионала не позволит делать работу некачественно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93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693165"/>
              </p:ext>
            </p:extLst>
          </p:nvPr>
        </p:nvGraphicFramePr>
        <p:xfrm>
          <a:off x="251520" y="476672"/>
          <a:ext cx="8604449" cy="6010133"/>
        </p:xfrm>
        <a:graphic>
          <a:graphicData uri="http://schemas.openxmlformats.org/drawingml/2006/table">
            <a:tbl>
              <a:tblPr/>
              <a:tblGrid>
                <a:gridCol w="2416713"/>
                <a:gridCol w="1757610"/>
                <a:gridCol w="4430126"/>
              </a:tblGrid>
              <a:tr h="500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baseline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«</a:t>
                      </a: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Плюс</a:t>
                      </a: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Содержание </a:t>
                      </a:r>
                      <a:endParaRPr lang="ru-RU" sz="2000" b="1" dirty="0">
                        <a:solidFill>
                          <a:srgbClr val="00B0F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50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Коммуникативный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Стиль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команде отрабатывается стиль сотрудничества и взаимной поддержки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2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Координация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Каждый из членов команды гибко участвует в координации работ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58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175918"/>
              </p:ext>
            </p:extLst>
          </p:nvPr>
        </p:nvGraphicFramePr>
        <p:xfrm>
          <a:off x="323528" y="980728"/>
          <a:ext cx="8460433" cy="4353949"/>
        </p:xfrm>
        <a:graphic>
          <a:graphicData uri="http://schemas.openxmlformats.org/drawingml/2006/table">
            <a:tbl>
              <a:tblPr/>
              <a:tblGrid>
                <a:gridCol w="2376264"/>
                <a:gridCol w="1728192"/>
                <a:gridCol w="4355977"/>
              </a:tblGrid>
              <a:tr h="362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baseline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«</a:t>
                      </a: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Плюс</a:t>
                      </a: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Содержание </a:t>
                      </a:r>
                      <a:endParaRPr lang="ru-RU" sz="2000" b="1" dirty="0">
                        <a:solidFill>
                          <a:srgbClr val="00B0F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9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Социальный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Имидж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Наличие команды создает школе выгодный имидж, вызывая у партнеров доверие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1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Перспектива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 наличии команды школа имеет преимущества при реализации стратегического плана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6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078910"/>
              </p:ext>
            </p:extLst>
          </p:nvPr>
        </p:nvGraphicFramePr>
        <p:xfrm>
          <a:off x="395536" y="764704"/>
          <a:ext cx="8460433" cy="4353949"/>
        </p:xfrm>
        <a:graphic>
          <a:graphicData uri="http://schemas.openxmlformats.org/drawingml/2006/table">
            <a:tbl>
              <a:tblPr/>
              <a:tblGrid>
                <a:gridCol w="2376264"/>
                <a:gridCol w="1728192"/>
                <a:gridCol w="4355977"/>
              </a:tblGrid>
              <a:tr h="362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baseline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«</a:t>
                      </a: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Плюс</a:t>
                      </a: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Содержание </a:t>
                      </a:r>
                      <a:endParaRPr lang="ru-RU" sz="2000" b="1" dirty="0">
                        <a:solidFill>
                          <a:srgbClr val="00B0F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2436" marR="324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9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Духовный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в команде формирует созидательную систему ценностей у каждого члена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1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Рост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в команде всегда содействует личностному и профессиональному росту членов команды, а значит и повышает эффективность команды в целом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07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268760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Что каждый из нас хотел бы видеть работая в команде?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y6UoAoDjZaylNWojbJcDG7qcQhJa-q6Xr7epPJ7QCtBYtTJwRurXEKj9gAuGanA5fj5QkJLhFgVrwvUUNTERyym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64714"/>
            <a:ext cx="3491880" cy="418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0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584176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433467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Взаимопомощь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умение слышать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 слушать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друг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друга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главные условия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работы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 команде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1026" name="Picture 2" descr="C:\Users\user\Desktop\IMG_56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93542"/>
            <a:ext cx="4283968" cy="38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44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Члены команды убежденно ведут группу к достижению целей, даже если кто-то привносит скептический взгляд на вещи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122" name="Picture 2" descr="C:\Users\user\Desktop\Lcakl_bfIyZrnmwXBNiZGCeQ9hbL43CMLPmh81div9h3SsnqtAeLPINDw-1FCOVAuvMfe-XjLDFLdYw8b_vU9s4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224" y="3830270"/>
            <a:ext cx="4079776" cy="30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4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Школа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– это именно то место, где рождается наше будущее.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Давайте поможем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ему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быть ярче и светлее.</a:t>
            </a:r>
          </a:p>
          <a:p>
            <a:pPr>
              <a:lnSpc>
                <a:spcPct val="150000"/>
              </a:lnSpc>
              <a:buNone/>
            </a:pPr>
            <a:endParaRPr lang="ru-RU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Xi-3pilcTneYL18re8TmUBg6uqdOE-_ZDfoXbXRCRX3jtqDCLWeeHc4qIYS2cj9rPQOOjJyqGS24iJ68PbVy2in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24945"/>
            <a:ext cx="3816424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40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5"/>
            <a:ext cx="8507288" cy="309634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None/>
            </a:pPr>
            <a:endParaRPr lang="ru-RU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Коллектив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наш – это десятки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плеч,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Друг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 другу прижатые туго. 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инновацией в небо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взмечем,</a:t>
            </a:r>
            <a:endParaRPr lang="ru-RU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Держа 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 вздымая друг друга…</a:t>
            </a:r>
          </a:p>
          <a:p>
            <a:pPr>
              <a:lnSpc>
                <a:spcPct val="150000"/>
              </a:lnSpc>
              <a:buNone/>
            </a:pPr>
            <a:endParaRPr lang="ru-RU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wof4PLDLz4kXvhGY1uqo1hsZNw-denSVDZFwcz0xt_F4dpwDSDeml_mDgiTSLkTUOFhjSAxsgqRzn9767Oro9Zp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466" y="2996952"/>
            <a:ext cx="3206533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67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372</Words>
  <Application>Microsoft Office PowerPoint</Application>
  <PresentationFormat>Экран (4:3)</PresentationFormat>
  <Paragraphs>64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МБОУ Ульт- Ягунская СОШ»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каждый из нас хотел бы видеть работая в команде?  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Кластер по комедии А.С Грибоедова «Горе от ума»</dc:title>
  <dc:creator>Светлана</dc:creator>
  <cp:lastModifiedBy>Пользователь</cp:lastModifiedBy>
  <cp:revision>61</cp:revision>
  <cp:lastPrinted>2026-03-30T08:01:46Z</cp:lastPrinted>
  <dcterms:created xsi:type="dcterms:W3CDTF">2014-06-22T17:44:19Z</dcterms:created>
  <dcterms:modified xsi:type="dcterms:W3CDTF">2026-03-30T08:14:21Z</dcterms:modified>
</cp:coreProperties>
</file>