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1" r:id="rId10"/>
    <p:sldId id="272" r:id="rId11"/>
    <p:sldId id="266" r:id="rId12"/>
    <p:sldId id="264" r:id="rId13"/>
    <p:sldId id="267" r:id="rId14"/>
    <p:sldId id="273" r:id="rId15"/>
    <p:sldId id="274" r:id="rId16"/>
    <p:sldId id="286" r:id="rId17"/>
    <p:sldId id="287" r:id="rId18"/>
    <p:sldId id="288" r:id="rId19"/>
    <p:sldId id="289" r:id="rId20"/>
    <p:sldId id="268" r:id="rId21"/>
    <p:sldId id="269" r:id="rId22"/>
    <p:sldId id="270" r:id="rId23"/>
    <p:sldId id="278" r:id="rId24"/>
    <p:sldId id="275" r:id="rId25"/>
    <p:sldId id="276" r:id="rId26"/>
    <p:sldId id="279" r:id="rId27"/>
    <p:sldId id="277" r:id="rId28"/>
    <p:sldId id="281" r:id="rId29"/>
    <p:sldId id="280" r:id="rId30"/>
    <p:sldId id="282" r:id="rId31"/>
    <p:sldId id="283" r:id="rId32"/>
    <p:sldId id="284" r:id="rId33"/>
    <p:sldId id="285" r:id="rId34"/>
    <p:sldId id="290" r:id="rId3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215673-CAF2-4C3B-B972-818CA4026B32}" v="714" dt="2026-03-31T01:24:06.346"/>
    <p1510:client id="{D18E86EC-F543-4B4B-98D3-57942E36A4B2}" v="1003" dt="2026-03-29T09:27:46.9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2400" y="2270443"/>
            <a:ext cx="9347200" cy="2316480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chemeClr val="accent5">
                    <a:lumMod val="76000"/>
                  </a:schemeClr>
                </a:solidFill>
                <a:latin typeface="Book Antiqua"/>
                <a:ea typeface="+mj-lt"/>
                <a:cs typeface="+mj-lt"/>
              </a:rPr>
              <a:t>Особенности изучения углубленного курса физики при методической поддержке образовательного центра «Сириус».</a:t>
            </a:r>
            <a:endParaRPr lang="ru-RU" sz="4000" b="1">
              <a:solidFill>
                <a:schemeClr val="accent5">
                  <a:lumMod val="76000"/>
                </a:schemeClr>
              </a:solidFill>
              <a:latin typeface="Book Antiqua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6192838"/>
            <a:ext cx="9144000" cy="52800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>
                <a:latin typeface="Book Antiqua"/>
              </a:rPr>
              <a:t>МБОУ "Нижнесортымская СОШ"</a:t>
            </a:r>
          </a:p>
        </p:txBody>
      </p:sp>
      <p:pic>
        <p:nvPicPr>
          <p:cNvPr id="5" name="Рисунок 4" descr="Picture background">
            <a:extLst>
              <a:ext uri="{FF2B5EF4-FFF2-40B4-BE49-F238E27FC236}">
                <a16:creationId xmlns:a16="http://schemas.microsoft.com/office/drawing/2014/main" id="{4E8C865C-4462-CFCD-F979-02150E392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680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7D5FF93-9B37-9603-F008-3DEC21694D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" y="240665"/>
            <a:ext cx="1177544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b="1">
                <a:solidFill>
                  <a:schemeClr val="accent5">
                    <a:lumMod val="76000"/>
                  </a:schemeClr>
                </a:solidFill>
                <a:latin typeface="Book Antiqua"/>
                <a:ea typeface="+mn-lt"/>
                <a:cs typeface="+mn-lt"/>
              </a:rPr>
              <a:t>Образовательный Фонд «Талант и успех»</a:t>
            </a:r>
            <a:r>
              <a:rPr lang="ru-RU">
                <a:latin typeface="Book Antiqua"/>
                <a:ea typeface="+mn-lt"/>
                <a:cs typeface="+mn-lt"/>
              </a:rPr>
              <a:t> учрежден в декабре 2014 года по инициативе Президента Российской Федерации В. В. Путина, возглавляющего Попечительский совет Фонда.</a:t>
            </a:r>
            <a:endParaRPr lang="ru-RU">
              <a:solidFill>
                <a:srgbClr val="7A2170"/>
              </a:solidFill>
              <a:latin typeface="Book Antiqua"/>
              <a:ea typeface="+mn-lt"/>
              <a:cs typeface="+mn-lt"/>
            </a:endParaRPr>
          </a:p>
          <a:p>
            <a:pPr marL="0" indent="0">
              <a:buNone/>
            </a:pPr>
            <a:endParaRPr lang="ru-RU" dirty="0">
              <a:solidFill>
                <a:srgbClr val="000000"/>
              </a:solidFill>
              <a:latin typeface="Book Antiqua"/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>
                <a:latin typeface="Book Antiqua"/>
                <a:ea typeface="+mn-lt"/>
                <a:cs typeface="+mn-lt"/>
              </a:rPr>
              <a:t>В 2015 году Фонд открыл на базе олимпийской инфраструктуры Сочи </a:t>
            </a:r>
            <a:r>
              <a:rPr lang="ru-RU" b="1">
                <a:solidFill>
                  <a:schemeClr val="accent5">
                    <a:lumMod val="76000"/>
                  </a:schemeClr>
                </a:solidFill>
                <a:latin typeface="Book Antiqua"/>
                <a:ea typeface="+mn-lt"/>
                <a:cs typeface="+mn-lt"/>
              </a:rPr>
              <a:t>Образовательный центр «Сириус»</a:t>
            </a:r>
            <a:endParaRPr lang="ru-RU" b="1">
              <a:solidFill>
                <a:schemeClr val="accent5">
                  <a:lumMod val="76000"/>
                </a:schemeClr>
              </a:solidFill>
              <a:latin typeface="Book Antiqua"/>
            </a:endParaRPr>
          </a:p>
          <a:p>
            <a:pPr marL="0" indent="0">
              <a:buNone/>
            </a:pPr>
            <a:endParaRPr lang="ru-RU" dirty="0">
              <a:latin typeface="Book Antiqua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Рисунок 5" descr="Изображение выглядит как Человеческое лицо, человек, галстук, одежд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07A4A6D-144C-8345-E7C3-3895D22936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926" y="3068320"/>
            <a:ext cx="6300308" cy="3545840"/>
          </a:xfrm>
          <a:prstGeom prst="rect">
            <a:avLst/>
          </a:prstGeom>
        </p:spPr>
      </p:pic>
      <p:pic>
        <p:nvPicPr>
          <p:cNvPr id="8" name="Рисунок 7" descr="Picture background">
            <a:extLst>
              <a:ext uri="{FF2B5EF4-FFF2-40B4-BE49-F238E27FC236}">
                <a16:creationId xmlns:a16="http://schemas.microsoft.com/office/drawing/2014/main" id="{B28CF188-780E-5F64-A902-A6C669A87C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4321" y="5770741"/>
            <a:ext cx="2743197" cy="843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114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EDE325-1343-7DD3-48B1-B554FC223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>
                <a:solidFill>
                  <a:schemeClr val="accent5">
                    <a:lumMod val="76000"/>
                  </a:schemeClr>
                </a:solidFill>
                <a:latin typeface="Book Antiqua"/>
              </a:rPr>
              <a:t>Цель ОЦ "СИРИУС"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C8A677-97AC-4079-B142-EF111B40B5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680" y="1530985"/>
            <a:ext cx="1182624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sz="3600">
                <a:latin typeface="Book Antiqua"/>
                <a:ea typeface="+mn-lt"/>
                <a:cs typeface="+mn-lt"/>
              </a:rPr>
              <a:t>раннее </a:t>
            </a:r>
            <a:r>
              <a:rPr lang="ru-RU" sz="3600">
                <a:solidFill>
                  <a:schemeClr val="accent5">
                    <a:lumMod val="76000"/>
                  </a:schemeClr>
                </a:solidFill>
                <a:latin typeface="Book Antiqua"/>
                <a:ea typeface="+mn-lt"/>
                <a:cs typeface="+mn-lt"/>
              </a:rPr>
              <a:t>в</a:t>
            </a:r>
            <a:r>
              <a:rPr lang="ru-RU" sz="3600" b="1">
                <a:solidFill>
                  <a:schemeClr val="accent5">
                    <a:lumMod val="76000"/>
                  </a:schemeClr>
                </a:solidFill>
                <a:latin typeface="Book Antiqua"/>
                <a:ea typeface="+mn-lt"/>
                <a:cs typeface="+mn-lt"/>
              </a:rPr>
              <a:t>ыявление, развитие</a:t>
            </a:r>
            <a:r>
              <a:rPr lang="ru-RU" sz="3600">
                <a:latin typeface="Book Antiqua"/>
                <a:ea typeface="+mn-lt"/>
                <a:cs typeface="+mn-lt"/>
              </a:rPr>
              <a:t> и дальнейшая профессиональная </a:t>
            </a:r>
            <a:r>
              <a:rPr lang="ru-RU" sz="3600" b="1">
                <a:solidFill>
                  <a:schemeClr val="accent5">
                    <a:lumMod val="76000"/>
                  </a:schemeClr>
                </a:solidFill>
                <a:latin typeface="Book Antiqua"/>
                <a:ea typeface="+mn-lt"/>
                <a:cs typeface="+mn-lt"/>
              </a:rPr>
              <a:t>поддержка</a:t>
            </a:r>
            <a:r>
              <a:rPr lang="ru-RU" sz="3600">
                <a:latin typeface="Book Antiqua"/>
                <a:ea typeface="+mn-lt"/>
                <a:cs typeface="+mn-lt"/>
              </a:rPr>
              <a:t> детей, проявивших выдающиеся способности</a:t>
            </a:r>
            <a:endParaRPr lang="ru-RU" sz="3600">
              <a:latin typeface="Book Antiqua"/>
            </a:endParaRPr>
          </a:p>
        </p:txBody>
      </p:sp>
      <p:pic>
        <p:nvPicPr>
          <p:cNvPr id="4" name="Рисунок 3" descr="Изображение выглядит как мультфильм, человек, иллюстрация, одежд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AE417C8-6786-4D61-CC16-37509F7BD0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5264" y="3180080"/>
            <a:ext cx="6080111" cy="3535680"/>
          </a:xfrm>
          <a:prstGeom prst="rect">
            <a:avLst/>
          </a:prstGeom>
        </p:spPr>
      </p:pic>
      <p:pic>
        <p:nvPicPr>
          <p:cNvPr id="7" name="Рисунок 6" descr="Picture background">
            <a:extLst>
              <a:ext uri="{FF2B5EF4-FFF2-40B4-BE49-F238E27FC236}">
                <a16:creationId xmlns:a16="http://schemas.microsoft.com/office/drawing/2014/main" id="{C23A74E4-A3A6-F80A-D2EF-1914922866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5761" y="6014581"/>
            <a:ext cx="2743197" cy="843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889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479949-699B-9A1D-2109-C67084BE4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40" y="192405"/>
            <a:ext cx="10515600" cy="797243"/>
          </a:xfrm>
        </p:spPr>
        <p:txBody>
          <a:bodyPr/>
          <a:lstStyle/>
          <a:p>
            <a:pPr algn="ctr"/>
            <a:r>
              <a:rPr lang="ru-RU" b="1">
                <a:solidFill>
                  <a:schemeClr val="accent5">
                    <a:lumMod val="76000"/>
                  </a:schemeClr>
                </a:solidFill>
                <a:latin typeface="Book Antiqua"/>
              </a:rPr>
              <a:t>Развитие проекта</a:t>
            </a:r>
            <a:endParaRPr lang="ru-RU"/>
          </a:p>
        </p:txBody>
      </p:sp>
      <p:pic>
        <p:nvPicPr>
          <p:cNvPr id="4" name="Объект 3" descr="Изображение выглядит как фиолетовый, снимок экрана, Фиолетовый, Пурпурный цве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A31CA35-F503-F561-4929-92B7A3593C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6106" y="1256665"/>
            <a:ext cx="7734267" cy="5174298"/>
          </a:xfrm>
          <a:prstGeom prst="rect">
            <a:avLst/>
          </a:prstGeom>
        </p:spPr>
      </p:pic>
      <p:pic>
        <p:nvPicPr>
          <p:cNvPr id="5" name="Рисунок 4" descr="Изображение выглядит как зарисовка, карт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C546B28-EA5D-2CD3-9DD1-395AEF57E0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2589" y="2072640"/>
            <a:ext cx="4128857" cy="2407920"/>
          </a:xfrm>
          <a:prstGeom prst="rect">
            <a:avLst/>
          </a:prstGeom>
        </p:spPr>
      </p:pic>
      <p:pic>
        <p:nvPicPr>
          <p:cNvPr id="6" name="Рисунок 5" descr="Изображение выглядит как карта, текс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E7B600D-37D1-A4D1-4C2C-3F7A693EC7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5355" y="2214880"/>
            <a:ext cx="4088971" cy="2438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177CE15-FBAD-AA17-3C7F-C2A632C1F20E}"/>
              </a:ext>
            </a:extLst>
          </p:cNvPr>
          <p:cNvSpPr txBox="1"/>
          <p:nvPr/>
        </p:nvSpPr>
        <p:spPr>
          <a:xfrm>
            <a:off x="646059" y="4485565"/>
            <a:ext cx="2743200" cy="584775"/>
          </a:xfrm>
          <a:custGeom>
            <a:avLst/>
            <a:gdLst>
              <a:gd name="csX0" fmla="*/ 0 w 2743200"/>
              <a:gd name="csY0" fmla="*/ 0 h 584775"/>
              <a:gd name="csX1" fmla="*/ 740664 w 2743200"/>
              <a:gd name="csY1" fmla="*/ 0 h 584775"/>
              <a:gd name="csX2" fmla="*/ 1344168 w 2743200"/>
              <a:gd name="csY2" fmla="*/ 0 h 584775"/>
              <a:gd name="csX3" fmla="*/ 2029968 w 2743200"/>
              <a:gd name="csY3" fmla="*/ 0 h 584775"/>
              <a:gd name="csX4" fmla="*/ 2743200 w 2743200"/>
              <a:gd name="csY4" fmla="*/ 0 h 584775"/>
              <a:gd name="csX5" fmla="*/ 2743200 w 2743200"/>
              <a:gd name="csY5" fmla="*/ 584775 h 584775"/>
              <a:gd name="csX6" fmla="*/ 2057400 w 2743200"/>
              <a:gd name="csY6" fmla="*/ 584775 h 584775"/>
              <a:gd name="csX7" fmla="*/ 1371600 w 2743200"/>
              <a:gd name="csY7" fmla="*/ 584775 h 584775"/>
              <a:gd name="csX8" fmla="*/ 713232 w 2743200"/>
              <a:gd name="csY8" fmla="*/ 584775 h 584775"/>
              <a:gd name="csX9" fmla="*/ 0 w 2743200"/>
              <a:gd name="csY9" fmla="*/ 584775 h 584775"/>
              <a:gd name="csX10" fmla="*/ 0 w 2743200"/>
              <a:gd name="csY10" fmla="*/ 0 h 5847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743200" h="584775" fill="none" extrusionOk="0">
                <a:moveTo>
                  <a:pt x="0" y="0"/>
                </a:moveTo>
                <a:cubicBezTo>
                  <a:pt x="310449" y="33441"/>
                  <a:pt x="427508" y="-14740"/>
                  <a:pt x="740664" y="0"/>
                </a:cubicBezTo>
                <a:cubicBezTo>
                  <a:pt x="1053820" y="14740"/>
                  <a:pt x="1133444" y="8731"/>
                  <a:pt x="1344168" y="0"/>
                </a:cubicBezTo>
                <a:cubicBezTo>
                  <a:pt x="1554892" y="-8731"/>
                  <a:pt x="1869119" y="2328"/>
                  <a:pt x="2029968" y="0"/>
                </a:cubicBezTo>
                <a:cubicBezTo>
                  <a:pt x="2190817" y="-2328"/>
                  <a:pt x="2551133" y="-6540"/>
                  <a:pt x="2743200" y="0"/>
                </a:cubicBezTo>
                <a:cubicBezTo>
                  <a:pt x="2724363" y="139902"/>
                  <a:pt x="2767610" y="352920"/>
                  <a:pt x="2743200" y="584775"/>
                </a:cubicBezTo>
                <a:cubicBezTo>
                  <a:pt x="2601133" y="580289"/>
                  <a:pt x="2368518" y="607790"/>
                  <a:pt x="2057400" y="584775"/>
                </a:cubicBezTo>
                <a:cubicBezTo>
                  <a:pt x="1746282" y="561760"/>
                  <a:pt x="1538781" y="557200"/>
                  <a:pt x="1371600" y="584775"/>
                </a:cubicBezTo>
                <a:cubicBezTo>
                  <a:pt x="1204419" y="612350"/>
                  <a:pt x="1026495" y="573815"/>
                  <a:pt x="713232" y="584775"/>
                </a:cubicBezTo>
                <a:cubicBezTo>
                  <a:pt x="399969" y="595735"/>
                  <a:pt x="235184" y="572455"/>
                  <a:pt x="0" y="584775"/>
                </a:cubicBezTo>
                <a:cubicBezTo>
                  <a:pt x="-22583" y="430313"/>
                  <a:pt x="-13850" y="160834"/>
                  <a:pt x="0" y="0"/>
                </a:cubicBezTo>
                <a:close/>
              </a:path>
              <a:path w="2743200" h="584775" stroke="0" extrusionOk="0">
                <a:moveTo>
                  <a:pt x="0" y="0"/>
                </a:moveTo>
                <a:cubicBezTo>
                  <a:pt x="350028" y="-903"/>
                  <a:pt x="456931" y="7919"/>
                  <a:pt x="740664" y="0"/>
                </a:cubicBezTo>
                <a:cubicBezTo>
                  <a:pt x="1024397" y="-7919"/>
                  <a:pt x="1143156" y="-28035"/>
                  <a:pt x="1481328" y="0"/>
                </a:cubicBezTo>
                <a:cubicBezTo>
                  <a:pt x="1819500" y="28035"/>
                  <a:pt x="2218432" y="29669"/>
                  <a:pt x="2743200" y="0"/>
                </a:cubicBezTo>
                <a:cubicBezTo>
                  <a:pt x="2716023" y="118590"/>
                  <a:pt x="2754602" y="449382"/>
                  <a:pt x="2743200" y="584775"/>
                </a:cubicBezTo>
                <a:cubicBezTo>
                  <a:pt x="2589496" y="609247"/>
                  <a:pt x="2251450" y="590369"/>
                  <a:pt x="2084832" y="584775"/>
                </a:cubicBezTo>
                <a:cubicBezTo>
                  <a:pt x="1918214" y="579181"/>
                  <a:pt x="1583456" y="566302"/>
                  <a:pt x="1344168" y="584775"/>
                </a:cubicBezTo>
                <a:cubicBezTo>
                  <a:pt x="1104880" y="603248"/>
                  <a:pt x="903905" y="568634"/>
                  <a:pt x="713232" y="584775"/>
                </a:cubicBezTo>
                <a:cubicBezTo>
                  <a:pt x="522559" y="600916"/>
                  <a:pt x="212960" y="589504"/>
                  <a:pt x="0" y="584775"/>
                </a:cubicBezTo>
                <a:cubicBezTo>
                  <a:pt x="-7727" y="315902"/>
                  <a:pt x="-27097" y="117962"/>
                  <a:pt x="0" y="0"/>
                </a:cubicBezTo>
                <a:close/>
              </a:path>
            </a:pathLst>
          </a:custGeom>
          <a:ln w="28575">
            <a:solidFill>
              <a:schemeClr val="accent5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12364914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3200">
                <a:latin typeface="Book Antiqua"/>
              </a:rPr>
              <a:t>2023 – 2024 гг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ACC2F1-7A90-13AF-A2B6-205EC4F86141}"/>
              </a:ext>
            </a:extLst>
          </p:cNvPr>
          <p:cNvSpPr txBox="1"/>
          <p:nvPr/>
        </p:nvSpPr>
        <p:spPr>
          <a:xfrm>
            <a:off x="4708197" y="1113614"/>
            <a:ext cx="2997200" cy="1200329"/>
          </a:xfrm>
          <a:custGeom>
            <a:avLst/>
            <a:gdLst>
              <a:gd name="csX0" fmla="*/ 0 w 2997200"/>
              <a:gd name="csY0" fmla="*/ 0 h 1200329"/>
              <a:gd name="csX1" fmla="*/ 569468 w 2997200"/>
              <a:gd name="csY1" fmla="*/ 0 h 1200329"/>
              <a:gd name="csX2" fmla="*/ 1078992 w 2997200"/>
              <a:gd name="csY2" fmla="*/ 0 h 1200329"/>
              <a:gd name="csX3" fmla="*/ 1738376 w 2997200"/>
              <a:gd name="csY3" fmla="*/ 0 h 1200329"/>
              <a:gd name="csX4" fmla="*/ 2337816 w 2997200"/>
              <a:gd name="csY4" fmla="*/ 0 h 1200329"/>
              <a:gd name="csX5" fmla="*/ 2997200 w 2997200"/>
              <a:gd name="csY5" fmla="*/ 0 h 1200329"/>
              <a:gd name="csX6" fmla="*/ 2997200 w 2997200"/>
              <a:gd name="csY6" fmla="*/ 576158 h 1200329"/>
              <a:gd name="csX7" fmla="*/ 2997200 w 2997200"/>
              <a:gd name="csY7" fmla="*/ 1200329 h 1200329"/>
              <a:gd name="csX8" fmla="*/ 2427732 w 2997200"/>
              <a:gd name="csY8" fmla="*/ 1200329 h 1200329"/>
              <a:gd name="csX9" fmla="*/ 1828292 w 2997200"/>
              <a:gd name="csY9" fmla="*/ 1200329 h 1200329"/>
              <a:gd name="csX10" fmla="*/ 1168908 w 2997200"/>
              <a:gd name="csY10" fmla="*/ 1200329 h 1200329"/>
              <a:gd name="csX11" fmla="*/ 509524 w 2997200"/>
              <a:gd name="csY11" fmla="*/ 1200329 h 1200329"/>
              <a:gd name="csX12" fmla="*/ 0 w 2997200"/>
              <a:gd name="csY12" fmla="*/ 1200329 h 1200329"/>
              <a:gd name="csX13" fmla="*/ 0 w 2997200"/>
              <a:gd name="csY13" fmla="*/ 624171 h 1200329"/>
              <a:gd name="csX14" fmla="*/ 0 w 2997200"/>
              <a:gd name="csY14" fmla="*/ 0 h 12003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997200" h="1200329" extrusionOk="0">
                <a:moveTo>
                  <a:pt x="0" y="0"/>
                </a:moveTo>
                <a:cubicBezTo>
                  <a:pt x="158840" y="-17399"/>
                  <a:pt x="430090" y="-13293"/>
                  <a:pt x="569468" y="0"/>
                </a:cubicBezTo>
                <a:cubicBezTo>
                  <a:pt x="708846" y="13293"/>
                  <a:pt x="833175" y="14514"/>
                  <a:pt x="1078992" y="0"/>
                </a:cubicBezTo>
                <a:cubicBezTo>
                  <a:pt x="1324809" y="-14514"/>
                  <a:pt x="1578047" y="20343"/>
                  <a:pt x="1738376" y="0"/>
                </a:cubicBezTo>
                <a:cubicBezTo>
                  <a:pt x="1898705" y="-20343"/>
                  <a:pt x="2126527" y="-685"/>
                  <a:pt x="2337816" y="0"/>
                </a:cubicBezTo>
                <a:cubicBezTo>
                  <a:pt x="2549105" y="685"/>
                  <a:pt x="2843562" y="-7916"/>
                  <a:pt x="2997200" y="0"/>
                </a:cubicBezTo>
                <a:cubicBezTo>
                  <a:pt x="2968501" y="249647"/>
                  <a:pt x="3015824" y="452252"/>
                  <a:pt x="2997200" y="576158"/>
                </a:cubicBezTo>
                <a:cubicBezTo>
                  <a:pt x="2978576" y="700064"/>
                  <a:pt x="3009122" y="1001932"/>
                  <a:pt x="2997200" y="1200329"/>
                </a:cubicBezTo>
                <a:cubicBezTo>
                  <a:pt x="2769657" y="1174703"/>
                  <a:pt x="2642929" y="1219864"/>
                  <a:pt x="2427732" y="1200329"/>
                </a:cubicBezTo>
                <a:cubicBezTo>
                  <a:pt x="2212535" y="1180794"/>
                  <a:pt x="2068157" y="1211244"/>
                  <a:pt x="1828292" y="1200329"/>
                </a:cubicBezTo>
                <a:cubicBezTo>
                  <a:pt x="1588427" y="1189414"/>
                  <a:pt x="1440233" y="1231817"/>
                  <a:pt x="1168908" y="1200329"/>
                </a:cubicBezTo>
                <a:cubicBezTo>
                  <a:pt x="897583" y="1168841"/>
                  <a:pt x="665746" y="1227837"/>
                  <a:pt x="509524" y="1200329"/>
                </a:cubicBezTo>
                <a:cubicBezTo>
                  <a:pt x="353302" y="1172821"/>
                  <a:pt x="215831" y="1204022"/>
                  <a:pt x="0" y="1200329"/>
                </a:cubicBezTo>
                <a:cubicBezTo>
                  <a:pt x="7081" y="947501"/>
                  <a:pt x="-14494" y="847760"/>
                  <a:pt x="0" y="624171"/>
                </a:cubicBezTo>
                <a:cubicBezTo>
                  <a:pt x="14494" y="400582"/>
                  <a:pt x="6993" y="294172"/>
                  <a:pt x="0" y="0"/>
                </a:cubicBezTo>
                <a:close/>
              </a:path>
            </a:pathLst>
          </a:custGeom>
          <a:noFill/>
          <a:ln w="28575">
            <a:solidFill>
              <a:schemeClr val="accent5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237549002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3600">
                <a:latin typeface="Book Antiqua"/>
              </a:rPr>
              <a:t>38 школ из 14 регионов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3EDE4B-983B-3EF8-D4CD-7C4E15986173}"/>
              </a:ext>
            </a:extLst>
          </p:cNvPr>
          <p:cNvSpPr txBox="1"/>
          <p:nvPr/>
        </p:nvSpPr>
        <p:spPr>
          <a:xfrm>
            <a:off x="8779239" y="4652220"/>
            <a:ext cx="2743200" cy="584775"/>
          </a:xfrm>
          <a:custGeom>
            <a:avLst/>
            <a:gdLst>
              <a:gd name="csX0" fmla="*/ 0 w 2743200"/>
              <a:gd name="csY0" fmla="*/ 0 h 584775"/>
              <a:gd name="csX1" fmla="*/ 603504 w 2743200"/>
              <a:gd name="csY1" fmla="*/ 0 h 584775"/>
              <a:gd name="csX2" fmla="*/ 1316736 w 2743200"/>
              <a:gd name="csY2" fmla="*/ 0 h 584775"/>
              <a:gd name="csX3" fmla="*/ 2029968 w 2743200"/>
              <a:gd name="csY3" fmla="*/ 0 h 584775"/>
              <a:gd name="csX4" fmla="*/ 2743200 w 2743200"/>
              <a:gd name="csY4" fmla="*/ 0 h 584775"/>
              <a:gd name="csX5" fmla="*/ 2743200 w 2743200"/>
              <a:gd name="csY5" fmla="*/ 584775 h 584775"/>
              <a:gd name="csX6" fmla="*/ 2002536 w 2743200"/>
              <a:gd name="csY6" fmla="*/ 584775 h 584775"/>
              <a:gd name="csX7" fmla="*/ 1316736 w 2743200"/>
              <a:gd name="csY7" fmla="*/ 584775 h 584775"/>
              <a:gd name="csX8" fmla="*/ 685800 w 2743200"/>
              <a:gd name="csY8" fmla="*/ 584775 h 584775"/>
              <a:gd name="csX9" fmla="*/ 0 w 2743200"/>
              <a:gd name="csY9" fmla="*/ 584775 h 584775"/>
              <a:gd name="csX10" fmla="*/ 0 w 2743200"/>
              <a:gd name="csY10" fmla="*/ 0 h 5847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743200" h="584775" fill="none" extrusionOk="0">
                <a:moveTo>
                  <a:pt x="0" y="0"/>
                </a:moveTo>
                <a:cubicBezTo>
                  <a:pt x="156168" y="-18863"/>
                  <a:pt x="472321" y="-2305"/>
                  <a:pt x="603504" y="0"/>
                </a:cubicBezTo>
                <a:cubicBezTo>
                  <a:pt x="734687" y="2305"/>
                  <a:pt x="1140771" y="15116"/>
                  <a:pt x="1316736" y="0"/>
                </a:cubicBezTo>
                <a:cubicBezTo>
                  <a:pt x="1492701" y="-15116"/>
                  <a:pt x="1738399" y="8352"/>
                  <a:pt x="2029968" y="0"/>
                </a:cubicBezTo>
                <a:cubicBezTo>
                  <a:pt x="2321537" y="-8352"/>
                  <a:pt x="2523848" y="-13418"/>
                  <a:pt x="2743200" y="0"/>
                </a:cubicBezTo>
                <a:cubicBezTo>
                  <a:pt x="2729505" y="199134"/>
                  <a:pt x="2753118" y="320747"/>
                  <a:pt x="2743200" y="584775"/>
                </a:cubicBezTo>
                <a:cubicBezTo>
                  <a:pt x="2537057" y="573830"/>
                  <a:pt x="2303880" y="613259"/>
                  <a:pt x="2002536" y="584775"/>
                </a:cubicBezTo>
                <a:cubicBezTo>
                  <a:pt x="1701192" y="556291"/>
                  <a:pt x="1590629" y="563025"/>
                  <a:pt x="1316736" y="584775"/>
                </a:cubicBezTo>
                <a:cubicBezTo>
                  <a:pt x="1042843" y="606525"/>
                  <a:pt x="941763" y="593399"/>
                  <a:pt x="685800" y="584775"/>
                </a:cubicBezTo>
                <a:cubicBezTo>
                  <a:pt x="429837" y="576151"/>
                  <a:pt x="306463" y="599740"/>
                  <a:pt x="0" y="584775"/>
                </a:cubicBezTo>
                <a:cubicBezTo>
                  <a:pt x="5046" y="397963"/>
                  <a:pt x="22567" y="167450"/>
                  <a:pt x="0" y="0"/>
                </a:cubicBezTo>
                <a:close/>
              </a:path>
              <a:path w="2743200" h="584775" stroke="0" extrusionOk="0">
                <a:moveTo>
                  <a:pt x="0" y="0"/>
                </a:moveTo>
                <a:cubicBezTo>
                  <a:pt x="275563" y="-11758"/>
                  <a:pt x="500959" y="-4845"/>
                  <a:pt x="630936" y="0"/>
                </a:cubicBezTo>
                <a:cubicBezTo>
                  <a:pt x="760913" y="4845"/>
                  <a:pt x="983964" y="10312"/>
                  <a:pt x="1261872" y="0"/>
                </a:cubicBezTo>
                <a:cubicBezTo>
                  <a:pt x="1539780" y="-10312"/>
                  <a:pt x="1701108" y="515"/>
                  <a:pt x="1892808" y="0"/>
                </a:cubicBezTo>
                <a:cubicBezTo>
                  <a:pt x="2084508" y="-515"/>
                  <a:pt x="2500283" y="10048"/>
                  <a:pt x="2743200" y="0"/>
                </a:cubicBezTo>
                <a:cubicBezTo>
                  <a:pt x="2730206" y="229173"/>
                  <a:pt x="2770505" y="367223"/>
                  <a:pt x="2743200" y="584775"/>
                </a:cubicBezTo>
                <a:cubicBezTo>
                  <a:pt x="2414150" y="575840"/>
                  <a:pt x="2309531" y="594071"/>
                  <a:pt x="2029968" y="584775"/>
                </a:cubicBezTo>
                <a:cubicBezTo>
                  <a:pt x="1750405" y="575479"/>
                  <a:pt x="1681324" y="576631"/>
                  <a:pt x="1426464" y="584775"/>
                </a:cubicBezTo>
                <a:cubicBezTo>
                  <a:pt x="1171604" y="592919"/>
                  <a:pt x="1020459" y="588584"/>
                  <a:pt x="768096" y="584775"/>
                </a:cubicBezTo>
                <a:cubicBezTo>
                  <a:pt x="515733" y="580966"/>
                  <a:pt x="349107" y="614399"/>
                  <a:pt x="0" y="584775"/>
                </a:cubicBezTo>
                <a:cubicBezTo>
                  <a:pt x="22952" y="381800"/>
                  <a:pt x="19479" y="162570"/>
                  <a:pt x="0" y="0"/>
                </a:cubicBezTo>
                <a:close/>
              </a:path>
            </a:pathLst>
          </a:custGeom>
          <a:ln w="28575">
            <a:solidFill>
              <a:schemeClr val="accent5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27509860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3200">
                <a:latin typeface="Book Antiqua"/>
              </a:rPr>
              <a:t>2025 – 2026 гг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EE960F-DEC5-3B28-05F8-956FE7D3F01C}"/>
              </a:ext>
            </a:extLst>
          </p:cNvPr>
          <p:cNvSpPr txBox="1"/>
          <p:nvPr/>
        </p:nvSpPr>
        <p:spPr>
          <a:xfrm>
            <a:off x="4558700" y="5077596"/>
            <a:ext cx="3302000" cy="1077218"/>
          </a:xfrm>
          <a:custGeom>
            <a:avLst/>
            <a:gdLst>
              <a:gd name="csX0" fmla="*/ 0 w 3302000"/>
              <a:gd name="csY0" fmla="*/ 0 h 1077218"/>
              <a:gd name="csX1" fmla="*/ 660400 w 3302000"/>
              <a:gd name="csY1" fmla="*/ 0 h 1077218"/>
              <a:gd name="csX2" fmla="*/ 1320800 w 3302000"/>
              <a:gd name="csY2" fmla="*/ 0 h 1077218"/>
              <a:gd name="csX3" fmla="*/ 2047240 w 3302000"/>
              <a:gd name="csY3" fmla="*/ 0 h 1077218"/>
              <a:gd name="csX4" fmla="*/ 3302000 w 3302000"/>
              <a:gd name="csY4" fmla="*/ 0 h 1077218"/>
              <a:gd name="csX5" fmla="*/ 3302000 w 3302000"/>
              <a:gd name="csY5" fmla="*/ 527837 h 1077218"/>
              <a:gd name="csX6" fmla="*/ 3302000 w 3302000"/>
              <a:gd name="csY6" fmla="*/ 1077218 h 1077218"/>
              <a:gd name="csX7" fmla="*/ 2641600 w 3302000"/>
              <a:gd name="csY7" fmla="*/ 1077218 h 1077218"/>
              <a:gd name="csX8" fmla="*/ 2014220 w 3302000"/>
              <a:gd name="csY8" fmla="*/ 1077218 h 1077218"/>
              <a:gd name="csX9" fmla="*/ 1386840 w 3302000"/>
              <a:gd name="csY9" fmla="*/ 1077218 h 1077218"/>
              <a:gd name="csX10" fmla="*/ 759460 w 3302000"/>
              <a:gd name="csY10" fmla="*/ 1077218 h 1077218"/>
              <a:gd name="csX11" fmla="*/ 0 w 3302000"/>
              <a:gd name="csY11" fmla="*/ 1077218 h 1077218"/>
              <a:gd name="csX12" fmla="*/ 0 w 3302000"/>
              <a:gd name="csY12" fmla="*/ 517065 h 1077218"/>
              <a:gd name="csX13" fmla="*/ 0 w 3302000"/>
              <a:gd name="csY13" fmla="*/ 0 h 10772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3302000" h="1077218" extrusionOk="0">
                <a:moveTo>
                  <a:pt x="0" y="0"/>
                </a:moveTo>
                <a:cubicBezTo>
                  <a:pt x="157168" y="-15223"/>
                  <a:pt x="468163" y="-29532"/>
                  <a:pt x="660400" y="0"/>
                </a:cubicBezTo>
                <a:cubicBezTo>
                  <a:pt x="852637" y="29532"/>
                  <a:pt x="1132451" y="29424"/>
                  <a:pt x="1320800" y="0"/>
                </a:cubicBezTo>
                <a:cubicBezTo>
                  <a:pt x="1509149" y="-29424"/>
                  <a:pt x="1712768" y="32703"/>
                  <a:pt x="2047240" y="0"/>
                </a:cubicBezTo>
                <a:cubicBezTo>
                  <a:pt x="2381712" y="-32703"/>
                  <a:pt x="2857271" y="12280"/>
                  <a:pt x="3302000" y="0"/>
                </a:cubicBezTo>
                <a:cubicBezTo>
                  <a:pt x="3306863" y="139686"/>
                  <a:pt x="3296647" y="352143"/>
                  <a:pt x="3302000" y="527837"/>
                </a:cubicBezTo>
                <a:cubicBezTo>
                  <a:pt x="3307353" y="703531"/>
                  <a:pt x="3280859" y="899055"/>
                  <a:pt x="3302000" y="1077218"/>
                </a:cubicBezTo>
                <a:cubicBezTo>
                  <a:pt x="3018386" y="1065456"/>
                  <a:pt x="2925635" y="1104109"/>
                  <a:pt x="2641600" y="1077218"/>
                </a:cubicBezTo>
                <a:cubicBezTo>
                  <a:pt x="2357565" y="1050327"/>
                  <a:pt x="2305727" y="1092906"/>
                  <a:pt x="2014220" y="1077218"/>
                </a:cubicBezTo>
                <a:cubicBezTo>
                  <a:pt x="1722713" y="1061530"/>
                  <a:pt x="1682964" y="1058784"/>
                  <a:pt x="1386840" y="1077218"/>
                </a:cubicBezTo>
                <a:cubicBezTo>
                  <a:pt x="1090716" y="1095652"/>
                  <a:pt x="995216" y="1079653"/>
                  <a:pt x="759460" y="1077218"/>
                </a:cubicBezTo>
                <a:cubicBezTo>
                  <a:pt x="523704" y="1074783"/>
                  <a:pt x="254196" y="1057090"/>
                  <a:pt x="0" y="1077218"/>
                </a:cubicBezTo>
                <a:cubicBezTo>
                  <a:pt x="-24201" y="861175"/>
                  <a:pt x="-18757" y="635025"/>
                  <a:pt x="0" y="517065"/>
                </a:cubicBezTo>
                <a:cubicBezTo>
                  <a:pt x="18757" y="399105"/>
                  <a:pt x="-20546" y="252804"/>
                  <a:pt x="0" y="0"/>
                </a:cubicBezTo>
                <a:close/>
              </a:path>
            </a:pathLst>
          </a:custGeom>
          <a:noFill/>
          <a:ln w="28575">
            <a:solidFill>
              <a:schemeClr val="accent5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32941615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3200">
                <a:latin typeface="Book Antiqua"/>
              </a:rPr>
              <a:t>Более 200 школ из 44 регионов</a:t>
            </a:r>
          </a:p>
        </p:txBody>
      </p:sp>
      <p:pic>
        <p:nvPicPr>
          <p:cNvPr id="12" name="Рисунок 11" descr="Picture background">
            <a:extLst>
              <a:ext uri="{FF2B5EF4-FFF2-40B4-BE49-F238E27FC236}">
                <a16:creationId xmlns:a16="http://schemas.microsoft.com/office/drawing/2014/main" id="{32E45660-7439-8E15-F322-7BF9152A95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86241" y="5892661"/>
            <a:ext cx="2743197" cy="843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243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D76F54-7FC5-3EEC-EBB0-05508AF5E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>
                <a:solidFill>
                  <a:schemeClr val="accent5">
                    <a:lumMod val="76000"/>
                  </a:schemeClr>
                </a:solidFill>
              </a:rPr>
              <a:t>Миссия и цель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5B01E9-0E36-96BA-C150-5D609A4DBC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" y="1825625"/>
            <a:ext cx="6817360" cy="435133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>
              <a:buNone/>
            </a:pPr>
            <a:r>
              <a:rPr lang="ru-RU" sz="3600" b="1">
                <a:solidFill>
                  <a:schemeClr val="accent5">
                    <a:lumMod val="76000"/>
                  </a:schemeClr>
                </a:solidFill>
                <a:latin typeface="Book Antiqua"/>
                <a:ea typeface="+mn-lt"/>
                <a:cs typeface="+mn-lt"/>
              </a:rPr>
              <a:t>Миссия: </a:t>
            </a:r>
            <a:r>
              <a:rPr lang="ru-RU" sz="3600">
                <a:latin typeface="Book Antiqua"/>
                <a:ea typeface="+mn-lt"/>
                <a:cs typeface="+mn-lt"/>
              </a:rPr>
              <a:t>воспитание научно-технических кадров для региональной экономики.</a:t>
            </a:r>
            <a:endParaRPr lang="ru-RU" sz="3600">
              <a:latin typeface="Book Antiqua"/>
            </a:endParaRPr>
          </a:p>
          <a:p>
            <a:pPr marL="0">
              <a:buNone/>
            </a:pPr>
            <a:r>
              <a:rPr lang="ru-RU" sz="3600" b="1">
                <a:solidFill>
                  <a:schemeClr val="accent5">
                    <a:lumMod val="76000"/>
                  </a:schemeClr>
                </a:solidFill>
                <a:latin typeface="Book Antiqua"/>
                <a:ea typeface="+mn-lt"/>
                <a:cs typeface="+mn-lt"/>
              </a:rPr>
              <a:t>Цель:</a:t>
            </a:r>
            <a:r>
              <a:rPr lang="ru-RU" sz="3600">
                <a:latin typeface="Book Antiqua"/>
                <a:ea typeface="+mn-lt"/>
                <a:cs typeface="+mn-lt"/>
              </a:rPr>
              <a:t> создание сети ведущих образовательных организаций, реализующих системное углубленное естественно-научное и техническое образование.</a:t>
            </a:r>
            <a:endParaRPr lang="ru-RU" sz="3600">
              <a:latin typeface="Book Antiqua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 descr="Изображение выглядит как текст, одежда, иллюстрация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4B2DEB6-DA92-370B-9D06-C63906190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0089" y="1828800"/>
            <a:ext cx="5020942" cy="3759200"/>
          </a:xfrm>
          <a:prstGeom prst="rect">
            <a:avLst/>
          </a:prstGeom>
        </p:spPr>
      </p:pic>
      <p:pic>
        <p:nvPicPr>
          <p:cNvPr id="6" name="Рисунок 5" descr="Picture background">
            <a:extLst>
              <a:ext uri="{FF2B5EF4-FFF2-40B4-BE49-F238E27FC236}">
                <a16:creationId xmlns:a16="http://schemas.microsoft.com/office/drawing/2014/main" id="{BB2770E1-AA53-01E4-A6D2-3A5DAD2AF1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6881" y="6014581"/>
            <a:ext cx="2743197" cy="843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092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DC2AA3-4681-B9B9-4C22-ADA929AC5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" y="365125"/>
            <a:ext cx="11785600" cy="1356043"/>
          </a:xfrm>
        </p:spPr>
        <p:txBody>
          <a:bodyPr>
            <a:normAutofit/>
          </a:bodyPr>
          <a:lstStyle/>
          <a:p>
            <a:r>
              <a:rPr lang="ru-RU" sz="4000" b="1">
                <a:solidFill>
                  <a:schemeClr val="accent5">
                    <a:lumMod val="76000"/>
                  </a:schemeClr>
                </a:solidFill>
                <a:latin typeface="Book Antiqua"/>
              </a:rPr>
              <a:t>Особенность углубленного изучения физики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9AE95B0-C130-CF38-7B92-5A46F7D0FE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4768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rabicPeriod"/>
            </a:pPr>
            <a:r>
              <a:rPr lang="ru-RU" sz="3600">
                <a:latin typeface="Book Antiqua"/>
              </a:rPr>
              <a:t>Качественный контент: от теории к олимпиадному мышлению;</a:t>
            </a:r>
          </a:p>
          <a:p>
            <a:pPr marL="514350" indent="-514350">
              <a:buAutoNum type="arabicPeriod"/>
            </a:pPr>
            <a:r>
              <a:rPr lang="ru-RU" sz="3600">
                <a:latin typeface="Book Antiqua"/>
              </a:rPr>
              <a:t>Методическая поддержка и разгрузка учителя;</a:t>
            </a:r>
          </a:p>
          <a:p>
            <a:pPr marL="514350" indent="-514350">
              <a:buAutoNum type="arabicPeriod"/>
            </a:pPr>
            <a:r>
              <a:rPr lang="ru-RU" sz="3600">
                <a:latin typeface="Book Antiqua"/>
              </a:rPr>
              <a:t>Проектные методы и связь с промышленностью;</a:t>
            </a:r>
          </a:p>
          <a:p>
            <a:pPr marL="514350" indent="-514350">
              <a:buAutoNum type="arabicPeriod"/>
            </a:pPr>
            <a:r>
              <a:rPr lang="ru-RU" sz="3600">
                <a:latin typeface="Book Antiqua"/>
              </a:rPr>
              <a:t>Непрерывность: от 7 класса до поступления;</a:t>
            </a:r>
            <a:endParaRPr lang="ru-RU" sz="3600" dirty="0">
              <a:latin typeface="Book Antiqua"/>
            </a:endParaRPr>
          </a:p>
        </p:txBody>
      </p:sp>
      <p:pic>
        <p:nvPicPr>
          <p:cNvPr id="5" name="Рисунок 4" descr="Picture background">
            <a:extLst>
              <a:ext uri="{FF2B5EF4-FFF2-40B4-BE49-F238E27FC236}">
                <a16:creationId xmlns:a16="http://schemas.microsoft.com/office/drawing/2014/main" id="{DB981349-7A3F-7EEC-3B9D-582FE57D91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5761" y="6014581"/>
            <a:ext cx="2743197" cy="843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143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D5ACD5-DDCB-F750-D3F5-DBDA2A756A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560" y="2138363"/>
            <a:ext cx="11877040" cy="4968240"/>
          </a:xfrm>
        </p:spPr>
        <p:txBody>
          <a:bodyPr>
            <a:normAutofit fontScale="90000"/>
          </a:bodyPr>
          <a:lstStyle/>
          <a:p>
            <a:br>
              <a:rPr lang="ru-RU" dirty="0">
                <a:solidFill>
                  <a:srgbClr val="0F1115"/>
                </a:solidFill>
                <a:highlight>
                  <a:srgbClr val="FFFFFF"/>
                </a:highlight>
              </a:rPr>
            </a:br>
            <a:br>
              <a:rPr lang="ru-RU" dirty="0">
                <a:solidFill>
                  <a:srgbClr val="0F1115"/>
                </a:solidFill>
                <a:highlight>
                  <a:srgbClr val="FFFFFF"/>
                </a:highlight>
              </a:rPr>
            </a:br>
            <a:br>
              <a:rPr lang="ru-RU" dirty="0">
                <a:highlight>
                  <a:srgbClr val="FFFFFF"/>
                </a:highlight>
              </a:rPr>
            </a:br>
            <a:br>
              <a:rPr lang="ru-RU" dirty="0">
                <a:highlight>
                  <a:srgbClr val="FFFFFF"/>
                </a:highlight>
              </a:rPr>
            </a:br>
            <a:r>
              <a:rPr lang="ru-RU" b="1">
                <a:solidFill>
                  <a:schemeClr val="accent5">
                    <a:lumMod val="76000"/>
                  </a:schemeClr>
                </a:solidFill>
                <a:latin typeface="Book Antiqua"/>
              </a:rPr>
              <a:t>1. Качественный контент: от теории к олимпиадному мышлению</a:t>
            </a:r>
          </a:p>
          <a:p>
            <a:br>
              <a:rPr lang="en-US" dirty="0"/>
            </a:br>
            <a:endParaRPr lang="en-US" dirty="0"/>
          </a:p>
          <a:p>
            <a:endParaRPr lang="ru-RU" dirty="0"/>
          </a:p>
        </p:txBody>
      </p:sp>
      <p:pic>
        <p:nvPicPr>
          <p:cNvPr id="5" name="Рисунок 4" descr="Picture background">
            <a:extLst>
              <a:ext uri="{FF2B5EF4-FFF2-40B4-BE49-F238E27FC236}">
                <a16:creationId xmlns:a16="http://schemas.microsoft.com/office/drawing/2014/main" id="{E559088E-19EC-8AB9-C8F9-F88816EA8C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680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758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F14E0B-19BF-39ED-C85A-AC2EAFF59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1240" y="-635"/>
            <a:ext cx="10515600" cy="980123"/>
          </a:xfrm>
        </p:spPr>
        <p:txBody>
          <a:bodyPr>
            <a:normAutofit/>
          </a:bodyPr>
          <a:lstStyle/>
          <a:p>
            <a:pPr algn="ctr"/>
            <a:r>
              <a:rPr lang="ru-RU" sz="3600" b="1">
                <a:solidFill>
                  <a:schemeClr val="accent5">
                    <a:lumMod val="76000"/>
                  </a:schemeClr>
                </a:solidFill>
                <a:latin typeface="Book Antiqua"/>
                <a:ea typeface="+mj-lt"/>
                <a:cs typeface="+mj-lt"/>
              </a:rPr>
              <a:t>Онлайн-школа «Сириус.Курсы»</a:t>
            </a:r>
            <a:endParaRPr lang="ru-RU" sz="3600">
              <a:solidFill>
                <a:schemeClr val="accent5">
                  <a:lumMod val="76000"/>
                </a:schemeClr>
              </a:solidFill>
              <a:latin typeface="Book Antiqua"/>
            </a:endParaRPr>
          </a:p>
        </p:txBody>
      </p:sp>
      <p:pic>
        <p:nvPicPr>
          <p:cNvPr id="4" name="Объект 3" descr="Изображение выглядит как текст, снимок экрана, Шрифт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30F4E8E-153A-F7C1-072D-C95C6F7231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4400" y="768985"/>
            <a:ext cx="10696240" cy="5631498"/>
          </a:xfrm>
          <a:prstGeom prst="rect">
            <a:avLst/>
          </a:prstGeom>
        </p:spPr>
      </p:pic>
      <p:pic>
        <p:nvPicPr>
          <p:cNvPr id="6" name="Рисунок 5" descr="Picture background">
            <a:extLst>
              <a:ext uri="{FF2B5EF4-FFF2-40B4-BE49-F238E27FC236}">
                <a16:creationId xmlns:a16="http://schemas.microsoft.com/office/drawing/2014/main" id="{96FCBBCF-C5D0-002B-554A-F8D7C6467C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6881" y="6014581"/>
            <a:ext cx="2743197" cy="843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956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9604D5-7A39-5BDE-02E9-7A4B7263A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" y="375285"/>
            <a:ext cx="4460240" cy="1345883"/>
          </a:xfrm>
        </p:spPr>
        <p:txBody>
          <a:bodyPr/>
          <a:lstStyle/>
          <a:p>
            <a:pPr algn="ctr"/>
            <a:r>
              <a:rPr lang="ru-RU" b="1">
                <a:solidFill>
                  <a:schemeClr val="accent5">
                    <a:lumMod val="76000"/>
                  </a:schemeClr>
                </a:solidFill>
                <a:latin typeface="Book Antiqua"/>
              </a:rPr>
              <a:t>Видеолекции СИРИУС</a:t>
            </a:r>
            <a:endParaRPr lang="ru-RU" b="1" dirty="0">
              <a:solidFill>
                <a:schemeClr val="accent5">
                  <a:lumMod val="76000"/>
                </a:schemeClr>
              </a:solidFill>
              <a:latin typeface="Book Antiqua"/>
            </a:endParaRPr>
          </a:p>
        </p:txBody>
      </p:sp>
      <p:pic>
        <p:nvPicPr>
          <p:cNvPr id="4" name="Объект 3" descr="Изображение выглядит как текст, Человеческое лицо, человек, одежд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58DE426-3BCD-D6D4-43AC-5E387A2DEF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16575" y="159385"/>
            <a:ext cx="6130290" cy="6535738"/>
          </a:xfrm>
          <a:prstGeom prst="rect">
            <a:avLst/>
          </a:prstGeom>
        </p:spPr>
      </p:pic>
      <p:pic>
        <p:nvPicPr>
          <p:cNvPr id="6" name="Рисунок 5" descr="Picture background">
            <a:extLst>
              <a:ext uri="{FF2B5EF4-FFF2-40B4-BE49-F238E27FC236}">
                <a16:creationId xmlns:a16="http://schemas.microsoft.com/office/drawing/2014/main" id="{A21E8C2D-903D-6D59-69A3-6473A448C9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640" y="3418840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7042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Изображение выглядит как текст, Шрифт, снимок экрана, письм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D82B671-EE87-3258-EC14-DD0D780CFF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487" y="149225"/>
            <a:ext cx="5869186" cy="3497898"/>
          </a:xfrm>
          <a:prstGeom prst="rect">
            <a:avLst/>
          </a:prstGeom>
        </p:spPr>
      </p:pic>
      <p:pic>
        <p:nvPicPr>
          <p:cNvPr id="5" name="Рисунок 4" descr="Изображение выглядит как текст, снимок экрана, Шрифт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1E337C6-C943-397A-078D-15EE2A74EE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935" y="3720465"/>
            <a:ext cx="5896610" cy="2586990"/>
          </a:xfrm>
          <a:prstGeom prst="rect">
            <a:avLst/>
          </a:prstGeom>
        </p:spPr>
      </p:pic>
      <p:pic>
        <p:nvPicPr>
          <p:cNvPr id="7" name="Рисунок 6" descr="Picture background">
            <a:extLst>
              <a:ext uri="{FF2B5EF4-FFF2-40B4-BE49-F238E27FC236}">
                <a16:creationId xmlns:a16="http://schemas.microsoft.com/office/drawing/2014/main" id="{671F96D6-EFAF-8605-CF26-5B7BE45F5F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8801" y="5892661"/>
            <a:ext cx="2743197" cy="843557"/>
          </a:xfrm>
          <a:prstGeom prst="rect">
            <a:avLst/>
          </a:prstGeom>
        </p:spPr>
      </p:pic>
      <p:pic>
        <p:nvPicPr>
          <p:cNvPr id="8" name="Рисунок 7" descr="Изображение выглядит как текст, иллюстрация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56C7889-B29B-F16D-2FA8-70393C73CC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7588" y="161925"/>
            <a:ext cx="6031865" cy="3465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9697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A6991B-071D-B17D-F2A0-79492095CE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1920" y="2239963"/>
            <a:ext cx="9144000" cy="2387600"/>
          </a:xfrm>
        </p:spPr>
        <p:txBody>
          <a:bodyPr/>
          <a:lstStyle/>
          <a:p>
            <a:r>
              <a:rPr lang="ru-RU" b="1">
                <a:solidFill>
                  <a:schemeClr val="accent5">
                    <a:lumMod val="76000"/>
                  </a:schemeClr>
                </a:solidFill>
                <a:latin typeface="Book Antiqua"/>
              </a:rPr>
              <a:t>Олимпиадный тренажер</a:t>
            </a:r>
            <a:endParaRPr lang="ru-RU" b="1" dirty="0">
              <a:solidFill>
                <a:schemeClr val="accent5">
                  <a:lumMod val="76000"/>
                </a:schemeClr>
              </a:solidFill>
              <a:latin typeface="Book Antiqua"/>
            </a:endParaRPr>
          </a:p>
        </p:txBody>
      </p:sp>
      <p:pic>
        <p:nvPicPr>
          <p:cNvPr id="5" name="Рисунок 4" descr="Picture background">
            <a:extLst>
              <a:ext uri="{FF2B5EF4-FFF2-40B4-BE49-F238E27FC236}">
                <a16:creationId xmlns:a16="http://schemas.microsoft.com/office/drawing/2014/main" id="{75B6C6F4-C72F-AD18-46A3-35562E6A46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680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2132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Изображение выглядит как текст, снимок экрана, диаграмма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1DB445B-39AE-1883-948F-94B17B263C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9240" y="1020761"/>
            <a:ext cx="11663680" cy="4518345"/>
          </a:xfrm>
          <a:prstGeom prst="rect">
            <a:avLst/>
          </a:prstGeom>
        </p:spPr>
      </p:pic>
      <p:pic>
        <p:nvPicPr>
          <p:cNvPr id="6" name="Рисунок 5" descr="Picture background">
            <a:extLst>
              <a:ext uri="{FF2B5EF4-FFF2-40B4-BE49-F238E27FC236}">
                <a16:creationId xmlns:a16="http://schemas.microsoft.com/office/drawing/2014/main" id="{245C9A23-AB1A-0902-24C6-54483FD49E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5761" y="6014581"/>
            <a:ext cx="2743197" cy="843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173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Изображение выглядит как текст, снимок экрана, Шрифт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5BBFD84-52FF-BF47-6748-F690B96A10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34042" y="325914"/>
            <a:ext cx="5913755" cy="2118360"/>
          </a:xfrm>
          <a:prstGeom prst="rect">
            <a:avLst/>
          </a:prstGeom>
        </p:spPr>
      </p:pic>
      <p:pic>
        <p:nvPicPr>
          <p:cNvPr id="6" name="Рисунок 5" descr="Изображение выглядит как текст, снимок экрана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685AFF9-00EA-6D00-3D7F-D361976B0C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7040" y="2558098"/>
            <a:ext cx="8595360" cy="4139565"/>
          </a:xfrm>
          <a:prstGeom prst="rect">
            <a:avLst/>
          </a:prstGeom>
        </p:spPr>
      </p:pic>
      <p:pic>
        <p:nvPicPr>
          <p:cNvPr id="8" name="Рисунок 7" descr="Picture background">
            <a:extLst>
              <a:ext uri="{FF2B5EF4-FFF2-40B4-BE49-F238E27FC236}">
                <a16:creationId xmlns:a16="http://schemas.microsoft.com/office/drawing/2014/main" id="{C6A13BF7-B693-3252-CD58-59C88C0C57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1" y="6014581"/>
            <a:ext cx="2743197" cy="843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8888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Изображение выглядит как текст, снимок экрана, диаграмма, карт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3C70485-09A0-2354-A71E-C0750F33E2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259" y="2831465"/>
            <a:ext cx="8100037" cy="4026218"/>
          </a:xfrm>
          <a:prstGeom prst="rect">
            <a:avLst/>
          </a:prstGeom>
        </p:spPr>
      </p:pic>
      <p:pic>
        <p:nvPicPr>
          <p:cNvPr id="5" name="Рисунок 4" descr="Изображение выглядит как текст, снимок экрана, Пурпурный цвет, Фиолетов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64837EF-F116-B489-01A0-62279D62B9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4665" y="-4445"/>
            <a:ext cx="5350510" cy="3432810"/>
          </a:xfrm>
          <a:prstGeom prst="rect">
            <a:avLst/>
          </a:prstGeom>
        </p:spPr>
      </p:pic>
      <p:pic>
        <p:nvPicPr>
          <p:cNvPr id="7" name="Рисунок 6" descr="Picture background">
            <a:extLst>
              <a:ext uri="{FF2B5EF4-FFF2-40B4-BE49-F238E27FC236}">
                <a16:creationId xmlns:a16="http://schemas.microsoft.com/office/drawing/2014/main" id="{6C30E4AC-B969-3C8E-07AD-AC7FD91B5A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1" y="6014581"/>
            <a:ext cx="2743197" cy="843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9592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Изображение выглядит как текст, снимок экрана, Операционная систем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20BF9C3-638B-1C53-C35F-DECBDDF788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059" y="118745"/>
            <a:ext cx="10497399" cy="6718618"/>
          </a:xfrm>
          <a:prstGeom prst="rect">
            <a:avLst/>
          </a:prstGeom>
        </p:spPr>
      </p:pic>
      <p:pic>
        <p:nvPicPr>
          <p:cNvPr id="6" name="Рисунок 5" descr="Picture background">
            <a:extLst>
              <a:ext uri="{FF2B5EF4-FFF2-40B4-BE49-F238E27FC236}">
                <a16:creationId xmlns:a16="http://schemas.microsoft.com/office/drawing/2014/main" id="{117FD6CA-D398-3336-472B-E3E9816EB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6881" y="6014581"/>
            <a:ext cx="2743197" cy="843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1449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Изображение выглядит как дерево, растение, дом, на открытом воздух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20299FD-9B4D-A76E-B93F-A034631B16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4444" r="1" b="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297967-23FC-A2F7-4D32-DE6116C46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 dirty="0" err="1">
                <a:solidFill>
                  <a:schemeClr val="accent5">
                    <a:lumMod val="76000"/>
                  </a:schemeClr>
                </a:solidFill>
                <a:latin typeface="Book Antiqua"/>
              </a:rPr>
              <a:t>Неделя</a:t>
            </a:r>
            <a:r>
              <a:rPr lang="en-US" sz="3600" b="1" dirty="0">
                <a:solidFill>
                  <a:schemeClr val="accent5">
                    <a:lumMod val="76000"/>
                  </a:schemeClr>
                </a:solidFill>
                <a:latin typeface="Book Antiqua"/>
              </a:rPr>
              <a:t> </a:t>
            </a:r>
            <a:r>
              <a:rPr lang="en-US" sz="3600" b="1" dirty="0" err="1">
                <a:solidFill>
                  <a:schemeClr val="accent5">
                    <a:lumMod val="76000"/>
                  </a:schemeClr>
                </a:solidFill>
                <a:latin typeface="Book Antiqua"/>
              </a:rPr>
              <a:t>современной</a:t>
            </a:r>
            <a:r>
              <a:rPr lang="en-US" sz="3600" b="1" dirty="0">
                <a:solidFill>
                  <a:schemeClr val="accent5">
                    <a:lumMod val="76000"/>
                  </a:schemeClr>
                </a:solidFill>
                <a:latin typeface="Book Antiqua"/>
              </a:rPr>
              <a:t> </a:t>
            </a:r>
            <a:r>
              <a:rPr lang="en-US" sz="3600" b="1" dirty="0" err="1">
                <a:solidFill>
                  <a:schemeClr val="accent5">
                    <a:lumMod val="76000"/>
                  </a:schemeClr>
                </a:solidFill>
                <a:latin typeface="Book Antiqua"/>
              </a:rPr>
              <a:t>энергетики</a:t>
            </a:r>
            <a:endParaRPr lang="en-US" sz="3600" b="1" dirty="0">
              <a:solidFill>
                <a:schemeClr val="accent5">
                  <a:lumMod val="76000"/>
                </a:schemeClr>
              </a:solidFill>
              <a:latin typeface="Book Antiqua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93163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55887CA-EF0B-0A4C-7AEA-2A7F73A6E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26346"/>
            <a:ext cx="10515600" cy="435133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algn="ctr">
              <a:buNone/>
            </a:pPr>
            <a:r>
              <a:rPr lang="ru-RU" sz="3200">
                <a:latin typeface="Book Antiqua"/>
                <a:ea typeface="+mn-lt"/>
                <a:cs typeface="+mn-lt"/>
              </a:rPr>
              <a:t>В программе Недели  были предусмотрены следующие мероприятия:</a:t>
            </a:r>
            <a:endParaRPr lang="ru-RU" sz="3200">
              <a:latin typeface="Book Antiqua"/>
            </a:endParaRPr>
          </a:p>
          <a:p>
            <a:pPr>
              <a:buFont typeface="Arial"/>
              <a:buChar char="•"/>
            </a:pPr>
            <a:r>
              <a:rPr lang="ru-RU" sz="3200">
                <a:latin typeface="Book Antiqua"/>
                <a:ea typeface="+mn-lt"/>
                <a:cs typeface="+mn-lt"/>
              </a:rPr>
              <a:t>видеолекция «Как школьные знания помогают ответить на большие вызовы в современной энергетике»</a:t>
            </a:r>
            <a:r>
              <a:rPr lang="ru-RU" sz="3200" dirty="0">
                <a:latin typeface="Book Antiqua"/>
                <a:ea typeface="+mn-lt"/>
                <a:cs typeface="+mn-lt"/>
              </a:rPr>
              <a:t> </a:t>
            </a:r>
            <a:endParaRPr lang="ru-RU" sz="3200">
              <a:latin typeface="Book Antiqua"/>
            </a:endParaRPr>
          </a:p>
          <a:p>
            <a:pPr>
              <a:buFont typeface="Arial"/>
              <a:buChar char="•"/>
            </a:pPr>
            <a:r>
              <a:rPr lang="ru-RU" sz="3200">
                <a:latin typeface="Book Antiqua"/>
                <a:ea typeface="+mn-lt"/>
                <a:cs typeface="+mn-lt"/>
              </a:rPr>
              <a:t>конкурс плакатов «Механизмы будущего» </a:t>
            </a:r>
            <a:endParaRPr lang="ru-RU" sz="3200">
              <a:latin typeface="Book Antiqua"/>
            </a:endParaRPr>
          </a:p>
          <a:p>
            <a:pPr>
              <a:buFont typeface="Arial"/>
              <a:buChar char="•"/>
            </a:pPr>
            <a:r>
              <a:rPr lang="ru-RU" sz="3200">
                <a:latin typeface="Book Antiqua"/>
                <a:ea typeface="+mn-lt"/>
                <a:cs typeface="+mn-lt"/>
              </a:rPr>
              <a:t>квиз «Энергия вокруг нас»</a:t>
            </a:r>
            <a:r>
              <a:rPr lang="ru-RU" sz="3200" dirty="0">
                <a:latin typeface="Book Antiqua"/>
                <a:ea typeface="+mn-lt"/>
                <a:cs typeface="+mn-lt"/>
              </a:rPr>
              <a:t> </a:t>
            </a:r>
            <a:endParaRPr lang="ru-RU" sz="3200">
              <a:latin typeface="Book Antiqua"/>
            </a:endParaRPr>
          </a:p>
          <a:p>
            <a:pPr>
              <a:buFont typeface="Arial"/>
              <a:buChar char="•"/>
            </a:pPr>
            <a:r>
              <a:rPr lang="ru-RU" sz="3200">
                <a:latin typeface="Book Antiqua"/>
                <a:ea typeface="+mn-lt"/>
                <a:cs typeface="+mn-lt"/>
              </a:rPr>
              <a:t>интеллектуальная командная игра для старшеклассников </a:t>
            </a:r>
            <a:endParaRPr lang="ru-RU" sz="3200">
              <a:latin typeface="Book Antiqua"/>
            </a:endParaRPr>
          </a:p>
          <a:p>
            <a:pPr>
              <a:buFont typeface="Arial"/>
              <a:buChar char="•"/>
            </a:pPr>
            <a:r>
              <a:rPr lang="ru-RU" sz="3200">
                <a:latin typeface="Book Antiqua"/>
                <a:ea typeface="+mn-lt"/>
                <a:cs typeface="+mn-lt"/>
              </a:rPr>
              <a:t>сборка макета электростанции</a:t>
            </a:r>
            <a:endParaRPr lang="ru-RU" sz="3200">
              <a:latin typeface="Book Antiqua"/>
            </a:endParaRPr>
          </a:p>
          <a:p>
            <a:pPr>
              <a:buFont typeface="Arial"/>
              <a:buChar char="•"/>
            </a:pPr>
            <a:r>
              <a:rPr lang="ru-RU" sz="3200">
                <a:latin typeface="Book Antiqua"/>
                <a:ea typeface="+mn-lt"/>
                <a:cs typeface="+mn-lt"/>
              </a:rPr>
              <a:t>олимпиада «Современная энергетика» </a:t>
            </a:r>
            <a:endParaRPr lang="ru-RU" sz="3200">
              <a:latin typeface="Book Antiqua"/>
            </a:endParaRPr>
          </a:p>
          <a:p>
            <a:pPr indent="0">
              <a:buNone/>
            </a:pPr>
            <a:endParaRPr lang="ru-RU" sz="1200" dirty="0">
              <a:highlight>
                <a:srgbClr val="FFFFFF"/>
              </a:highlight>
            </a:endParaRPr>
          </a:p>
        </p:txBody>
      </p:sp>
      <p:pic>
        <p:nvPicPr>
          <p:cNvPr id="5" name="Рисунок 4" descr="Picture background">
            <a:extLst>
              <a:ext uri="{FF2B5EF4-FFF2-40B4-BE49-F238E27FC236}">
                <a16:creationId xmlns:a16="http://schemas.microsoft.com/office/drawing/2014/main" id="{1E30ACCD-391E-F28D-0816-646B6B4895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6881" y="6014581"/>
            <a:ext cx="2743197" cy="843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7518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Изображение выглядит как текст, костюм, человек, одежд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FA476D1-DFD4-92BC-C1B1-9D9FC135F6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147" y="2106083"/>
            <a:ext cx="5819986" cy="2920153"/>
          </a:xfrm>
          <a:prstGeom prst="rect">
            <a:avLst/>
          </a:prstGeom>
        </p:spPr>
      </p:pic>
      <p:pic>
        <p:nvPicPr>
          <p:cNvPr id="5" name="Рисунок 4" descr="Изображение выглядит как текст, снимок экрана, Шрифт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F431390-1F2E-CC5B-8ABA-1239DD348D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1905" y="2523278"/>
            <a:ext cx="6267027" cy="2228003"/>
          </a:xfrm>
          <a:prstGeom prst="rect">
            <a:avLst/>
          </a:prstGeom>
        </p:spPr>
      </p:pic>
      <p:pic>
        <p:nvPicPr>
          <p:cNvPr id="7" name="Рисунок 6" descr="Picture background">
            <a:extLst>
              <a:ext uri="{FF2B5EF4-FFF2-40B4-BE49-F238E27FC236}">
                <a16:creationId xmlns:a16="http://schemas.microsoft.com/office/drawing/2014/main" id="{6A9C5F12-ED5C-7AED-E01D-5A106946C6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1" y="6014581"/>
            <a:ext cx="2743197" cy="843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497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C94073-CE92-2417-F82B-02F0617E3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282" y="190240"/>
            <a:ext cx="10515600" cy="33871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>
                <a:solidFill>
                  <a:schemeClr val="accent5">
                    <a:lumMod val="76000"/>
                  </a:schemeClr>
                </a:solidFill>
                <a:latin typeface="Book Antiqua"/>
              </a:rPr>
              <a:t>Результаты учащихся</a:t>
            </a:r>
            <a:endParaRPr lang="ru-RU"/>
          </a:p>
        </p:txBody>
      </p:sp>
      <p:pic>
        <p:nvPicPr>
          <p:cNvPr id="4" name="Объект 3" descr="Изображение выглядит как текст, Шрифт, снимок экрана, черно-бел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0660A04-E500-7D82-DFEA-29429BD55F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6127" y="701363"/>
            <a:ext cx="2498499" cy="57129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6CFC93C-3591-7E9B-7629-E9CB3DBB8217}"/>
              </a:ext>
            </a:extLst>
          </p:cNvPr>
          <p:cNvSpPr txBox="1"/>
          <p:nvPr/>
        </p:nvSpPr>
        <p:spPr>
          <a:xfrm>
            <a:off x="1864565" y="6416165"/>
            <a:ext cx="2743200" cy="365760"/>
          </a:xfrm>
          <a:custGeom>
            <a:avLst/>
            <a:gdLst>
              <a:gd name="csX0" fmla="*/ 0 w 2743200"/>
              <a:gd name="csY0" fmla="*/ 0 h 365760"/>
              <a:gd name="csX1" fmla="*/ 630936 w 2743200"/>
              <a:gd name="csY1" fmla="*/ 0 h 365760"/>
              <a:gd name="csX2" fmla="*/ 1316736 w 2743200"/>
              <a:gd name="csY2" fmla="*/ 0 h 365760"/>
              <a:gd name="csX3" fmla="*/ 1947672 w 2743200"/>
              <a:gd name="csY3" fmla="*/ 0 h 365760"/>
              <a:gd name="csX4" fmla="*/ 2743200 w 2743200"/>
              <a:gd name="csY4" fmla="*/ 0 h 365760"/>
              <a:gd name="csX5" fmla="*/ 2743200 w 2743200"/>
              <a:gd name="csY5" fmla="*/ 365760 h 365760"/>
              <a:gd name="csX6" fmla="*/ 2139696 w 2743200"/>
              <a:gd name="csY6" fmla="*/ 365760 h 365760"/>
              <a:gd name="csX7" fmla="*/ 1481328 w 2743200"/>
              <a:gd name="csY7" fmla="*/ 365760 h 365760"/>
              <a:gd name="csX8" fmla="*/ 740664 w 2743200"/>
              <a:gd name="csY8" fmla="*/ 365760 h 365760"/>
              <a:gd name="csX9" fmla="*/ 0 w 2743200"/>
              <a:gd name="csY9" fmla="*/ 365760 h 365760"/>
              <a:gd name="csX10" fmla="*/ 0 w 2743200"/>
              <a:gd name="csY10" fmla="*/ 0 h 3657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743200" h="365760" extrusionOk="0">
                <a:moveTo>
                  <a:pt x="0" y="0"/>
                </a:moveTo>
                <a:cubicBezTo>
                  <a:pt x="212691" y="-18635"/>
                  <a:pt x="395793" y="25429"/>
                  <a:pt x="630936" y="0"/>
                </a:cubicBezTo>
                <a:cubicBezTo>
                  <a:pt x="866079" y="-25429"/>
                  <a:pt x="1066477" y="26607"/>
                  <a:pt x="1316736" y="0"/>
                </a:cubicBezTo>
                <a:cubicBezTo>
                  <a:pt x="1566995" y="-26607"/>
                  <a:pt x="1778037" y="4619"/>
                  <a:pt x="1947672" y="0"/>
                </a:cubicBezTo>
                <a:cubicBezTo>
                  <a:pt x="2117307" y="-4619"/>
                  <a:pt x="2447976" y="-11774"/>
                  <a:pt x="2743200" y="0"/>
                </a:cubicBezTo>
                <a:cubicBezTo>
                  <a:pt x="2736922" y="130305"/>
                  <a:pt x="2743205" y="193187"/>
                  <a:pt x="2743200" y="365760"/>
                </a:cubicBezTo>
                <a:cubicBezTo>
                  <a:pt x="2543935" y="368651"/>
                  <a:pt x="2343522" y="351452"/>
                  <a:pt x="2139696" y="365760"/>
                </a:cubicBezTo>
                <a:cubicBezTo>
                  <a:pt x="1935870" y="380068"/>
                  <a:pt x="1803952" y="387084"/>
                  <a:pt x="1481328" y="365760"/>
                </a:cubicBezTo>
                <a:cubicBezTo>
                  <a:pt x="1158704" y="344436"/>
                  <a:pt x="942261" y="348857"/>
                  <a:pt x="740664" y="365760"/>
                </a:cubicBezTo>
                <a:cubicBezTo>
                  <a:pt x="539067" y="382663"/>
                  <a:pt x="290726" y="397212"/>
                  <a:pt x="0" y="365760"/>
                </a:cubicBezTo>
                <a:cubicBezTo>
                  <a:pt x="18228" y="251754"/>
                  <a:pt x="10244" y="166422"/>
                  <a:pt x="0" y="0"/>
                </a:cubicBezTo>
                <a:close/>
              </a:path>
            </a:pathLst>
          </a:custGeom>
          <a:noFill/>
          <a:ln>
            <a:solidFill>
              <a:schemeClr val="accent5">
                <a:lumMod val="60000"/>
                <a:lumOff val="40000"/>
              </a:schemeClr>
            </a:solidFill>
            <a:extLst>
              <a:ext uri="{C807C97D-BFC1-408E-A445-0C87EB9F89A2}">
                <ask:lineSketchStyleProps xmlns:ask="http://schemas.microsoft.com/office/drawing/2018/sketchyshapes" sd="384431218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>
                <a:latin typeface="Book Antiqua"/>
              </a:rPr>
              <a:t>Результаты олимпиады</a:t>
            </a:r>
          </a:p>
        </p:txBody>
      </p:sp>
      <p:pic>
        <p:nvPicPr>
          <p:cNvPr id="6" name="Рисунок 5" descr="Изображение выглядит как текст, машина, компьютер, Медицинское оборудовани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49538BC-62F0-DB2B-8666-40AE071640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0640" y="1121763"/>
            <a:ext cx="4630556" cy="461447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DAEE6E3-9732-1300-6860-ECE6FBDA4D3D}"/>
              </a:ext>
            </a:extLst>
          </p:cNvPr>
          <p:cNvSpPr txBox="1"/>
          <p:nvPr/>
        </p:nvSpPr>
        <p:spPr>
          <a:xfrm>
            <a:off x="6893980" y="5725908"/>
            <a:ext cx="2743200" cy="707886"/>
          </a:xfrm>
          <a:prstGeom prst="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000" b="1">
                <a:solidFill>
                  <a:schemeClr val="accent5">
                    <a:lumMod val="76000"/>
                  </a:schemeClr>
                </a:solidFill>
                <a:latin typeface="Book Antiqua"/>
              </a:rPr>
              <a:t>Плакат, созданный с помощью ИИ.</a:t>
            </a:r>
            <a:endParaRPr lang="ru-RU" b="1">
              <a:solidFill>
                <a:schemeClr val="accent5">
                  <a:lumMod val="76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8844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D0BE77-4CBB-3A53-9D8E-5F9968B917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2320" y="2239963"/>
            <a:ext cx="11013440" cy="2387600"/>
          </a:xfrm>
        </p:spPr>
        <p:txBody>
          <a:bodyPr/>
          <a:lstStyle/>
          <a:p>
            <a:r>
              <a:rPr lang="ru-RU" b="1" dirty="0">
                <a:solidFill>
                  <a:schemeClr val="accent5">
                    <a:lumMod val="76000"/>
                  </a:schemeClr>
                </a:solidFill>
                <a:latin typeface="Book Antiqua"/>
              </a:rPr>
              <a:t>2. Методическая свобода и </a:t>
            </a:r>
            <a:r>
              <a:rPr lang="ru-RU" b="1">
                <a:solidFill>
                  <a:schemeClr val="accent5">
                    <a:lumMod val="76000"/>
                  </a:schemeClr>
                </a:solidFill>
                <a:latin typeface="Book Antiqua"/>
              </a:rPr>
              <a:t>разгрузка учителя</a:t>
            </a:r>
          </a:p>
        </p:txBody>
      </p:sp>
      <p:pic>
        <p:nvPicPr>
          <p:cNvPr id="5" name="Рисунок 4" descr="Picture background">
            <a:extLst>
              <a:ext uri="{FF2B5EF4-FFF2-40B4-BE49-F238E27FC236}">
                <a16:creationId xmlns:a16="http://schemas.microsoft.com/office/drawing/2014/main" id="{89A10815-EFC6-2960-0052-F6BF9A93F2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680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9535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A96B84-5E01-6F24-C864-80D670435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" y="-635"/>
            <a:ext cx="11308080" cy="1284923"/>
          </a:xfrm>
        </p:spPr>
        <p:txBody>
          <a:bodyPr>
            <a:normAutofit/>
          </a:bodyPr>
          <a:lstStyle/>
          <a:p>
            <a:r>
              <a:rPr lang="ru-RU" sz="3200" b="1">
                <a:solidFill>
                  <a:schemeClr val="accent5">
                    <a:lumMod val="76000"/>
                  </a:schemeClr>
                </a:solidFill>
                <a:latin typeface="Book Antiqua"/>
              </a:rPr>
              <a:t>Изучение теоретического материала на сайте СИРИУС</a:t>
            </a:r>
          </a:p>
        </p:txBody>
      </p:sp>
      <p:pic>
        <p:nvPicPr>
          <p:cNvPr id="4" name="Объект 3" descr="Изображение выглядит как текст, снимок экрана, Шрифт, программное обеспечени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DDFF855-E597-685D-2ED6-A933675612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1434" y="1246505"/>
            <a:ext cx="10509131" cy="5479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7271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78D1DF-F362-CF8E-D405-07F1B2798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0" y="29845"/>
            <a:ext cx="12151360" cy="1356043"/>
          </a:xfrm>
        </p:spPr>
        <p:txBody>
          <a:bodyPr/>
          <a:lstStyle/>
          <a:p>
            <a:r>
              <a:rPr lang="ru-RU" b="1" dirty="0">
                <a:solidFill>
                  <a:schemeClr val="accent5">
                    <a:lumMod val="76000"/>
                  </a:schemeClr>
                </a:solidFill>
                <a:latin typeface="Book Antiqua"/>
              </a:rPr>
              <a:t>Практические работы после изучения </a:t>
            </a:r>
            <a:r>
              <a:rPr lang="ru-RU" b="1">
                <a:solidFill>
                  <a:schemeClr val="accent5">
                    <a:lumMod val="76000"/>
                  </a:schemeClr>
                </a:solidFill>
                <a:latin typeface="Book Antiqua"/>
              </a:rPr>
              <a:t>тем</a:t>
            </a:r>
            <a:endParaRPr lang="ru-RU" b="1" dirty="0">
              <a:solidFill>
                <a:schemeClr val="accent5">
                  <a:lumMod val="76000"/>
                </a:schemeClr>
              </a:solidFill>
              <a:latin typeface="Book Antiqua"/>
            </a:endParaRPr>
          </a:p>
        </p:txBody>
      </p:sp>
      <p:pic>
        <p:nvPicPr>
          <p:cNvPr id="4" name="Объект 3" descr="Изображение выглядит как текст, снимок экрана, программное обеспечение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BEA2F96-A622-16E5-8256-AB76573A61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8093" y="1378585"/>
            <a:ext cx="10003414" cy="5286058"/>
          </a:xfrm>
          <a:prstGeom prst="rect">
            <a:avLst/>
          </a:prstGeom>
        </p:spPr>
      </p:pic>
      <p:pic>
        <p:nvPicPr>
          <p:cNvPr id="5" name="Рисунок 4" descr="Picture background">
            <a:extLst>
              <a:ext uri="{FF2B5EF4-FFF2-40B4-BE49-F238E27FC236}">
                <a16:creationId xmlns:a16="http://schemas.microsoft.com/office/drawing/2014/main" id="{07C2D858-1347-A076-8199-458AE52540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6881" y="6014581"/>
            <a:ext cx="2743197" cy="843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4281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7791CC-38AB-0706-5F39-ED8284B92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40" y="182245"/>
            <a:ext cx="10515600" cy="746443"/>
          </a:xfrm>
        </p:spPr>
        <p:txBody>
          <a:bodyPr/>
          <a:lstStyle/>
          <a:p>
            <a:pPr algn="ctr"/>
            <a:r>
              <a:rPr lang="ru-RU" b="1">
                <a:solidFill>
                  <a:schemeClr val="accent5">
                    <a:lumMod val="76000"/>
                  </a:schemeClr>
                </a:solidFill>
                <a:latin typeface="Book Antiqua"/>
              </a:rPr>
              <a:t>Автоматизированная проверка</a:t>
            </a:r>
            <a:endParaRPr lang="ru-RU"/>
          </a:p>
        </p:txBody>
      </p:sp>
      <p:pic>
        <p:nvPicPr>
          <p:cNvPr id="7" name="Объект 6" descr="Изображение выглядит как текст, снимок экрана, числ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B5F5FC9-030F-F590-8194-26D9BA8B4C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88235" y="921385"/>
            <a:ext cx="5429450" cy="5743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6138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EF783F-5300-09DA-9141-1CE0544AF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>
                <a:solidFill>
                  <a:schemeClr val="accent5">
                    <a:lumMod val="76000"/>
                  </a:schemeClr>
                </a:solidFill>
                <a:latin typeface="Book Antiqua"/>
              </a:rPr>
              <a:t>Структура модуля</a:t>
            </a:r>
            <a:endParaRPr lang="ru-RU"/>
          </a:p>
        </p:txBody>
      </p:sp>
      <p:pic>
        <p:nvPicPr>
          <p:cNvPr id="4" name="Объект 3" descr="Изображение выглядит как текст, снимок экрана, Шрифт, Цвет электри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1A6CDDB-935A-6B56-875A-4866094FC2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8785" y="1683385"/>
            <a:ext cx="8530030" cy="4686618"/>
          </a:xfrm>
          <a:prstGeom prst="rect">
            <a:avLst/>
          </a:prstGeom>
        </p:spPr>
      </p:pic>
      <p:pic>
        <p:nvPicPr>
          <p:cNvPr id="6" name="Рисунок 5" descr="Picture background">
            <a:extLst>
              <a:ext uri="{FF2B5EF4-FFF2-40B4-BE49-F238E27FC236}">
                <a16:creationId xmlns:a16="http://schemas.microsoft.com/office/drawing/2014/main" id="{A488B182-4039-0709-0EA8-D716F5A81C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6881" y="6014581"/>
            <a:ext cx="2743197" cy="843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2897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Изображение выглядит как текст, Цвет электрик, снимок экрана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20D0480-9401-26F1-6B57-A5069956C0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0" y="2488406"/>
            <a:ext cx="4447540" cy="2334895"/>
          </a:xfrm>
          <a:prstGeom prst="rect">
            <a:avLst/>
          </a:prstGeom>
        </p:spPr>
      </p:pic>
      <p:pic>
        <p:nvPicPr>
          <p:cNvPr id="5" name="Рисунок 4" descr="Изображение выглядит как текст, снимок экрана, программное обеспечение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E15012D-E00F-DC32-2EE4-19E9E7B2AB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7925" y="318"/>
            <a:ext cx="6523990" cy="3829685"/>
          </a:xfrm>
          <a:prstGeom prst="rect">
            <a:avLst/>
          </a:prstGeom>
        </p:spPr>
      </p:pic>
      <p:pic>
        <p:nvPicPr>
          <p:cNvPr id="6" name="Рисунок 5" descr="Изображение выглядит как текст, снимок экрана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5098DB0-0FEE-1707-315D-9FF77DA1EC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4395" y="3966845"/>
            <a:ext cx="4591050" cy="2724150"/>
          </a:xfrm>
          <a:prstGeom prst="rect">
            <a:avLst/>
          </a:prstGeom>
        </p:spPr>
      </p:pic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AC374A86-A20E-13AD-B29F-A9ABEBA971C9}"/>
              </a:ext>
            </a:extLst>
          </p:cNvPr>
          <p:cNvCxnSpPr/>
          <p:nvPr/>
        </p:nvCxnSpPr>
        <p:spPr>
          <a:xfrm flipV="1">
            <a:off x="4466206" y="2510964"/>
            <a:ext cx="3768664" cy="1150220"/>
          </a:xfrm>
          <a:prstGeom prst="straightConnector1">
            <a:avLst/>
          </a:prstGeom>
          <a:ln w="571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B7F600A3-D467-3F84-7B42-7A2B1A13FBD4}"/>
              </a:ext>
            </a:extLst>
          </p:cNvPr>
          <p:cNvCxnSpPr>
            <a:cxnSpLocks/>
          </p:cNvCxnSpPr>
          <p:nvPr/>
        </p:nvCxnSpPr>
        <p:spPr>
          <a:xfrm flipH="1">
            <a:off x="8143429" y="2269264"/>
            <a:ext cx="447736" cy="1714900"/>
          </a:xfrm>
          <a:prstGeom prst="straightConnector1">
            <a:avLst/>
          </a:prstGeom>
          <a:ln w="571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 descr="Picture background">
            <a:extLst>
              <a:ext uri="{FF2B5EF4-FFF2-40B4-BE49-F238E27FC236}">
                <a16:creationId xmlns:a16="http://schemas.microsoft.com/office/drawing/2014/main" id="{6C78C637-5FC1-81BB-FF94-EECEF3E6E1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06680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2337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EAA5C5EF-9080-E4CB-155A-F080F125F2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7120" y="2239963"/>
            <a:ext cx="10017760" cy="2387600"/>
          </a:xfrm>
        </p:spPr>
        <p:txBody>
          <a:bodyPr>
            <a:normAutofit fontScale="90000"/>
          </a:bodyPr>
          <a:lstStyle/>
          <a:p>
            <a:r>
              <a:rPr lang="ru-RU" b="1">
                <a:solidFill>
                  <a:schemeClr val="accent5">
                    <a:lumMod val="76000"/>
                  </a:schemeClr>
                </a:solidFill>
                <a:latin typeface="Book Antiqua"/>
              </a:rPr>
              <a:t>3. Проектный метод и связь с промышленностью</a:t>
            </a:r>
          </a:p>
        </p:txBody>
      </p:sp>
      <p:pic>
        <p:nvPicPr>
          <p:cNvPr id="9" name="Рисунок 8" descr="Picture background">
            <a:extLst>
              <a:ext uri="{FF2B5EF4-FFF2-40B4-BE49-F238E27FC236}">
                <a16:creationId xmlns:a16="http://schemas.microsoft.com/office/drawing/2014/main" id="{C2DFE0A7-461C-6AD5-2314-8EB875DE9C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680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531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Изображение выглядит как текст, одежда, человек, в помещении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83E3301-98D5-09C9-3A10-6C2A108CA9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0047" r="-131" b="11215"/>
          <a:stretch>
            <a:fillRect/>
          </a:stretch>
        </p:blipFill>
        <p:spPr>
          <a:xfrm>
            <a:off x="-6171" y="1489"/>
            <a:ext cx="8054739" cy="3551093"/>
          </a:xfrm>
          <a:prstGeom prst="rect">
            <a:avLst/>
          </a:prstGeom>
        </p:spPr>
      </p:pic>
      <p:pic>
        <p:nvPicPr>
          <p:cNvPr id="5" name="Рисунок 4" descr="Изображение выглядит как зарисовка, колесо, транспортное средство, военный автомобил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D49091F-3B8F-CE20-2A14-8A99264EF1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0860" y="3531901"/>
            <a:ext cx="5903624" cy="3316885"/>
          </a:xfrm>
          <a:prstGeom prst="rect">
            <a:avLst/>
          </a:prstGeom>
        </p:spPr>
      </p:pic>
      <p:pic>
        <p:nvPicPr>
          <p:cNvPr id="7" name="Рисунок 6" descr="Picture background">
            <a:extLst>
              <a:ext uri="{FF2B5EF4-FFF2-40B4-BE49-F238E27FC236}">
                <a16:creationId xmlns:a16="http://schemas.microsoft.com/office/drawing/2014/main" id="{01D82705-6F26-B38C-95CB-9B49D9913D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913" y="5864679"/>
            <a:ext cx="2743197" cy="8435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CDFCF28-982F-1B5B-B8A2-6862B47A167D}"/>
              </a:ext>
            </a:extLst>
          </p:cNvPr>
          <p:cNvSpPr txBox="1"/>
          <p:nvPr/>
        </p:nvSpPr>
        <p:spPr>
          <a:xfrm>
            <a:off x="8312256" y="1112010"/>
            <a:ext cx="3617625" cy="1200329"/>
          </a:xfrm>
          <a:custGeom>
            <a:avLst/>
            <a:gdLst>
              <a:gd name="csX0" fmla="*/ 0 w 3617625"/>
              <a:gd name="csY0" fmla="*/ 0 h 1200329"/>
              <a:gd name="csX1" fmla="*/ 530585 w 3617625"/>
              <a:gd name="csY1" fmla="*/ 0 h 1200329"/>
              <a:gd name="csX2" fmla="*/ 1133523 w 3617625"/>
              <a:gd name="csY2" fmla="*/ 0 h 1200329"/>
              <a:gd name="csX3" fmla="*/ 1664108 w 3617625"/>
              <a:gd name="csY3" fmla="*/ 0 h 1200329"/>
              <a:gd name="csX4" fmla="*/ 2339398 w 3617625"/>
              <a:gd name="csY4" fmla="*/ 0 h 1200329"/>
              <a:gd name="csX5" fmla="*/ 2978511 w 3617625"/>
              <a:gd name="csY5" fmla="*/ 0 h 1200329"/>
              <a:gd name="csX6" fmla="*/ 3617625 w 3617625"/>
              <a:gd name="csY6" fmla="*/ 0 h 1200329"/>
              <a:gd name="csX7" fmla="*/ 3617625 w 3617625"/>
              <a:gd name="csY7" fmla="*/ 624171 h 1200329"/>
              <a:gd name="csX8" fmla="*/ 3617625 w 3617625"/>
              <a:gd name="csY8" fmla="*/ 1200329 h 1200329"/>
              <a:gd name="csX9" fmla="*/ 3050864 w 3617625"/>
              <a:gd name="csY9" fmla="*/ 1200329 h 1200329"/>
              <a:gd name="csX10" fmla="*/ 2556455 w 3617625"/>
              <a:gd name="csY10" fmla="*/ 1200329 h 1200329"/>
              <a:gd name="csX11" fmla="*/ 2062046 w 3617625"/>
              <a:gd name="csY11" fmla="*/ 1200329 h 1200329"/>
              <a:gd name="csX12" fmla="*/ 1459109 w 3617625"/>
              <a:gd name="csY12" fmla="*/ 1200329 h 1200329"/>
              <a:gd name="csX13" fmla="*/ 928524 w 3617625"/>
              <a:gd name="csY13" fmla="*/ 1200329 h 1200329"/>
              <a:gd name="csX14" fmla="*/ 0 w 3617625"/>
              <a:gd name="csY14" fmla="*/ 1200329 h 1200329"/>
              <a:gd name="csX15" fmla="*/ 0 w 3617625"/>
              <a:gd name="csY15" fmla="*/ 600165 h 1200329"/>
              <a:gd name="csX16" fmla="*/ 0 w 3617625"/>
              <a:gd name="csY16" fmla="*/ 0 h 12003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617625" h="1200329" extrusionOk="0">
                <a:moveTo>
                  <a:pt x="0" y="0"/>
                </a:moveTo>
                <a:cubicBezTo>
                  <a:pt x="154754" y="-11232"/>
                  <a:pt x="345689" y="17877"/>
                  <a:pt x="530585" y="0"/>
                </a:cubicBezTo>
                <a:cubicBezTo>
                  <a:pt x="715482" y="-17877"/>
                  <a:pt x="1001845" y="2393"/>
                  <a:pt x="1133523" y="0"/>
                </a:cubicBezTo>
                <a:cubicBezTo>
                  <a:pt x="1265201" y="-2393"/>
                  <a:pt x="1476611" y="-10460"/>
                  <a:pt x="1664108" y="0"/>
                </a:cubicBezTo>
                <a:cubicBezTo>
                  <a:pt x="1851605" y="10460"/>
                  <a:pt x="2116497" y="-5658"/>
                  <a:pt x="2339398" y="0"/>
                </a:cubicBezTo>
                <a:cubicBezTo>
                  <a:pt x="2562299" y="5658"/>
                  <a:pt x="2802834" y="7947"/>
                  <a:pt x="2978511" y="0"/>
                </a:cubicBezTo>
                <a:cubicBezTo>
                  <a:pt x="3154188" y="-7947"/>
                  <a:pt x="3330577" y="-890"/>
                  <a:pt x="3617625" y="0"/>
                </a:cubicBezTo>
                <a:cubicBezTo>
                  <a:pt x="3604160" y="142090"/>
                  <a:pt x="3647971" y="484317"/>
                  <a:pt x="3617625" y="624171"/>
                </a:cubicBezTo>
                <a:cubicBezTo>
                  <a:pt x="3587279" y="764025"/>
                  <a:pt x="3597262" y="1058660"/>
                  <a:pt x="3617625" y="1200329"/>
                </a:cubicBezTo>
                <a:cubicBezTo>
                  <a:pt x="3417329" y="1212804"/>
                  <a:pt x="3320674" y="1184764"/>
                  <a:pt x="3050864" y="1200329"/>
                </a:cubicBezTo>
                <a:cubicBezTo>
                  <a:pt x="2781054" y="1215894"/>
                  <a:pt x="2676910" y="1205550"/>
                  <a:pt x="2556455" y="1200329"/>
                </a:cubicBezTo>
                <a:cubicBezTo>
                  <a:pt x="2436000" y="1195108"/>
                  <a:pt x="2188996" y="1185267"/>
                  <a:pt x="2062046" y="1200329"/>
                </a:cubicBezTo>
                <a:cubicBezTo>
                  <a:pt x="1935096" y="1215391"/>
                  <a:pt x="1741816" y="1179610"/>
                  <a:pt x="1459109" y="1200329"/>
                </a:cubicBezTo>
                <a:cubicBezTo>
                  <a:pt x="1176402" y="1221048"/>
                  <a:pt x="1167260" y="1207726"/>
                  <a:pt x="928524" y="1200329"/>
                </a:cubicBezTo>
                <a:cubicBezTo>
                  <a:pt x="689788" y="1192932"/>
                  <a:pt x="391542" y="1234688"/>
                  <a:pt x="0" y="1200329"/>
                </a:cubicBezTo>
                <a:cubicBezTo>
                  <a:pt x="6758" y="1070681"/>
                  <a:pt x="-27952" y="895816"/>
                  <a:pt x="0" y="600165"/>
                </a:cubicBezTo>
                <a:cubicBezTo>
                  <a:pt x="27952" y="304514"/>
                  <a:pt x="902" y="166457"/>
                  <a:pt x="0" y="0"/>
                </a:cubicBezTo>
                <a:close/>
              </a:path>
            </a:pathLst>
          </a:custGeom>
          <a:noFill/>
          <a:ln w="28575">
            <a:solidFill>
              <a:schemeClr val="accent5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84431218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3600" b="1">
                <a:solidFill>
                  <a:schemeClr val="accent5">
                    <a:lumMod val="76000"/>
                  </a:schemeClr>
                </a:solidFill>
                <a:latin typeface="Book Antiqua"/>
              </a:rPr>
              <a:t>Тульская область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72637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Изображение выглядит как Электрическая проводка, автокомпонент, Электронная техника, электрони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7CFA15C-A14C-E7BE-7D9D-4048C06DE7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0" y="3214"/>
            <a:ext cx="5144280" cy="2986946"/>
          </a:xfrm>
          <a:prstGeom prst="rect">
            <a:avLst/>
          </a:prstGeom>
        </p:spPr>
      </p:pic>
      <p:pic>
        <p:nvPicPr>
          <p:cNvPr id="5" name="Рисунок 4" descr="Изображение выглядит как человек, Человеческое лицо, одежда, в помещении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D277F77-1A6E-8705-0071-6CE7C121CE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3036" y="1962462"/>
            <a:ext cx="6390026" cy="373255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14EEAC-44E4-E3CC-1DFC-7DCAE2DF4964}"/>
              </a:ext>
            </a:extLst>
          </p:cNvPr>
          <p:cNvSpPr txBox="1"/>
          <p:nvPr/>
        </p:nvSpPr>
        <p:spPr>
          <a:xfrm>
            <a:off x="7034692" y="5697798"/>
            <a:ext cx="3717560" cy="461665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>
                <a:solidFill>
                  <a:schemeClr val="accent5">
                    <a:lumMod val="76000"/>
                  </a:schemeClr>
                </a:solidFill>
                <a:latin typeface="Book Antiqua"/>
              </a:rPr>
              <a:t>Дмитрий Симаков</a:t>
            </a:r>
            <a:endParaRPr lang="ru-RU" b="1">
              <a:solidFill>
                <a:schemeClr val="accent5">
                  <a:lumMod val="76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1C26C3-B3D1-5A44-F328-C5B6C0A092C5}"/>
              </a:ext>
            </a:extLst>
          </p:cNvPr>
          <p:cNvSpPr txBox="1"/>
          <p:nvPr/>
        </p:nvSpPr>
        <p:spPr>
          <a:xfrm>
            <a:off x="3383" y="2992611"/>
            <a:ext cx="5141625" cy="830997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>
                <a:solidFill>
                  <a:schemeClr val="accent5">
                    <a:lumMod val="76000"/>
                  </a:schemeClr>
                </a:solidFill>
                <a:latin typeface="Book Antiqua"/>
                <a:ea typeface="Open Sans"/>
                <a:cs typeface="Open Sans"/>
              </a:rPr>
              <a:t>Робот для очистки труб от осадка </a:t>
            </a:r>
            <a:r>
              <a:rPr lang="ru-RU" sz="2400" b="1" dirty="0">
                <a:solidFill>
                  <a:schemeClr val="accent5">
                    <a:lumMod val="76000"/>
                  </a:schemeClr>
                </a:solidFill>
                <a:latin typeface="Book Antiqua"/>
                <a:ea typeface="Open Sans"/>
                <a:cs typeface="Open Sans"/>
              </a:rPr>
              <a:t>фосфорной кислоты</a:t>
            </a:r>
            <a:endParaRPr lang="ru-RU" sz="2400" b="1">
              <a:solidFill>
                <a:schemeClr val="accent5">
                  <a:lumMod val="76000"/>
                </a:schemeClr>
              </a:solidFill>
              <a:latin typeface="Book Antiqua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B47403-A53A-6C37-88D3-EE774F1D398B}"/>
              </a:ext>
            </a:extLst>
          </p:cNvPr>
          <p:cNvSpPr txBox="1"/>
          <p:nvPr/>
        </p:nvSpPr>
        <p:spPr>
          <a:xfrm>
            <a:off x="7209402" y="290566"/>
            <a:ext cx="3542675" cy="1200329"/>
          </a:xfrm>
          <a:custGeom>
            <a:avLst/>
            <a:gdLst>
              <a:gd name="csX0" fmla="*/ 0 w 3542675"/>
              <a:gd name="csY0" fmla="*/ 0 h 1200329"/>
              <a:gd name="csX1" fmla="*/ 519592 w 3542675"/>
              <a:gd name="csY1" fmla="*/ 0 h 1200329"/>
              <a:gd name="csX2" fmla="*/ 1145465 w 3542675"/>
              <a:gd name="csY2" fmla="*/ 0 h 1200329"/>
              <a:gd name="csX3" fmla="*/ 1771338 w 3542675"/>
              <a:gd name="csY3" fmla="*/ 0 h 1200329"/>
              <a:gd name="csX4" fmla="*/ 2432637 w 3542675"/>
              <a:gd name="csY4" fmla="*/ 0 h 1200329"/>
              <a:gd name="csX5" fmla="*/ 2952229 w 3542675"/>
              <a:gd name="csY5" fmla="*/ 0 h 1200329"/>
              <a:gd name="csX6" fmla="*/ 3542675 w 3542675"/>
              <a:gd name="csY6" fmla="*/ 0 h 1200329"/>
              <a:gd name="csX7" fmla="*/ 3542675 w 3542675"/>
              <a:gd name="csY7" fmla="*/ 600165 h 1200329"/>
              <a:gd name="csX8" fmla="*/ 3542675 w 3542675"/>
              <a:gd name="csY8" fmla="*/ 1200329 h 1200329"/>
              <a:gd name="csX9" fmla="*/ 2987656 w 3542675"/>
              <a:gd name="csY9" fmla="*/ 1200329 h 1200329"/>
              <a:gd name="csX10" fmla="*/ 2468064 w 3542675"/>
              <a:gd name="csY10" fmla="*/ 1200329 h 1200329"/>
              <a:gd name="csX11" fmla="*/ 1913045 w 3542675"/>
              <a:gd name="csY11" fmla="*/ 1200329 h 1200329"/>
              <a:gd name="csX12" fmla="*/ 1251745 w 3542675"/>
              <a:gd name="csY12" fmla="*/ 1200329 h 1200329"/>
              <a:gd name="csX13" fmla="*/ 696726 w 3542675"/>
              <a:gd name="csY13" fmla="*/ 1200329 h 1200329"/>
              <a:gd name="csX14" fmla="*/ 0 w 3542675"/>
              <a:gd name="csY14" fmla="*/ 1200329 h 1200329"/>
              <a:gd name="csX15" fmla="*/ 0 w 3542675"/>
              <a:gd name="csY15" fmla="*/ 600165 h 1200329"/>
              <a:gd name="csX16" fmla="*/ 0 w 3542675"/>
              <a:gd name="csY16" fmla="*/ 0 h 12003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542675" h="1200329" extrusionOk="0">
                <a:moveTo>
                  <a:pt x="0" y="0"/>
                </a:moveTo>
                <a:cubicBezTo>
                  <a:pt x="183081" y="1754"/>
                  <a:pt x="405512" y="9765"/>
                  <a:pt x="519592" y="0"/>
                </a:cubicBezTo>
                <a:cubicBezTo>
                  <a:pt x="633672" y="-9765"/>
                  <a:pt x="966812" y="21493"/>
                  <a:pt x="1145465" y="0"/>
                </a:cubicBezTo>
                <a:cubicBezTo>
                  <a:pt x="1324118" y="-21493"/>
                  <a:pt x="1558848" y="6274"/>
                  <a:pt x="1771338" y="0"/>
                </a:cubicBezTo>
                <a:cubicBezTo>
                  <a:pt x="1983828" y="-6274"/>
                  <a:pt x="2115447" y="7646"/>
                  <a:pt x="2432637" y="0"/>
                </a:cubicBezTo>
                <a:cubicBezTo>
                  <a:pt x="2749827" y="-7646"/>
                  <a:pt x="2729034" y="-23016"/>
                  <a:pt x="2952229" y="0"/>
                </a:cubicBezTo>
                <a:cubicBezTo>
                  <a:pt x="3175424" y="23016"/>
                  <a:pt x="3284473" y="-2534"/>
                  <a:pt x="3542675" y="0"/>
                </a:cubicBezTo>
                <a:cubicBezTo>
                  <a:pt x="3515205" y="185619"/>
                  <a:pt x="3552744" y="427439"/>
                  <a:pt x="3542675" y="600165"/>
                </a:cubicBezTo>
                <a:cubicBezTo>
                  <a:pt x="3532606" y="772891"/>
                  <a:pt x="3557437" y="983627"/>
                  <a:pt x="3542675" y="1200329"/>
                </a:cubicBezTo>
                <a:cubicBezTo>
                  <a:pt x="3410311" y="1177004"/>
                  <a:pt x="3120616" y="1180588"/>
                  <a:pt x="2987656" y="1200329"/>
                </a:cubicBezTo>
                <a:cubicBezTo>
                  <a:pt x="2854696" y="1220070"/>
                  <a:pt x="2627228" y="1226242"/>
                  <a:pt x="2468064" y="1200329"/>
                </a:cubicBezTo>
                <a:cubicBezTo>
                  <a:pt x="2308900" y="1174416"/>
                  <a:pt x="2092236" y="1202801"/>
                  <a:pt x="1913045" y="1200329"/>
                </a:cubicBezTo>
                <a:cubicBezTo>
                  <a:pt x="1733854" y="1197857"/>
                  <a:pt x="1478866" y="1199887"/>
                  <a:pt x="1251745" y="1200329"/>
                </a:cubicBezTo>
                <a:cubicBezTo>
                  <a:pt x="1024624" y="1200771"/>
                  <a:pt x="815111" y="1201881"/>
                  <a:pt x="696726" y="1200329"/>
                </a:cubicBezTo>
                <a:cubicBezTo>
                  <a:pt x="578341" y="1198777"/>
                  <a:pt x="162578" y="1176789"/>
                  <a:pt x="0" y="1200329"/>
                </a:cubicBezTo>
                <a:cubicBezTo>
                  <a:pt x="-7074" y="951419"/>
                  <a:pt x="21298" y="783924"/>
                  <a:pt x="0" y="600165"/>
                </a:cubicBezTo>
                <a:cubicBezTo>
                  <a:pt x="-21298" y="416406"/>
                  <a:pt x="12627" y="177412"/>
                  <a:pt x="0" y="0"/>
                </a:cubicBezTo>
                <a:close/>
              </a:path>
            </a:pathLst>
          </a:custGeom>
          <a:noFill/>
          <a:ln w="28575">
            <a:solidFill>
              <a:schemeClr val="accent5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3600" b="1">
                <a:solidFill>
                  <a:schemeClr val="accent5">
                    <a:lumMod val="76000"/>
                  </a:schemeClr>
                </a:solidFill>
                <a:latin typeface="Book Antiqua"/>
              </a:rPr>
              <a:t>Кемеровская область</a:t>
            </a:r>
            <a:endParaRPr lang="ru-RU" sz="3600" b="1">
              <a:solidFill>
                <a:schemeClr val="accent5">
                  <a:lumMod val="76000"/>
                </a:schemeClr>
              </a:solidFill>
            </a:endParaRPr>
          </a:p>
        </p:txBody>
      </p:sp>
      <p:pic>
        <p:nvPicPr>
          <p:cNvPr id="11" name="Рисунок 10" descr="Picture background">
            <a:extLst>
              <a:ext uri="{FF2B5EF4-FFF2-40B4-BE49-F238E27FC236}">
                <a16:creationId xmlns:a16="http://schemas.microsoft.com/office/drawing/2014/main" id="{3360FBFD-4F1E-3043-AD91-3341AA05CA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9213" y="4116549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6671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CF2F5-961B-C6E3-6A5F-8F6E85F22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5074024"/>
            <a:ext cx="10109199" cy="59803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Среда</a:t>
            </a:r>
            <a:r>
              <a:rPr lang="en-US" sz="3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вуза</a:t>
            </a:r>
            <a:r>
              <a:rPr lang="en-US" sz="3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и </a:t>
            </a:r>
            <a:r>
              <a:rPr lang="en-US" sz="36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производства</a:t>
            </a:r>
            <a:endParaRPr lang="en-US" sz="3600" kern="1200" dirty="0" err="1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Объект 3" descr="Picture background">
            <a:extLst>
              <a:ext uri="{FF2B5EF4-FFF2-40B4-BE49-F238E27FC236}">
                <a16:creationId xmlns:a16="http://schemas.microsoft.com/office/drawing/2014/main" id="{2C21C480-4FEF-B41C-AA17-F4831032E8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003" r="1846" b="-2"/>
          <a:stretch>
            <a:fillRect/>
          </a:stretch>
        </p:blipFill>
        <p:spPr>
          <a:xfrm>
            <a:off x="20" y="-40"/>
            <a:ext cx="6095980" cy="4172827"/>
          </a:xfrm>
          <a:prstGeom prst="rect">
            <a:avLst/>
          </a:prstGeom>
        </p:spPr>
      </p:pic>
      <p:pic>
        <p:nvPicPr>
          <p:cNvPr id="5" name="Рисунок 4" descr="Picture background">
            <a:extLst>
              <a:ext uri="{FF2B5EF4-FFF2-40B4-BE49-F238E27FC236}">
                <a16:creationId xmlns:a16="http://schemas.microsoft.com/office/drawing/2014/main" id="{2745E279-67BD-22D8-EC87-784DBC9654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52" r="-2" b="-2"/>
          <a:stretch>
            <a:fillRect/>
          </a:stretch>
        </p:blipFill>
        <p:spPr>
          <a:xfrm>
            <a:off x="6096000" y="-43"/>
            <a:ext cx="6096000" cy="417282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667AA61-5C27-F30F-D229-06CBE5709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1" y="4811517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 descr="Picture background">
            <a:extLst>
              <a:ext uri="{FF2B5EF4-FFF2-40B4-BE49-F238E27FC236}">
                <a16:creationId xmlns:a16="http://schemas.microsoft.com/office/drawing/2014/main" id="{1D3DD316-F6A5-CECA-A2CE-D6DD9CE25E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4388" y="6014581"/>
            <a:ext cx="2743197" cy="843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6642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AE8AD6-0624-3F25-A503-180979BFB9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6240" y="2270443"/>
            <a:ext cx="11409680" cy="2316480"/>
          </a:xfrm>
        </p:spPr>
        <p:txBody>
          <a:bodyPr>
            <a:normAutofit/>
          </a:bodyPr>
          <a:lstStyle/>
          <a:p>
            <a:r>
              <a:rPr lang="ru-RU" sz="4000" b="1">
                <a:solidFill>
                  <a:schemeClr val="accent5">
                    <a:lumMod val="76000"/>
                  </a:schemeClr>
                </a:solidFill>
                <a:latin typeface="Book Antiqua"/>
              </a:rPr>
              <a:t>4. Непрерывность: от 7 класса до поступления</a:t>
            </a:r>
            <a:endParaRPr lang="ru-RU" sz="4000">
              <a:solidFill>
                <a:schemeClr val="accent5">
                  <a:lumMod val="76000"/>
                </a:schemeClr>
              </a:solidFill>
              <a:latin typeface="Book Antiqua"/>
            </a:endParaRPr>
          </a:p>
        </p:txBody>
      </p:sp>
      <p:pic>
        <p:nvPicPr>
          <p:cNvPr id="5" name="Рисунок 4" descr="Picture background">
            <a:extLst>
              <a:ext uri="{FF2B5EF4-FFF2-40B4-BE49-F238E27FC236}">
                <a16:creationId xmlns:a16="http://schemas.microsoft.com/office/drawing/2014/main" id="{B891E420-896C-A60C-E9EA-637F505FF2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" y="347189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5475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Изображение выглядит как одежда, человек, в помещении, съезд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DB1B653-0875-D9B0-F87C-738E76A6D0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64000" y="3274674"/>
            <a:ext cx="6222592" cy="3589338"/>
          </a:xfrm>
          <a:prstGeom prst="rect">
            <a:avLst/>
          </a:prstGeom>
        </p:spPr>
      </p:pic>
      <p:pic>
        <p:nvPicPr>
          <p:cNvPr id="5" name="Рисунок 4" descr="Изображение выглядит как одежда, человек, Человеческое лицо, ст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C2EEB50-1538-D1B9-C3BE-4E947FBA4B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" y="0"/>
            <a:ext cx="6081283" cy="4022362"/>
          </a:xfrm>
          <a:prstGeom prst="rect">
            <a:avLst/>
          </a:prstGeom>
        </p:spPr>
      </p:pic>
      <p:pic>
        <p:nvPicPr>
          <p:cNvPr id="7" name="Рисунок 6" descr="Picture background">
            <a:extLst>
              <a:ext uri="{FF2B5EF4-FFF2-40B4-BE49-F238E27FC236}">
                <a16:creationId xmlns:a16="http://schemas.microsoft.com/office/drawing/2014/main" id="{1A88309A-99A4-306D-986D-04D8C37580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7442" y="344024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5749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3DEDEF-1245-B2C5-1B77-D9268163B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3B5980-D1D2-9679-A9B4-C7998B5DCB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6240" y="2270443"/>
            <a:ext cx="11409680" cy="2316480"/>
          </a:xfrm>
        </p:spPr>
        <p:txBody>
          <a:bodyPr>
            <a:normAutofit/>
          </a:bodyPr>
          <a:lstStyle/>
          <a:p>
            <a:r>
              <a:rPr lang="ru-RU" sz="4400" b="1">
                <a:solidFill>
                  <a:schemeClr val="accent5">
                    <a:lumMod val="76000"/>
                  </a:schemeClr>
                </a:solidFill>
                <a:latin typeface="Book Antiqua"/>
              </a:rPr>
              <a:t>5. Кадровый модуль: Повышение квалификации учителей</a:t>
            </a:r>
            <a:endParaRPr lang="ru-RU" sz="4400">
              <a:solidFill>
                <a:schemeClr val="accent5">
                  <a:lumMod val="76000"/>
                </a:schemeClr>
              </a:solidFill>
              <a:latin typeface="Book Antiqua"/>
            </a:endParaRPr>
          </a:p>
        </p:txBody>
      </p:sp>
      <p:pic>
        <p:nvPicPr>
          <p:cNvPr id="5" name="Рисунок 4" descr="Picture background">
            <a:extLst>
              <a:ext uri="{FF2B5EF4-FFF2-40B4-BE49-F238E27FC236}">
                <a16:creationId xmlns:a16="http://schemas.microsoft.com/office/drawing/2014/main" id="{A048AB42-EC6F-2F41-B2BF-BBC26726CE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" y="347189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0933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8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56EAFC-6373-22B5-3EF9-3B4CB698C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171162"/>
            <a:ext cx="326690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400" b="1" kern="1200" dirty="0" err="1">
                <a:solidFill>
                  <a:srgbClr val="FFFFFF"/>
                </a:solidFill>
                <a:latin typeface="Book Antiqua"/>
              </a:rPr>
              <a:t>Образовательные</a:t>
            </a:r>
            <a:r>
              <a:rPr lang="en-US" sz="2400" b="1" kern="1200" dirty="0">
                <a:solidFill>
                  <a:srgbClr val="FFFFFF"/>
                </a:solidFill>
                <a:latin typeface="Book Antiqua"/>
              </a:rPr>
              <a:t> </a:t>
            </a:r>
            <a:r>
              <a:rPr lang="en-US" sz="2400" b="1" kern="1200" dirty="0" err="1">
                <a:solidFill>
                  <a:srgbClr val="FFFFFF"/>
                </a:solidFill>
                <a:latin typeface="Book Antiqua"/>
              </a:rPr>
              <a:t>программы</a:t>
            </a:r>
            <a:r>
              <a:rPr lang="en-US" sz="2400" b="1" kern="1200" dirty="0">
                <a:solidFill>
                  <a:srgbClr val="FFFFFF"/>
                </a:solidFill>
                <a:latin typeface="Book Antiqua"/>
              </a:rPr>
              <a:t> </a:t>
            </a:r>
            <a:r>
              <a:rPr lang="en-US" sz="2400" b="1" kern="1200" dirty="0" err="1">
                <a:solidFill>
                  <a:srgbClr val="FFFFFF"/>
                </a:solidFill>
                <a:latin typeface="Book Antiqua"/>
              </a:rPr>
              <a:t>для</a:t>
            </a:r>
            <a:r>
              <a:rPr lang="en-US" sz="2400" b="1" kern="1200" dirty="0">
                <a:solidFill>
                  <a:srgbClr val="FFFFFF"/>
                </a:solidFill>
                <a:latin typeface="Book Antiqua"/>
              </a:rPr>
              <a:t> </a:t>
            </a:r>
            <a:r>
              <a:rPr lang="en-US" sz="2400" b="1" kern="1200" dirty="0" err="1">
                <a:solidFill>
                  <a:srgbClr val="FFFFFF"/>
                </a:solidFill>
                <a:latin typeface="Book Antiqua"/>
              </a:rPr>
              <a:t>педагогов</a:t>
            </a:r>
            <a:endParaRPr lang="en-US" sz="2400" kern="1200">
              <a:solidFill>
                <a:srgbClr val="FFFFFF"/>
              </a:solidFill>
              <a:latin typeface="Book Antiqua"/>
            </a:endParaRPr>
          </a:p>
        </p:txBody>
      </p:sp>
      <p:pic>
        <p:nvPicPr>
          <p:cNvPr id="4" name="Объект 3" descr="Изображение выглядит как текст, компьютер, одежда, челове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9A23BBF-9BD3-3FF1-1067-2F96E23C54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50733" y="172720"/>
            <a:ext cx="7223936" cy="6696416"/>
          </a:xfrm>
          <a:prstGeom prst="rect">
            <a:avLst/>
          </a:prstGeom>
        </p:spPr>
      </p:pic>
      <p:pic>
        <p:nvPicPr>
          <p:cNvPr id="6" name="Рисунок 5" descr="Picture background">
            <a:extLst>
              <a:ext uri="{FF2B5EF4-FFF2-40B4-BE49-F238E27FC236}">
                <a16:creationId xmlns:a16="http://schemas.microsoft.com/office/drawing/2014/main" id="{826DF545-9CD3-0ECB-E863-1DF3704F8C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413" y="3842229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5206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DF41A6-29FA-60B2-C2DC-FD3BDB79A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3551"/>
            <a:ext cx="10515600" cy="1325563"/>
          </a:xfrm>
        </p:spPr>
        <p:txBody>
          <a:bodyPr/>
          <a:lstStyle/>
          <a:p>
            <a:pPr algn="ctr"/>
            <a:r>
              <a:rPr lang="ru-RU" b="1">
                <a:solidFill>
                  <a:schemeClr val="accent5">
                    <a:lumMod val="76000"/>
                  </a:schemeClr>
                </a:solidFill>
                <a:latin typeface="Book Antiqua"/>
              </a:rPr>
              <a:t>СПАСИБО ЗА ВНИМАНИЕ</a:t>
            </a:r>
            <a:endParaRPr lang="ru-RU"/>
          </a:p>
        </p:txBody>
      </p:sp>
      <p:pic>
        <p:nvPicPr>
          <p:cNvPr id="5" name="Рисунок 4" descr="Picture background">
            <a:extLst>
              <a:ext uri="{FF2B5EF4-FFF2-40B4-BE49-F238E27FC236}">
                <a16:creationId xmlns:a16="http://schemas.microsoft.com/office/drawing/2014/main" id="{E7CE0AC6-F129-2DC3-CE0E-E6444D5F79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136" y="209779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7112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Тема Office</vt:lpstr>
      <vt:lpstr>Особенности изучения углубленного курса физики при методической поддержке образовательного центра «Сириус».</vt:lpstr>
      <vt:lpstr>Презентация PowerPoint</vt:lpstr>
      <vt:lpstr>Цель ОЦ "СИРИУС"</vt:lpstr>
      <vt:lpstr>Развитие проекта</vt:lpstr>
      <vt:lpstr>Миссия и цель</vt:lpstr>
      <vt:lpstr>Особенность углубленного изучения физики</vt:lpstr>
      <vt:lpstr>    1. Качественный контент: от теории к олимпиадному мышлению   </vt:lpstr>
      <vt:lpstr>Онлайн-школа «Сириус.Курсы»</vt:lpstr>
      <vt:lpstr>Видеолекции СИРИУС</vt:lpstr>
      <vt:lpstr>Презентация PowerPoint</vt:lpstr>
      <vt:lpstr>Олимпиадный тренажер</vt:lpstr>
      <vt:lpstr>Презентация PowerPoint</vt:lpstr>
      <vt:lpstr>Презентация PowerPoint</vt:lpstr>
      <vt:lpstr>Презентация PowerPoint</vt:lpstr>
      <vt:lpstr>Презентация PowerPoint</vt:lpstr>
      <vt:lpstr>Неделя современной энергетики</vt:lpstr>
      <vt:lpstr>Презентация PowerPoint</vt:lpstr>
      <vt:lpstr>Презентация PowerPoint</vt:lpstr>
      <vt:lpstr>Результаты учащихся</vt:lpstr>
      <vt:lpstr>2. Методическая свобода и разгрузка учителя</vt:lpstr>
      <vt:lpstr>Изучение теоретического материала на сайте СИРИУС</vt:lpstr>
      <vt:lpstr>Практические работы после изучения тем</vt:lpstr>
      <vt:lpstr>Автоматизированная проверка</vt:lpstr>
      <vt:lpstr>Структура модуля</vt:lpstr>
      <vt:lpstr>Презентация PowerPoint</vt:lpstr>
      <vt:lpstr>3. Проектный метод и связь с промышленностью</vt:lpstr>
      <vt:lpstr>Презентация PowerPoint</vt:lpstr>
      <vt:lpstr>Презентация PowerPoint</vt:lpstr>
      <vt:lpstr>Среда вуза и производства</vt:lpstr>
      <vt:lpstr>4. Непрерывность: от 7 класса до поступления</vt:lpstr>
      <vt:lpstr>Презентация PowerPoint</vt:lpstr>
      <vt:lpstr>5. Кадровый модуль: Повышение квалификации учителей</vt:lpstr>
      <vt:lpstr>Образовательные программы для педагогов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610</cp:revision>
  <dcterms:created xsi:type="dcterms:W3CDTF">2026-03-29T08:16:23Z</dcterms:created>
  <dcterms:modified xsi:type="dcterms:W3CDTF">2026-03-31T01:24:46Z</dcterms:modified>
</cp:coreProperties>
</file>