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62" r:id="rId4"/>
    <p:sldId id="273" r:id="rId5"/>
    <p:sldId id="274" r:id="rId6"/>
    <p:sldId id="281" r:id="rId7"/>
    <p:sldId id="280" r:id="rId8"/>
    <p:sldId id="282" r:id="rId9"/>
    <p:sldId id="285" r:id="rId10"/>
    <p:sldId id="279" r:id="rId11"/>
    <p:sldId id="283" r:id="rId12"/>
    <p:sldId id="284" r:id="rId13"/>
    <p:sldId id="286" r:id="rId14"/>
    <p:sldId id="287" r:id="rId15"/>
    <p:sldId id="264" r:id="rId16"/>
  </p:sldIdLst>
  <p:sldSz cx="9144000" cy="5143500" type="screen16x9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161870"/>
    <a:srgbClr val="000E72"/>
    <a:srgbClr val="181A76"/>
    <a:srgbClr val="3030A6"/>
    <a:srgbClr val="12145A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1" d="100"/>
          <a:sy n="121" d="100"/>
        </p:scale>
        <p:origin x="-504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3E5F9-4FAA-4285-88AC-EFD68429F7A1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62E04-E2F6-48A0-AF40-975E4EE88D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70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ИМЦ\ПРЕЗЕНТАЦИИ\Мухина ОВ\sign-contract-document-with-pen-icon-3d-illustra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839" y="589616"/>
            <a:ext cx="4238161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15566"/>
            <a:ext cx="5040560" cy="252028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Персональный учёт работников </a:t>
            </a:r>
            <a:r>
              <a:rPr lang="ru-RU" sz="3200" b="1" dirty="0" smtClean="0">
                <a:solidFill>
                  <a:schemeClr val="bg1"/>
                </a:solidFill>
              </a:rPr>
              <a:t> </a:t>
            </a:r>
            <a:br>
              <a:rPr lang="ru-RU" sz="3200" b="1" dirty="0" smtClean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35" y="212653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72000" y="4515966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30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правового сопровождения и развития кадров МКУ «ИМЦ»</a:t>
            </a:r>
          </a:p>
        </p:txBody>
      </p:sp>
    </p:spTree>
    <p:extLst>
      <p:ext uri="{BB962C8B-B14F-4D97-AF65-F5344CB8AC3E}">
        <p14:creationId xmlns:p14="http://schemas.microsoft.com/office/powerpoint/2010/main" val="52751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45898" y="0"/>
            <a:ext cx="9180512" cy="517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с двумя скругленными соседними углами 16"/>
          <p:cNvSpPr/>
          <p:nvPr/>
        </p:nvSpPr>
        <p:spPr>
          <a:xfrm rot="16200000">
            <a:off x="4832390" y="501774"/>
            <a:ext cx="3240360" cy="5364088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2427734"/>
            <a:ext cx="5040560" cy="1024854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200" b="1" dirty="0">
                <a:solidFill>
                  <a:srgbClr val="181A76"/>
                </a:solidFill>
              </a:rPr>
              <a:t>Приказ Федерального архивного агентства от </a:t>
            </a:r>
            <a:r>
              <a:rPr lang="ru-RU" sz="1200" b="1" dirty="0" smtClean="0">
                <a:solidFill>
                  <a:srgbClr val="181A76"/>
                </a:solidFill>
              </a:rPr>
              <a:t>20.12.2019 </a:t>
            </a:r>
            <a:r>
              <a:rPr lang="ru-RU" sz="1200" b="1" dirty="0">
                <a:solidFill>
                  <a:srgbClr val="181A76"/>
                </a:solidFill>
              </a:rPr>
              <a:t>г. N 236 "Об утверждении Перечня типовых управленческих архивных документов, образующихся в процессе деятельности государственных органов, органов местного самоуправления и организаций, с указанием сроков их </a:t>
            </a:r>
            <a:r>
              <a:rPr lang="ru-RU" sz="1200" b="1" dirty="0" smtClean="0">
                <a:solidFill>
                  <a:srgbClr val="181A76"/>
                </a:solidFill>
              </a:rPr>
              <a:t>хранения».</a:t>
            </a:r>
            <a:endParaRPr lang="ru-RU" sz="1200" b="1" dirty="0">
              <a:solidFill>
                <a:srgbClr val="181A76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4" y="51470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3204" y="609531"/>
            <a:ext cx="38647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2F2F2"/>
                </a:solidFill>
              </a:rPr>
              <a:t>Т</a:t>
            </a:r>
            <a:r>
              <a:rPr lang="ru-RU" sz="2800" dirty="0" smtClean="0">
                <a:solidFill>
                  <a:srgbClr val="F2F2F2"/>
                </a:solidFill>
              </a:rPr>
              <a:t>ребования к ведению </a:t>
            </a:r>
            <a:r>
              <a:rPr lang="ru-RU" sz="2800" dirty="0">
                <a:solidFill>
                  <a:srgbClr val="F2F2F2"/>
                </a:solidFill>
              </a:rPr>
              <a:t>личных дел работников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1707596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181A76"/>
                </a:solidFill>
              </a:rPr>
              <a:t>Указ</a:t>
            </a:r>
            <a:r>
              <a:rPr lang="ru-RU" sz="1200" b="1" dirty="0">
                <a:solidFill>
                  <a:srgbClr val="181A76"/>
                </a:solidFill>
              </a:rPr>
              <a:t> Президента РФ от 30.05.2005 N 609 </a:t>
            </a:r>
            <a:r>
              <a:rPr lang="ru-RU" sz="1200" b="1" dirty="0" smtClean="0">
                <a:solidFill>
                  <a:srgbClr val="181A76"/>
                </a:solidFill>
              </a:rPr>
              <a:t>«Об </a:t>
            </a:r>
            <a:r>
              <a:rPr lang="ru-RU" sz="1200" b="1" dirty="0">
                <a:solidFill>
                  <a:srgbClr val="181A76"/>
                </a:solidFill>
              </a:rPr>
              <a:t>утверждении Положения о персональных данных государственного гражданского служащего Российской Федерации и ведении его личного </a:t>
            </a:r>
            <a:r>
              <a:rPr lang="ru-RU" sz="1200" b="1" dirty="0" smtClean="0">
                <a:solidFill>
                  <a:srgbClr val="181A76"/>
                </a:solidFill>
              </a:rPr>
              <a:t>дела».</a:t>
            </a:r>
            <a:endParaRPr lang="ru-RU" sz="1200" b="1" dirty="0">
              <a:solidFill>
                <a:srgbClr val="181A76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07008" y="3651870"/>
            <a:ext cx="5040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181A76"/>
                </a:solidFill>
              </a:rPr>
              <a:t>Приказ Федерального архивного агентства от </a:t>
            </a:r>
            <a:r>
              <a:rPr lang="ru-RU" sz="1200" b="1" dirty="0" smtClean="0">
                <a:solidFill>
                  <a:srgbClr val="181A76"/>
                </a:solidFill>
              </a:rPr>
              <a:t>31.07.2023 </a:t>
            </a:r>
            <a:r>
              <a:rPr lang="ru-RU" sz="1200" b="1" dirty="0">
                <a:solidFill>
                  <a:srgbClr val="181A76"/>
                </a:solidFill>
              </a:rPr>
              <a:t>г. № 77 "Об утверждении Правил организации </a:t>
            </a:r>
            <a:r>
              <a:rPr lang="ru-RU" sz="1200" b="1" dirty="0" smtClean="0">
                <a:solidFill>
                  <a:srgbClr val="181A76"/>
                </a:solidFill>
              </a:rPr>
              <a:t>хранения, комплектования</a:t>
            </a:r>
            <a:r>
              <a:rPr lang="ru-RU" sz="1200" b="1" dirty="0">
                <a:solidFill>
                  <a:srgbClr val="181A76"/>
                </a:solidFill>
              </a:rPr>
              <a:t>, учета и использования документов Архивного фонда </a:t>
            </a:r>
            <a:r>
              <a:rPr lang="ru-RU" sz="1200" b="1" dirty="0" smtClean="0">
                <a:solidFill>
                  <a:srgbClr val="181A76"/>
                </a:solidFill>
              </a:rPr>
              <a:t>РФ и </a:t>
            </a:r>
            <a:r>
              <a:rPr lang="ru-RU" sz="1200" b="1" dirty="0">
                <a:solidFill>
                  <a:srgbClr val="181A76"/>
                </a:solidFill>
              </a:rPr>
              <a:t>других архивных документов в государственных органах, органах местного самоуправления и </a:t>
            </a:r>
            <a:r>
              <a:rPr lang="ru-RU" sz="1200" b="1" dirty="0" smtClean="0">
                <a:solidFill>
                  <a:srgbClr val="181A76"/>
                </a:solidFill>
              </a:rPr>
              <a:t>организациях».</a:t>
            </a:r>
            <a:endParaRPr lang="ru-RU" sz="1200" b="1" dirty="0">
              <a:solidFill>
                <a:srgbClr val="181A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83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8" y="-24868"/>
            <a:ext cx="9144000" cy="516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3894" y="123478"/>
            <a:ext cx="432208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rgbClr val="F2F2F2"/>
                </a:solidFill>
              </a:rPr>
              <a:t>Приказ о ведении личных дел</a:t>
            </a:r>
            <a:endParaRPr lang="ru-RU" sz="2200" dirty="0">
              <a:solidFill>
                <a:srgbClr val="F2F2F2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661939"/>
              </p:ext>
            </p:extLst>
          </p:nvPr>
        </p:nvGraphicFramePr>
        <p:xfrm>
          <a:off x="683568" y="2281550"/>
          <a:ext cx="7488832" cy="28260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88832"/>
              </a:tblGrid>
              <a:tr h="376256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1. Назначить ответственным за формирование, ведение личных дел работников МБОУ __________, а также за архивное хранение и обеспечение сохранности документов по личному составу:</a:t>
                      </a:r>
                      <a:endParaRPr lang="ru-RU" sz="11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8931">
                <a:tc>
                  <a:txBody>
                    <a:bodyPr/>
                    <a:lstStyle/>
                    <a:p>
                      <a:pPr marL="0" marR="114300" lvl="0" indent="0" algn="just">
                        <a:spcAft>
                          <a:spcPts val="0"/>
                        </a:spcAft>
                        <a:buSzPts val="1000"/>
                        <a:buFont typeface="Symbol"/>
                        <a:buNone/>
                      </a:pPr>
                      <a:r>
                        <a:rPr lang="ru-RU" sz="1200" b="0" baseline="0" dirty="0" smtClean="0">
                          <a:effectLst/>
                        </a:rPr>
                        <a:t>              </a:t>
                      </a:r>
                      <a:r>
                        <a:rPr lang="ru-RU" sz="1200" b="0" dirty="0" smtClean="0">
                          <a:effectLst/>
                        </a:rPr>
                        <a:t>специалиста </a:t>
                      </a:r>
                      <a:r>
                        <a:rPr lang="ru-RU" sz="1200" b="0" dirty="0">
                          <a:effectLst/>
                        </a:rPr>
                        <a:t>по персоналу (кадрам) Кучерявую С.Н</a:t>
                      </a:r>
                      <a:r>
                        <a:rPr lang="ru-RU" sz="1200" b="0" dirty="0" smtClean="0">
                          <a:effectLst/>
                        </a:rPr>
                        <a:t>.</a:t>
                      </a:r>
                    </a:p>
                  </a:txBody>
                  <a:tcPr marL="68580" marR="68580" marT="0" marB="0"/>
                </a:tc>
              </a:tr>
              <a:tr h="188128">
                <a:tc>
                  <a:txBody>
                    <a:bodyPr/>
                    <a:lstStyle/>
                    <a:p>
                      <a:pPr indent="450215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2. </a:t>
                      </a:r>
                      <a:r>
                        <a:rPr lang="ru-RU" sz="1200" b="0" dirty="0" smtClean="0">
                          <a:effectLst/>
                        </a:rPr>
                        <a:t>Ответственному </a:t>
                      </a:r>
                      <a:r>
                        <a:rPr lang="ru-RU" sz="1200" b="0" dirty="0">
                          <a:effectLst/>
                        </a:rPr>
                        <a:t>за работу с личными делами работников</a:t>
                      </a:r>
                      <a:r>
                        <a:rPr lang="en-US" sz="1200" b="0" dirty="0">
                          <a:effectLst/>
                        </a:rPr>
                        <a:t> </a:t>
                      </a:r>
                      <a:r>
                        <a:rPr lang="ru-RU" sz="1200" b="0" dirty="0">
                          <a:effectLst/>
                        </a:rPr>
                        <a:t>МБОУ _________:</a:t>
                      </a:r>
                      <a:endParaRPr lang="ru-RU" sz="11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6256">
                <a:tc>
                  <a:txBody>
                    <a:bodyPr/>
                    <a:lstStyle/>
                    <a:p>
                      <a:pPr marL="0" marR="114300" lvl="0" indent="0" algn="just">
                        <a:spcAft>
                          <a:spcPts val="0"/>
                        </a:spcAft>
                        <a:buSzPts val="1000"/>
                        <a:buFont typeface="Symbol"/>
                        <a:buNone/>
                        <a:tabLst>
                          <a:tab pos="180340" algn="l"/>
                        </a:tabLst>
                      </a:pPr>
                      <a:r>
                        <a:rPr lang="ru-RU" sz="1200" b="0" dirty="0" smtClean="0">
                          <a:effectLst/>
                        </a:rPr>
                        <a:t>             - руководствоваться </a:t>
                      </a:r>
                      <a:r>
                        <a:rPr lang="ru-RU" sz="1200" b="0" dirty="0">
                          <a:effectLst/>
                        </a:rPr>
                        <a:t>в работе порядком ведения личных дел работников и действующим трудовым законодательством;</a:t>
                      </a:r>
                      <a:endParaRPr lang="ru-RU" sz="1100" b="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8128">
                <a:tc>
                  <a:txBody>
                    <a:bodyPr/>
                    <a:lstStyle/>
                    <a:p>
                      <a:pPr marL="0" marR="114300" lvl="0" indent="0" algn="just">
                        <a:spcAft>
                          <a:spcPts val="0"/>
                        </a:spcAft>
                        <a:buSzPts val="1000"/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ru-RU" sz="1200" b="0" dirty="0" smtClean="0">
                          <a:effectLst/>
                        </a:rPr>
                        <a:t>            - формировать </a:t>
                      </a:r>
                      <a:r>
                        <a:rPr lang="ru-RU" sz="1200" b="0" dirty="0">
                          <a:effectLst/>
                        </a:rPr>
                        <a:t>и вести учет личных дел;</a:t>
                      </a:r>
                      <a:endParaRPr lang="ru-RU" sz="1100" b="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4384">
                <a:tc>
                  <a:txBody>
                    <a:bodyPr/>
                    <a:lstStyle/>
                    <a:p>
                      <a:pPr marL="0" marR="114300" lvl="0" indent="0" algn="just">
                        <a:spcAft>
                          <a:spcPts val="0"/>
                        </a:spcAft>
                        <a:buSzPts val="1000"/>
                        <a:buFont typeface="Symbol"/>
                        <a:buNone/>
                        <a:tabLst>
                          <a:tab pos="180340" algn="l"/>
                        </a:tabLst>
                      </a:pPr>
                      <a:r>
                        <a:rPr lang="ru-RU" sz="1200" b="0" dirty="0" smtClean="0">
                          <a:effectLst/>
                        </a:rPr>
                        <a:t>            - проверять </a:t>
                      </a:r>
                      <a:r>
                        <a:rPr lang="ru-RU" sz="1200" b="0" dirty="0">
                          <a:effectLst/>
                        </a:rPr>
                        <a:t>полноту заполнения анкеты и соответствия указанных сведений предъявляемым при поступлении документам (паспорт, трудовая книжка, военный билет, документы об образовании – диплом, удостоверение, свидетельство, аттестат);</a:t>
                      </a:r>
                      <a:endParaRPr lang="ru-RU" sz="1100" b="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8128">
                <a:tc>
                  <a:txBody>
                    <a:bodyPr/>
                    <a:lstStyle/>
                    <a:p>
                      <a:pPr marL="0" marR="114300" lvl="0" indent="0" algn="just">
                        <a:spcAft>
                          <a:spcPts val="0"/>
                        </a:spcAft>
                        <a:buSzPts val="1000"/>
                        <a:buFont typeface="Symbol"/>
                        <a:buNone/>
                        <a:tabLst>
                          <a:tab pos="180340" algn="l"/>
                        </a:tabLst>
                      </a:pPr>
                      <a:r>
                        <a:rPr lang="ru-RU" sz="1200" b="0" dirty="0" smtClean="0">
                          <a:effectLst/>
                        </a:rPr>
                        <a:t>            - приобщать </a:t>
                      </a:r>
                      <a:r>
                        <a:rPr lang="ru-RU" sz="1200" b="0" dirty="0">
                          <a:effectLst/>
                        </a:rPr>
                        <a:t>к личным делам работников необходимые документы;</a:t>
                      </a:r>
                      <a:endParaRPr lang="ru-RU" sz="1100" b="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029">
                <a:tc>
                  <a:txBody>
                    <a:bodyPr/>
                    <a:lstStyle/>
                    <a:p>
                      <a:pPr marL="0" marR="114300" lvl="0" indent="0" algn="just">
                        <a:spcAft>
                          <a:spcPts val="0"/>
                        </a:spcAft>
                        <a:buSzPts val="1000"/>
                        <a:buFont typeface="Symbol"/>
                        <a:buNone/>
                        <a:tabLst>
                          <a:tab pos="180340" algn="l"/>
                        </a:tabLst>
                      </a:pPr>
                      <a:r>
                        <a:rPr lang="ru-RU" sz="1200" b="0" dirty="0" smtClean="0">
                          <a:effectLst/>
                        </a:rPr>
                        <a:t>           3. Секретарю </a:t>
                      </a:r>
                      <a:r>
                        <a:rPr lang="ru-RU" sz="1200" b="0" dirty="0">
                          <a:effectLst/>
                        </a:rPr>
                        <a:t>Морозовой М.В., довести приказ до ответственных под подпись</a:t>
                      </a:r>
                      <a:r>
                        <a:rPr lang="ru-RU" sz="1200" b="0" dirty="0" smtClean="0">
                          <a:effectLst/>
                        </a:rPr>
                        <a:t>.</a:t>
                      </a:r>
                    </a:p>
                    <a:p>
                      <a:pPr marL="0" marR="114300" lvl="0" indent="0" algn="just">
                        <a:spcAft>
                          <a:spcPts val="0"/>
                        </a:spcAft>
                        <a:buSzPts val="1000"/>
                        <a:buFont typeface="Symbol"/>
                        <a:buNone/>
                        <a:tabLst>
                          <a:tab pos="180340" algn="l"/>
                        </a:tabLst>
                      </a:pPr>
                      <a:r>
                        <a:rPr lang="ru-RU" sz="1100" b="0" dirty="0" smtClean="0">
                          <a:effectLst/>
                          <a:latin typeface="Times New Roman"/>
                          <a:cs typeface="Times New Roman"/>
                        </a:rPr>
                        <a:t>           4.  Контроль за исполнением приказа</a:t>
                      </a:r>
                      <a:r>
                        <a:rPr lang="ru-RU" sz="1100" b="0" baseline="0" dirty="0" smtClean="0"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100" b="0" dirty="0" smtClean="0">
                          <a:effectLst/>
                          <a:latin typeface="Times New Roman"/>
                          <a:cs typeface="Times New Roman"/>
                        </a:rPr>
                        <a:t>оставляю за собой. </a:t>
                      </a:r>
                    </a:p>
                    <a:p>
                      <a:pPr marL="0" marR="114300" lvl="0" indent="0" algn="just">
                        <a:spcAft>
                          <a:spcPts val="0"/>
                        </a:spcAft>
                        <a:buSzPts val="1000"/>
                        <a:buFont typeface="Symbol"/>
                        <a:buNone/>
                        <a:tabLst>
                          <a:tab pos="180340" algn="l"/>
                        </a:tabLst>
                      </a:pPr>
                      <a:r>
                        <a:rPr lang="ru-RU" sz="1100" b="0" dirty="0" smtClean="0">
                          <a:effectLst/>
                          <a:latin typeface="Times New Roman"/>
                          <a:cs typeface="Times New Roman"/>
                        </a:rPr>
                        <a:t>           </a:t>
                      </a:r>
                    </a:p>
                    <a:p>
                      <a:pPr marL="0" marR="114300" lvl="0" indent="0" algn="just">
                        <a:spcAft>
                          <a:spcPts val="0"/>
                        </a:spcAft>
                        <a:buSzPts val="1000"/>
                        <a:buFont typeface="Symbol"/>
                        <a:buNone/>
                        <a:tabLst>
                          <a:tab pos="180340" algn="l"/>
                        </a:tabLst>
                      </a:pPr>
                      <a:r>
                        <a:rPr lang="ru-RU" sz="1100" b="0" dirty="0" smtClean="0">
                          <a:effectLst/>
                          <a:latin typeface="Times New Roman"/>
                          <a:cs typeface="Times New Roman"/>
                        </a:rPr>
                        <a:t>           Директор                                                                                                                                     В.Н. Иванова</a:t>
                      </a:r>
                      <a:endParaRPr lang="ru-RU" sz="1100" b="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982949"/>
              </p:ext>
            </p:extLst>
          </p:nvPr>
        </p:nvGraphicFramePr>
        <p:xfrm>
          <a:off x="683568" y="771550"/>
          <a:ext cx="7416824" cy="548640"/>
        </p:xfrm>
        <a:graphic>
          <a:graphicData uri="http://schemas.openxmlformats.org/drawingml/2006/table">
            <a:tbl>
              <a:tblPr firstRow="1" firstCol="1" bandRow="1"/>
              <a:tblGrid>
                <a:gridCol w="3743547"/>
                <a:gridCol w="3673277"/>
              </a:tblGrid>
              <a:tr h="18171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F2F2F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12.10.2025</a:t>
                      </a:r>
                      <a:endParaRPr lang="ru-RU" sz="1100" dirty="0">
                        <a:solidFill>
                          <a:srgbClr val="F2F2F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44" marR="68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F2F2F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en-US" sz="1200" dirty="0">
                          <a:solidFill>
                            <a:srgbClr val="F2F2F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958</a:t>
                      </a:r>
                      <a:endParaRPr lang="ru-RU" sz="1100" dirty="0">
                        <a:solidFill>
                          <a:srgbClr val="F2F2F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44" marR="68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34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2F2F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 </a:t>
                      </a:r>
                      <a:r>
                        <a:rPr lang="ru-RU" sz="1200" dirty="0">
                          <a:solidFill>
                            <a:srgbClr val="F2F2F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назначении ответственных за ведение </a:t>
                      </a:r>
                      <a:endParaRPr lang="ru-RU" sz="1100" dirty="0">
                        <a:solidFill>
                          <a:srgbClr val="F2F2F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2F2F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личных дел работников</a:t>
                      </a:r>
                      <a:r>
                        <a:rPr lang="en-US" sz="1200" dirty="0">
                          <a:solidFill>
                            <a:srgbClr val="F2F2F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>
                          <a:solidFill>
                            <a:srgbClr val="F2F2F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 ____________</a:t>
                      </a:r>
                      <a:endParaRPr lang="ru-RU" sz="1100" dirty="0">
                        <a:solidFill>
                          <a:srgbClr val="F2F2F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44" marR="68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39203"/>
              </p:ext>
            </p:extLst>
          </p:nvPr>
        </p:nvGraphicFramePr>
        <p:xfrm>
          <a:off x="683568" y="1563638"/>
          <a:ext cx="7488832" cy="731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88832"/>
              </a:tblGrid>
              <a:tr h="576064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В</a:t>
                      </a:r>
                      <a:r>
                        <a:rPr lang="en-US" sz="1200" b="0" dirty="0">
                          <a:effectLst/>
                        </a:rPr>
                        <a:t> </a:t>
                      </a:r>
                      <a:r>
                        <a:rPr lang="ru-RU" sz="1200" b="0" dirty="0">
                          <a:effectLst/>
                        </a:rPr>
                        <a:t>соответствии с Трудовым кодексом</a:t>
                      </a:r>
                      <a:r>
                        <a:rPr lang="en-US" sz="1200" b="0" dirty="0">
                          <a:effectLst/>
                        </a:rPr>
                        <a:t> </a:t>
                      </a:r>
                      <a:r>
                        <a:rPr lang="ru-RU" sz="1200" b="0" dirty="0">
                          <a:effectLst/>
                        </a:rPr>
                        <a:t>РФ, Федеральным законом от 27.07.2006 № 152-ФЗ «О персональных данных»,</a:t>
                      </a:r>
                      <a:r>
                        <a:rPr lang="en-US" sz="1200" b="0" dirty="0">
                          <a:effectLst/>
                        </a:rPr>
                        <a:t> </a:t>
                      </a:r>
                      <a:r>
                        <a:rPr lang="ru-RU" sz="1200" b="0" dirty="0">
                          <a:effectLst/>
                        </a:rPr>
                        <a:t>приказом</a:t>
                      </a:r>
                      <a:r>
                        <a:rPr lang="en-US" sz="1200" b="0" dirty="0">
                          <a:effectLst/>
                        </a:rPr>
                        <a:t> </a:t>
                      </a:r>
                      <a:r>
                        <a:rPr lang="ru-RU" sz="1200" b="0" dirty="0">
                          <a:effectLst/>
                        </a:rPr>
                        <a:t>директора</a:t>
                      </a:r>
                      <a:r>
                        <a:rPr lang="en-US" sz="1200" b="0" dirty="0">
                          <a:effectLst/>
                        </a:rPr>
                        <a:t> </a:t>
                      </a:r>
                      <a:r>
                        <a:rPr lang="ru-RU" sz="1200" b="0" dirty="0">
                          <a:effectLst/>
                        </a:rPr>
                        <a:t>МБОУ «</a:t>
                      </a:r>
                      <a:r>
                        <a:rPr lang="ru-RU" sz="1200" b="0" dirty="0" err="1">
                          <a:effectLst/>
                        </a:rPr>
                        <a:t>Лянторская</a:t>
                      </a:r>
                      <a:r>
                        <a:rPr lang="ru-RU" sz="1200" b="0" dirty="0">
                          <a:effectLst/>
                        </a:rPr>
                        <a:t> СОШ» </a:t>
                      </a:r>
                      <a:r>
                        <a:rPr lang="en-US" sz="1200" b="0" dirty="0">
                          <a:effectLst/>
                        </a:rPr>
                        <a:t> </a:t>
                      </a:r>
                      <a:r>
                        <a:rPr lang="ru-RU" sz="1200" b="0" dirty="0">
                          <a:effectLst/>
                        </a:rPr>
                        <a:t>от 10.09.2025</a:t>
                      </a:r>
                      <a:r>
                        <a:rPr lang="en-US" sz="1200" b="0" dirty="0">
                          <a:effectLst/>
                        </a:rPr>
                        <a:t> </a:t>
                      </a:r>
                      <a:r>
                        <a:rPr lang="ru-RU" sz="1200" b="0" dirty="0">
                          <a:effectLst/>
                        </a:rPr>
                        <a:t>№ 13 «Об утверждении списка работников, допущенных</a:t>
                      </a:r>
                      <a:r>
                        <a:rPr lang="en-US" sz="1200" b="0" dirty="0">
                          <a:effectLst/>
                        </a:rPr>
                        <a:t> </a:t>
                      </a:r>
                      <a:r>
                        <a:rPr lang="ru-RU" sz="1200" b="0" dirty="0">
                          <a:effectLst/>
                        </a:rPr>
                        <a:t>к обработке персональных </a:t>
                      </a:r>
                      <a:r>
                        <a:rPr lang="ru-RU" sz="1200" b="0" dirty="0" smtClean="0">
                          <a:effectLst/>
                        </a:rPr>
                        <a:t>данных»</a:t>
                      </a:r>
                      <a:endParaRPr lang="ru-RU" sz="1200" b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 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06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0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254498" y="220944"/>
            <a:ext cx="460553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rgbClr val="F2F2F2"/>
                </a:solidFill>
              </a:rPr>
              <a:t>Хранение документов  в личном деле работников</a:t>
            </a:r>
            <a:endParaRPr lang="ru-RU" sz="2200" dirty="0">
              <a:solidFill>
                <a:srgbClr val="F2F2F2"/>
              </a:solidFill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4954836" y="282345"/>
            <a:ext cx="3336471" cy="5034956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82168" y="1275606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solidFill>
                  <a:srgbClr val="000E72"/>
                </a:solidFill>
              </a:rPr>
              <a:t>Не храните в личных делах следующие </a:t>
            </a:r>
            <a:r>
              <a:rPr lang="ru-RU" sz="1300" b="1" dirty="0" smtClean="0">
                <a:solidFill>
                  <a:srgbClr val="000E72"/>
                </a:solidFill>
              </a:rPr>
              <a:t>копии </a:t>
            </a:r>
            <a:r>
              <a:rPr lang="ru-RU" sz="1300" b="1" dirty="0">
                <a:solidFill>
                  <a:srgbClr val="000E72"/>
                </a:solidFill>
              </a:rPr>
              <a:t>личных документов сотрудника, которые не связаны с его </a:t>
            </a:r>
            <a:r>
              <a:rPr lang="ru-RU" sz="1300" b="1" dirty="0" smtClean="0">
                <a:solidFill>
                  <a:srgbClr val="000E72"/>
                </a:solidFill>
              </a:rPr>
              <a:t>работой: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337072" y="1923678"/>
            <a:ext cx="4572000" cy="24619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b="1" dirty="0" smtClean="0">
                <a:solidFill>
                  <a:srgbClr val="161870"/>
                </a:solidFill>
              </a:rPr>
              <a:t>паспорт;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b="1" dirty="0" smtClean="0">
                <a:solidFill>
                  <a:srgbClr val="161870"/>
                </a:solidFill>
              </a:rPr>
              <a:t>СНИЛС</a:t>
            </a:r>
            <a:r>
              <a:rPr lang="ru-RU" sz="1300" b="1" dirty="0">
                <a:solidFill>
                  <a:srgbClr val="161870"/>
                </a:solidFill>
              </a:rPr>
              <a:t>; </a:t>
            </a:r>
            <a:endParaRPr lang="ru-RU" sz="1300" b="1" dirty="0" smtClean="0">
              <a:solidFill>
                <a:srgbClr val="161870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b="1" dirty="0" smtClean="0">
                <a:solidFill>
                  <a:srgbClr val="161870"/>
                </a:solidFill>
              </a:rPr>
              <a:t>военный билет;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b="1" dirty="0" smtClean="0">
                <a:solidFill>
                  <a:srgbClr val="161870"/>
                </a:solidFill>
              </a:rPr>
              <a:t>диплом </a:t>
            </a:r>
            <a:r>
              <a:rPr lang="ru-RU" sz="1300" b="1" dirty="0">
                <a:solidFill>
                  <a:srgbClr val="161870"/>
                </a:solidFill>
              </a:rPr>
              <a:t>об образовании; </a:t>
            </a:r>
            <a:endParaRPr lang="ru-RU" sz="1300" b="1" dirty="0" smtClean="0">
              <a:solidFill>
                <a:srgbClr val="161870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b="1" dirty="0" smtClean="0">
                <a:solidFill>
                  <a:srgbClr val="161870"/>
                </a:solidFill>
              </a:rPr>
              <a:t>свидетельство </a:t>
            </a:r>
            <a:r>
              <a:rPr lang="ru-RU" sz="1300" b="1" dirty="0">
                <a:solidFill>
                  <a:srgbClr val="161870"/>
                </a:solidFill>
              </a:rPr>
              <a:t>о заключении брака; </a:t>
            </a:r>
            <a:endParaRPr lang="ru-RU" sz="1300" b="1" dirty="0" smtClean="0">
              <a:solidFill>
                <a:srgbClr val="161870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b="1" dirty="0" smtClean="0">
                <a:solidFill>
                  <a:srgbClr val="161870"/>
                </a:solidFill>
              </a:rPr>
              <a:t>свидетельство </a:t>
            </a:r>
            <a:r>
              <a:rPr lang="ru-RU" sz="1300" b="1" dirty="0">
                <a:solidFill>
                  <a:srgbClr val="161870"/>
                </a:solidFill>
              </a:rPr>
              <a:t>о расторжении брака; </a:t>
            </a:r>
            <a:endParaRPr lang="ru-RU" sz="1300" b="1" dirty="0" smtClean="0">
              <a:solidFill>
                <a:srgbClr val="161870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b="1" dirty="0" smtClean="0">
                <a:solidFill>
                  <a:srgbClr val="161870"/>
                </a:solidFill>
              </a:rPr>
              <a:t>свидетельства </a:t>
            </a:r>
            <a:r>
              <a:rPr lang="ru-RU" sz="1300" b="1" dirty="0">
                <a:solidFill>
                  <a:srgbClr val="161870"/>
                </a:solidFill>
              </a:rPr>
              <a:t>о рождении ребенка; </a:t>
            </a:r>
            <a:endParaRPr lang="ru-RU" sz="1300" b="1" dirty="0" smtClean="0">
              <a:solidFill>
                <a:srgbClr val="161870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300" b="1" dirty="0" smtClean="0">
                <a:solidFill>
                  <a:srgbClr val="161870"/>
                </a:solidFill>
              </a:rPr>
              <a:t>свидетельства </a:t>
            </a:r>
            <a:r>
              <a:rPr lang="ru-RU" sz="1300" b="1" dirty="0">
                <a:solidFill>
                  <a:srgbClr val="161870"/>
                </a:solidFill>
              </a:rPr>
              <a:t>о </a:t>
            </a:r>
            <a:r>
              <a:rPr lang="ru-RU" sz="1300" b="1" dirty="0" smtClean="0">
                <a:solidFill>
                  <a:srgbClr val="161870"/>
                </a:solidFill>
              </a:rPr>
              <a:t>перемене имени.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6586" y="1311358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err="1">
                <a:solidFill>
                  <a:srgbClr val="F2F2F2"/>
                </a:solidFill>
              </a:rPr>
              <a:t>Роскомнадзор</a:t>
            </a:r>
            <a:r>
              <a:rPr lang="ru-RU" sz="1200" dirty="0">
                <a:solidFill>
                  <a:srgbClr val="F2F2F2"/>
                </a:solidFill>
              </a:rPr>
              <a:t> </a:t>
            </a:r>
            <a:r>
              <a:rPr lang="ru-RU" sz="1200" dirty="0" smtClean="0">
                <a:solidFill>
                  <a:srgbClr val="F2F2F2"/>
                </a:solidFill>
              </a:rPr>
              <a:t>за хранение документов, </a:t>
            </a:r>
            <a:r>
              <a:rPr lang="ru-RU" sz="1200" dirty="0">
                <a:solidFill>
                  <a:srgbClr val="F2F2F2"/>
                </a:solidFill>
              </a:rPr>
              <a:t>которые вы не вправе хранить, </a:t>
            </a:r>
            <a:r>
              <a:rPr lang="ru-RU" sz="1200" dirty="0" smtClean="0">
                <a:solidFill>
                  <a:srgbClr val="F2F2F2"/>
                </a:solidFill>
              </a:rPr>
              <a:t>оштрафует: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F2F2F2"/>
                </a:solidFill>
              </a:rPr>
              <a:t>должностных </a:t>
            </a:r>
            <a:r>
              <a:rPr lang="ru-RU" sz="1200" dirty="0">
                <a:solidFill>
                  <a:srgbClr val="F2F2F2"/>
                </a:solidFill>
              </a:rPr>
              <a:t>лиц - от </a:t>
            </a:r>
            <a:r>
              <a:rPr lang="ru-RU" sz="1200" dirty="0" smtClean="0">
                <a:solidFill>
                  <a:srgbClr val="F2F2F2"/>
                </a:solidFill>
              </a:rPr>
              <a:t>50 тыс. до 100 тыс. руб.;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F2F2F2"/>
                </a:solidFill>
              </a:rPr>
              <a:t>юридических </a:t>
            </a:r>
            <a:r>
              <a:rPr lang="ru-RU" sz="1200" dirty="0">
                <a:solidFill>
                  <a:srgbClr val="F2F2F2"/>
                </a:solidFill>
              </a:rPr>
              <a:t>лиц </a:t>
            </a:r>
            <a:r>
              <a:rPr lang="ru-RU" sz="1200" dirty="0" smtClean="0">
                <a:solidFill>
                  <a:srgbClr val="F2F2F2"/>
                </a:solidFill>
              </a:rPr>
              <a:t> от 150 </a:t>
            </a:r>
            <a:r>
              <a:rPr lang="ru-RU" sz="1200" dirty="0">
                <a:solidFill>
                  <a:srgbClr val="F2F2F2"/>
                </a:solidFill>
              </a:rPr>
              <a:t>тыс. до </a:t>
            </a:r>
            <a:r>
              <a:rPr lang="ru-RU" sz="1200" dirty="0" smtClean="0">
                <a:solidFill>
                  <a:srgbClr val="F2F2F2"/>
                </a:solidFill>
              </a:rPr>
              <a:t>300 </a:t>
            </a:r>
            <a:r>
              <a:rPr lang="ru-RU" sz="1200" dirty="0">
                <a:solidFill>
                  <a:srgbClr val="F2F2F2"/>
                </a:solidFill>
              </a:rPr>
              <a:t>тыс. </a:t>
            </a:r>
            <a:r>
              <a:rPr lang="ru-RU" sz="1200" dirty="0" smtClean="0">
                <a:solidFill>
                  <a:srgbClr val="F2F2F2"/>
                </a:solidFill>
              </a:rPr>
              <a:t>рублей (ст. 13.11 КоАП РФ)</a:t>
            </a:r>
            <a:endParaRPr lang="ru-RU" sz="1200" dirty="0">
              <a:solidFill>
                <a:srgbClr val="F2F2F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8195" y="3867894"/>
            <a:ext cx="352541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rgbClr val="F2F2F2"/>
                </a:solidFill>
              </a:rPr>
              <a:t>Судебная </a:t>
            </a:r>
            <a:r>
              <a:rPr lang="ru-RU" sz="1100" dirty="0" smtClean="0">
                <a:solidFill>
                  <a:srgbClr val="F2F2F2"/>
                </a:solidFill>
              </a:rPr>
              <a:t>практика, постановление </a:t>
            </a:r>
            <a:r>
              <a:rPr lang="ru-RU" sz="1100" dirty="0">
                <a:solidFill>
                  <a:srgbClr val="F2F2F2"/>
                </a:solidFill>
              </a:rPr>
              <a:t>Пятнадцатого арбитражного апелляционного суда от 14.03.2014 № </a:t>
            </a:r>
            <a:r>
              <a:rPr lang="ru-RU" sz="1100" dirty="0" smtClean="0">
                <a:solidFill>
                  <a:srgbClr val="F2F2F2"/>
                </a:solidFill>
              </a:rPr>
              <a:t>А53-12557/2013;</a:t>
            </a:r>
          </a:p>
          <a:p>
            <a:pPr algn="just"/>
            <a:r>
              <a:rPr lang="ru-RU" sz="1100" dirty="0" smtClean="0">
                <a:solidFill>
                  <a:srgbClr val="F2F2F2"/>
                </a:solidFill>
              </a:rPr>
              <a:t>Федерального </a:t>
            </a:r>
            <a:r>
              <a:rPr lang="ru-RU" sz="1100" dirty="0">
                <a:solidFill>
                  <a:srgbClr val="F2F2F2"/>
                </a:solidFill>
              </a:rPr>
              <a:t>арбитражного суда Северо-Кавказского округа от 11.03.2014 № А53-10287/2013. </a:t>
            </a:r>
          </a:p>
        </p:txBody>
      </p:sp>
    </p:spTree>
    <p:extLst>
      <p:ext uri="{BB962C8B-B14F-4D97-AF65-F5344CB8AC3E}">
        <p14:creationId xmlns:p14="http://schemas.microsoft.com/office/powerpoint/2010/main" val="43086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38793" y="-8038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5860" y="123478"/>
            <a:ext cx="61018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bg1"/>
                </a:solidFill>
              </a:rPr>
              <a:t>Нормативно правовые акты регулирующие положение о </a:t>
            </a:r>
            <a:r>
              <a:rPr lang="ru-RU" sz="2200" dirty="0" smtClean="0">
                <a:solidFill>
                  <a:srgbClr val="F2F2F2"/>
                </a:solidFill>
              </a:rPr>
              <a:t>формировании</a:t>
            </a:r>
            <a:r>
              <a:rPr lang="ru-RU" sz="2200" dirty="0">
                <a:solidFill>
                  <a:srgbClr val="F2F2F2"/>
                </a:solidFill>
              </a:rPr>
              <a:t>, ведении, хранении личных </a:t>
            </a:r>
            <a:r>
              <a:rPr lang="ru-RU" sz="2200" dirty="0" smtClean="0">
                <a:solidFill>
                  <a:srgbClr val="F2F2F2"/>
                </a:solidFill>
              </a:rPr>
              <a:t>дел работников</a:t>
            </a:r>
            <a:endParaRPr lang="ru-RU" sz="2200" dirty="0">
              <a:solidFill>
                <a:srgbClr val="F2F2F2"/>
              </a:solidFill>
            </a:endParaRPr>
          </a:p>
        </p:txBody>
      </p:sp>
      <p:sp>
        <p:nvSpPr>
          <p:cNvPr id="6" name="Прямоугольник с двумя скругленными соседними углами 5"/>
          <p:cNvSpPr/>
          <p:nvPr/>
        </p:nvSpPr>
        <p:spPr>
          <a:xfrm rot="16200000">
            <a:off x="4931543" y="647325"/>
            <a:ext cx="3312371" cy="5034956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368046" y="1601877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300" b="1" dirty="0" smtClean="0">
                <a:solidFill>
                  <a:srgbClr val="000E72"/>
                </a:solidFill>
              </a:rPr>
              <a:t>Федеральный закон от 29.12.2012 г. № 273-ФЗ «Об образовании».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82996" y="2179917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300" b="1" dirty="0" smtClean="0">
                <a:solidFill>
                  <a:srgbClr val="000E72"/>
                </a:solidFill>
              </a:rPr>
              <a:t>Федеральный закон от 27.07.2006 г. № 152-ФЗ «О персональных данных».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9670" y="3291830"/>
            <a:ext cx="4572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>
                <a:solidFill>
                  <a:srgbClr val="181A76"/>
                </a:solidFill>
              </a:rPr>
              <a:t>Приказ Федерального архивного агентства от </a:t>
            </a:r>
            <a:r>
              <a:rPr lang="ru-RU" sz="1300" b="1" dirty="0" smtClean="0">
                <a:solidFill>
                  <a:srgbClr val="181A76"/>
                </a:solidFill>
              </a:rPr>
              <a:t>31.07.2023 </a:t>
            </a:r>
            <a:r>
              <a:rPr lang="ru-RU" sz="1300" b="1" dirty="0">
                <a:solidFill>
                  <a:srgbClr val="181A76"/>
                </a:solidFill>
              </a:rPr>
              <a:t>г. № 77 "Об утверждении Правил организации </a:t>
            </a:r>
            <a:r>
              <a:rPr lang="ru-RU" sz="1300" b="1" dirty="0" smtClean="0">
                <a:solidFill>
                  <a:srgbClr val="181A76"/>
                </a:solidFill>
              </a:rPr>
              <a:t>хранения, комплектования</a:t>
            </a:r>
            <a:r>
              <a:rPr lang="ru-RU" sz="1300" b="1" dirty="0">
                <a:solidFill>
                  <a:srgbClr val="181A76"/>
                </a:solidFill>
              </a:rPr>
              <a:t>, учета и использования документов Архивного фонда </a:t>
            </a:r>
            <a:r>
              <a:rPr lang="ru-RU" sz="1300" b="1" dirty="0" smtClean="0">
                <a:solidFill>
                  <a:srgbClr val="181A76"/>
                </a:solidFill>
              </a:rPr>
              <a:t>РФ и </a:t>
            </a:r>
            <a:r>
              <a:rPr lang="ru-RU" sz="1300" b="1" dirty="0">
                <a:solidFill>
                  <a:srgbClr val="181A76"/>
                </a:solidFill>
              </a:rPr>
              <a:t>других архивных документов в государственных органах, органах местного самоуправления и </a:t>
            </a:r>
            <a:r>
              <a:rPr lang="ru-RU" sz="1300" b="1" dirty="0" smtClean="0">
                <a:solidFill>
                  <a:srgbClr val="181A76"/>
                </a:solidFill>
              </a:rPr>
              <a:t>организациях».</a:t>
            </a:r>
            <a:endParaRPr lang="ru-RU" sz="1300" b="1" dirty="0">
              <a:solidFill>
                <a:srgbClr val="181A76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95572" y="2672360"/>
            <a:ext cx="45169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 smtClean="0">
                <a:solidFill>
                  <a:srgbClr val="000E72"/>
                </a:solidFill>
              </a:rPr>
              <a:t>Трудовой кодекс Российской Федерации от 30.12.2001 №   197-ФЗ. </a:t>
            </a:r>
          </a:p>
        </p:txBody>
      </p:sp>
    </p:spTree>
    <p:extLst>
      <p:ext uri="{BB962C8B-B14F-4D97-AF65-F5344CB8AC3E}">
        <p14:creationId xmlns:p14="http://schemas.microsoft.com/office/powerpoint/2010/main" val="263165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8039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5496" y="28885"/>
            <a:ext cx="37444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2F2F2"/>
                </a:solidFill>
              </a:rPr>
              <a:t> </a:t>
            </a:r>
            <a:r>
              <a:rPr lang="ru-RU" sz="2200" dirty="0" smtClean="0">
                <a:solidFill>
                  <a:srgbClr val="F2F2F2"/>
                </a:solidFill>
              </a:rPr>
              <a:t>Образец обложка дела </a:t>
            </a:r>
          </a:p>
          <a:p>
            <a:r>
              <a:rPr lang="ru-RU" sz="1600" dirty="0" smtClean="0">
                <a:solidFill>
                  <a:srgbClr val="F2F2F2"/>
                </a:solidFill>
              </a:rPr>
              <a:t>  (приложение № 6 к Правилам)</a:t>
            </a:r>
          </a:p>
          <a:p>
            <a:r>
              <a:rPr lang="ru-RU" sz="2000" dirty="0" smtClean="0">
                <a:solidFill>
                  <a:srgbClr val="F2F2F2"/>
                </a:solidFill>
              </a:rPr>
              <a:t> </a:t>
            </a:r>
            <a:endParaRPr lang="ru-RU" sz="1600" dirty="0">
              <a:solidFill>
                <a:srgbClr val="F2F2F2"/>
              </a:solidFill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460750" y="2306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98270"/>
            <a:ext cx="5472608" cy="4534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191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5862" y="-15915"/>
            <a:ext cx="9144000" cy="515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81125" y="2791269"/>
          <a:ext cx="6381750" cy="211836"/>
        </p:xfrm>
        <a:graphic>
          <a:graphicData uri="http://schemas.openxmlformats.org/drawingml/2006/table">
            <a:tbl>
              <a:tblPr firstRow="1" firstCol="1" bandRow="1"/>
              <a:tblGrid>
                <a:gridCol w="638175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33781" y="1151915"/>
            <a:ext cx="6272807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Внутренняя опись документов дела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Внутренняя опись документов дела № 05-12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Courier New" pitchFamily="49" charset="0"/>
              </a:rPr>
              <a:t> 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120832"/>
            <a:ext cx="61926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200" dirty="0" smtClean="0">
                <a:solidFill>
                  <a:srgbClr val="F2F2F2"/>
                </a:solidFill>
              </a:rPr>
              <a:t>Рекомендуемый образец в</a:t>
            </a:r>
            <a:r>
              <a:rPr lang="ru-RU" sz="2200" dirty="0" smtClean="0">
                <a:solidFill>
                  <a:srgbClr val="F2F2F2"/>
                </a:solidFill>
                <a:ea typeface="Times New Roman" pitchFamily="18" charset="0"/>
                <a:cs typeface="Times New Roman" pitchFamily="18" charset="0"/>
              </a:rPr>
              <a:t>нутренней описи документов </a:t>
            </a:r>
            <a:r>
              <a:rPr lang="ru-RU" sz="1600" dirty="0" smtClean="0">
                <a:solidFill>
                  <a:srgbClr val="F2F2F2"/>
                </a:solidFill>
                <a:cs typeface="Times New Roman" pitchFamily="18" charset="0"/>
              </a:rPr>
              <a:t>(</a:t>
            </a:r>
            <a:r>
              <a:rPr lang="ru-RU" sz="1600" dirty="0" smtClean="0">
                <a:solidFill>
                  <a:srgbClr val="F2F2F2"/>
                </a:solidFill>
              </a:rPr>
              <a:t>приложение </a:t>
            </a:r>
            <a:r>
              <a:rPr lang="ru-RU" sz="1600" dirty="0">
                <a:solidFill>
                  <a:srgbClr val="F2F2F2"/>
                </a:solidFill>
              </a:rPr>
              <a:t>№ 5 к </a:t>
            </a:r>
            <a:r>
              <a:rPr lang="ru-RU" sz="1600" dirty="0" smtClean="0">
                <a:solidFill>
                  <a:srgbClr val="F2F2F2"/>
                </a:solidFill>
              </a:rPr>
              <a:t>Правилам)</a:t>
            </a:r>
            <a:endParaRPr lang="ru-RU" sz="1600" dirty="0">
              <a:solidFill>
                <a:srgbClr val="F2F2F2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620809"/>
              </p:ext>
            </p:extLst>
          </p:nvPr>
        </p:nvGraphicFramePr>
        <p:xfrm>
          <a:off x="683567" y="1923678"/>
          <a:ext cx="7488833" cy="22973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6556"/>
                <a:gridCol w="776557"/>
                <a:gridCol w="847153"/>
                <a:gridCol w="3318017"/>
                <a:gridCol w="776557"/>
                <a:gridCol w="993993"/>
              </a:tblGrid>
              <a:tr h="65900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effectLst/>
                        </a:rPr>
                        <a:t>№ п/п 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Регистраци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онный № документа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Дата</a:t>
                      </a:r>
                      <a:endParaRPr lang="ru-RU" sz="1100">
                        <a:effectLst/>
                      </a:endParaRPr>
                    </a:p>
                    <a:p>
                      <a:pPr algn="ctr"/>
                      <a:r>
                        <a:rPr lang="en-US" sz="1000">
                          <a:effectLst/>
                        </a:rPr>
                        <a:t>документа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effectLst/>
                        </a:rPr>
                        <a:t>Заголовок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документа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№№ листов дела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Примечание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б</a:t>
                      </a:r>
                      <a:r>
                        <a:rPr lang="ru-RU" sz="1000" dirty="0">
                          <a:effectLst/>
                        </a:rPr>
                        <a:t>/</a:t>
                      </a:r>
                      <a:r>
                        <a:rPr lang="en-US" sz="1000" dirty="0">
                          <a:effectLst/>
                        </a:rPr>
                        <a:t>н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14.02.2024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Личный листок по учету кадров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1–3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47625" marR="47625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б/</a:t>
                      </a:r>
                      <a:r>
                        <a:rPr lang="en-US" sz="1000" dirty="0">
                          <a:effectLst/>
                        </a:rPr>
                        <a:t>н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14.02.2024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Заявление о приеме на работу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47625" marR="47625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б</a:t>
                      </a:r>
                      <a:r>
                        <a:rPr lang="ru-RU" sz="1000" dirty="0">
                          <a:effectLst/>
                        </a:rPr>
                        <a:t>/</a:t>
                      </a:r>
                      <a:r>
                        <a:rPr lang="en-US" sz="1000" dirty="0">
                          <a:effectLst/>
                        </a:rPr>
                        <a:t>н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14.02.2024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Согласие на обработку персональных данных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47625" marR="47625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Итого: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 gridSpan="3"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42 (</a:t>
                      </a:r>
                      <a:r>
                        <a:rPr lang="en-US" sz="1000" dirty="0" err="1">
                          <a:effectLst/>
                        </a:rPr>
                        <a:t>сорок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два</a:t>
                      </a:r>
                      <a:r>
                        <a:rPr lang="en-US" sz="1000" dirty="0">
                          <a:effectLst/>
                        </a:rPr>
                        <a:t>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>
                          <a:effectLst/>
                        </a:rPr>
                        <a:t>документов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47625" marR="47625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en-US" sz="950" baseline="30000" dirty="0">
                          <a:effectLst/>
                        </a:rPr>
                        <a:t>(</a:t>
                      </a:r>
                      <a:r>
                        <a:rPr lang="en-US" sz="950" baseline="30000" dirty="0" err="1">
                          <a:effectLst/>
                        </a:rPr>
                        <a:t>цифрами</a:t>
                      </a:r>
                      <a:r>
                        <a:rPr lang="en-US" sz="950" baseline="30000" dirty="0">
                          <a:effectLst/>
                        </a:rPr>
                        <a:t> и </a:t>
                      </a:r>
                      <a:r>
                        <a:rPr lang="en-US" sz="950" baseline="30000" dirty="0" err="1">
                          <a:effectLst/>
                        </a:rPr>
                        <a:t>прописью</a:t>
                      </a:r>
                      <a:r>
                        <a:rPr lang="en-US" sz="950" baseline="30000" dirty="0">
                          <a:effectLst/>
                        </a:rPr>
                        <a:t>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7625" marR="47625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47625" marR="47625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27584" y="4299942"/>
            <a:ext cx="707900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F2F2F2"/>
                </a:solidFill>
              </a:rPr>
              <a:t>Количество листов внутренней описи: 1 (один) </a:t>
            </a:r>
            <a:r>
              <a:rPr lang="ru-RU" sz="900" dirty="0" err="1">
                <a:solidFill>
                  <a:srgbClr val="F2F2F2"/>
                </a:solidFill>
              </a:rPr>
              <a:t>лл</a:t>
            </a:r>
            <a:r>
              <a:rPr lang="ru-RU" sz="900" dirty="0">
                <a:solidFill>
                  <a:srgbClr val="F2F2F2"/>
                </a:solidFill>
              </a:rPr>
              <a:t>. _____________________________</a:t>
            </a:r>
          </a:p>
          <a:p>
            <a:r>
              <a:rPr lang="ru-RU" sz="900" dirty="0">
                <a:solidFill>
                  <a:srgbClr val="F2F2F2"/>
                </a:solidFill>
              </a:rPr>
              <a:t>                                                                                                                            (цифрами и прописью)</a:t>
            </a:r>
          </a:p>
          <a:p>
            <a:endParaRPr lang="ru-RU" sz="900" dirty="0" smtClean="0">
              <a:solidFill>
                <a:srgbClr val="F2F2F2"/>
              </a:solidFill>
            </a:endParaRPr>
          </a:p>
          <a:p>
            <a:r>
              <a:rPr lang="ru-RU" sz="900" dirty="0" smtClean="0">
                <a:solidFill>
                  <a:srgbClr val="F2F2F2"/>
                </a:solidFill>
              </a:rPr>
              <a:t>Специалист </a:t>
            </a:r>
            <a:r>
              <a:rPr lang="ru-RU" sz="900" dirty="0">
                <a:solidFill>
                  <a:srgbClr val="F2F2F2"/>
                </a:solidFill>
              </a:rPr>
              <a:t>по кадрам  ____________________                   </a:t>
            </a:r>
            <a:r>
              <a:rPr lang="ru-RU" sz="900" dirty="0" smtClean="0">
                <a:solidFill>
                  <a:srgbClr val="F2F2F2"/>
                </a:solidFill>
              </a:rPr>
              <a:t>                              </a:t>
            </a:r>
            <a:r>
              <a:rPr lang="ru-RU" sz="900" u="sng" dirty="0">
                <a:solidFill>
                  <a:srgbClr val="F2F2F2"/>
                </a:solidFill>
              </a:rPr>
              <a:t>И.Н. Толмачева</a:t>
            </a:r>
            <a:r>
              <a:rPr lang="ru-RU" sz="900" dirty="0">
                <a:solidFill>
                  <a:srgbClr val="F2F2F2"/>
                </a:solidFill>
              </a:rPr>
              <a:t> </a:t>
            </a:r>
          </a:p>
          <a:p>
            <a:r>
              <a:rPr lang="ru-RU" sz="900" dirty="0">
                <a:solidFill>
                  <a:srgbClr val="F2F2F2"/>
                </a:solidFill>
              </a:rPr>
              <a:t>                                                        </a:t>
            </a:r>
            <a:r>
              <a:rPr lang="ru-RU" sz="900" dirty="0" smtClean="0">
                <a:solidFill>
                  <a:srgbClr val="F2F2F2"/>
                </a:solidFill>
              </a:rPr>
              <a:t>(</a:t>
            </a:r>
            <a:r>
              <a:rPr lang="ru-RU" sz="900" dirty="0">
                <a:solidFill>
                  <a:srgbClr val="F2F2F2"/>
                </a:solidFill>
              </a:rPr>
              <a:t>подпись)                                        </a:t>
            </a:r>
            <a:r>
              <a:rPr lang="ru-RU" sz="900" dirty="0" smtClean="0">
                <a:solidFill>
                  <a:srgbClr val="F2F2F2"/>
                </a:solidFill>
              </a:rPr>
              <a:t>                        </a:t>
            </a:r>
            <a:r>
              <a:rPr lang="ru-RU" sz="900" dirty="0">
                <a:solidFill>
                  <a:srgbClr val="F2F2F2"/>
                </a:solidFill>
              </a:rPr>
              <a:t>(расшифровка подписи)</a:t>
            </a:r>
          </a:p>
        </p:txBody>
      </p:sp>
    </p:spTree>
    <p:extLst>
      <p:ext uri="{BB962C8B-B14F-4D97-AF65-F5344CB8AC3E}">
        <p14:creationId xmlns:p14="http://schemas.microsoft.com/office/powerpoint/2010/main" val="364213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10344" y="-24169"/>
            <a:ext cx="9144000" cy="516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20832"/>
            <a:ext cx="48245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rgbClr val="F2F2F2"/>
                </a:solidFill>
              </a:rPr>
              <a:t>Образец личный листок по учету кадров</a:t>
            </a:r>
            <a:endParaRPr lang="ru-RU" sz="2200" dirty="0">
              <a:solidFill>
                <a:srgbClr val="F2F2F2"/>
              </a:solidFill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629" y="659655"/>
            <a:ext cx="5364596" cy="446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65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10344" y="-24169"/>
            <a:ext cx="9144000" cy="516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20832"/>
            <a:ext cx="65527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rgbClr val="F2F2F2"/>
                </a:solidFill>
              </a:rPr>
              <a:t>Дополнение к личному листку по учету кадров</a:t>
            </a:r>
            <a:endParaRPr lang="ru-RU" sz="2200" dirty="0">
              <a:solidFill>
                <a:srgbClr val="F2F2F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86" y="595043"/>
            <a:ext cx="6121202" cy="451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98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78778"/>
            <a:ext cx="9144000" cy="517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164" y="520941"/>
            <a:ext cx="5455990" cy="4597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504" y="120832"/>
            <a:ext cx="39604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rgbClr val="F2F2F2"/>
                </a:solidFill>
              </a:rPr>
              <a:t>Образец анкета работника </a:t>
            </a:r>
            <a:endParaRPr lang="ru-RU" sz="2200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8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13639" y="-93894"/>
            <a:ext cx="9144000" cy="517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504" y="120832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2F2F2"/>
                </a:solidFill>
              </a:rPr>
              <a:t>Образец приказа</a:t>
            </a:r>
            <a:endParaRPr lang="ru-RU" sz="1600" dirty="0">
              <a:solidFill>
                <a:srgbClr val="F2F2F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9632" y="627534"/>
            <a:ext cx="7128792" cy="4299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spc="10" dirty="0">
                <a:solidFill>
                  <a:srgbClr val="F2F2F2"/>
                </a:solidFill>
                <a:ea typeface="Calibri"/>
                <a:cs typeface="Times New Roman"/>
              </a:rPr>
              <a:t>Приказ о прекращении ведения личных дел работников ___________</a:t>
            </a:r>
            <a:endParaRPr lang="ru-RU" sz="1400" dirty="0">
              <a:solidFill>
                <a:srgbClr val="F2F2F2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1300" b="1" i="1" spc="10" dirty="0">
                <a:solidFill>
                  <a:srgbClr val="F2F2F2"/>
                </a:solidFill>
                <a:ea typeface="Calibri"/>
                <a:cs typeface="Times New Roman"/>
              </a:rPr>
              <a:t> </a:t>
            </a:r>
            <a:r>
              <a:rPr lang="ru-RU" sz="1300" spc="10" dirty="0" smtClean="0">
                <a:solidFill>
                  <a:srgbClr val="F2F2F2"/>
                </a:solidFill>
                <a:ea typeface="Times New Roman"/>
              </a:rPr>
              <a:t>О </a:t>
            </a:r>
            <a:r>
              <a:rPr lang="ru-RU" sz="1300" spc="10" dirty="0">
                <a:solidFill>
                  <a:srgbClr val="F2F2F2"/>
                </a:solidFill>
                <a:ea typeface="Times New Roman"/>
              </a:rPr>
              <a:t>прекращении ведения</a:t>
            </a:r>
            <a:endParaRPr lang="ru-RU" sz="1300" dirty="0">
              <a:solidFill>
                <a:srgbClr val="F2F2F2"/>
              </a:solidFill>
              <a:ea typeface="Times New Roman"/>
            </a:endParaRPr>
          </a:p>
          <a:p>
            <a:r>
              <a:rPr lang="ru-RU" sz="1300" spc="10" dirty="0">
                <a:solidFill>
                  <a:srgbClr val="F2F2F2"/>
                </a:solidFill>
                <a:ea typeface="Times New Roman"/>
              </a:rPr>
              <a:t>личных дел работников</a:t>
            </a:r>
            <a:endParaRPr lang="ru-RU" sz="1300" dirty="0">
              <a:solidFill>
                <a:srgbClr val="F2F2F2"/>
              </a:solidFill>
              <a:ea typeface="Times New Roman"/>
            </a:endParaRPr>
          </a:p>
          <a:p>
            <a:r>
              <a:rPr lang="ru-RU" sz="1300" spc="10" dirty="0">
                <a:solidFill>
                  <a:srgbClr val="F2F2F2"/>
                </a:solidFill>
                <a:ea typeface="Times New Roman"/>
              </a:rPr>
              <a:t> </a:t>
            </a:r>
            <a:endParaRPr lang="ru-RU" sz="1300" dirty="0">
              <a:solidFill>
                <a:srgbClr val="F2F2F2"/>
              </a:solidFill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300" spc="10" dirty="0">
                <a:solidFill>
                  <a:srgbClr val="F2F2F2"/>
                </a:solidFill>
                <a:ea typeface="Times New Roman"/>
              </a:rPr>
              <a:t>В связи с прекращением ведения и хранения личных дел работников __________</a:t>
            </a:r>
            <a:endParaRPr lang="ru-RU" sz="1300" dirty="0">
              <a:solidFill>
                <a:srgbClr val="F2F2F2"/>
              </a:solidFill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300" spc="10" dirty="0">
                <a:solidFill>
                  <a:srgbClr val="F2F2F2"/>
                </a:solidFill>
                <a:ea typeface="Times New Roman"/>
              </a:rPr>
              <a:t>ПРИКАЗЫВАЮ</a:t>
            </a:r>
            <a:r>
              <a:rPr lang="ru-RU" sz="1300" spc="10" dirty="0" smtClean="0">
                <a:solidFill>
                  <a:srgbClr val="F2F2F2"/>
                </a:solidFill>
                <a:ea typeface="Times New Roman"/>
              </a:rPr>
              <a:t>:</a:t>
            </a:r>
          </a:p>
          <a:p>
            <a:pPr algn="just">
              <a:spcAft>
                <a:spcPts val="0"/>
              </a:spcAft>
            </a:pPr>
            <a:endParaRPr lang="ru-RU" sz="1300" dirty="0">
              <a:solidFill>
                <a:srgbClr val="F2F2F2"/>
              </a:solidFill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sz="1300" spc="10" dirty="0">
                <a:solidFill>
                  <a:srgbClr val="F2F2F2"/>
                </a:solidFill>
                <a:ea typeface="Times New Roman"/>
              </a:rPr>
              <a:t>1. Специалисту по персоналу (кадрам) Ивановой Е.А.:</a:t>
            </a:r>
            <a:endParaRPr lang="ru-RU" sz="1300" dirty="0">
              <a:solidFill>
                <a:srgbClr val="F2F2F2"/>
              </a:solidFill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sz="1300" spc="10" dirty="0">
                <a:solidFill>
                  <a:srgbClr val="F2F2F2"/>
                </a:solidFill>
                <a:ea typeface="Times New Roman"/>
              </a:rPr>
              <a:t>1.1. прекратить ведение личных дел на работников ____________, за исключением руководителя, заместителя руководителя, педагогических работников), с 03.06.2026;</a:t>
            </a:r>
            <a:endParaRPr lang="ru-RU" sz="1300" dirty="0">
              <a:solidFill>
                <a:srgbClr val="F2F2F2"/>
              </a:solidFill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sz="1300" spc="10" dirty="0">
                <a:solidFill>
                  <a:srgbClr val="F2F2F2"/>
                </a:solidFill>
                <a:ea typeface="Times New Roman"/>
              </a:rPr>
              <a:t>1.2. внести изменения в локальные акты учреждения в том числе в Инструкцию по делопроизводству, номенклатуру дел в соответствие с изменениями.</a:t>
            </a:r>
            <a:endParaRPr lang="ru-RU" sz="1300" dirty="0">
              <a:solidFill>
                <a:srgbClr val="F2F2F2"/>
              </a:solidFill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sz="1300" spc="10" dirty="0">
                <a:solidFill>
                  <a:srgbClr val="F2F2F2"/>
                </a:solidFill>
                <a:ea typeface="Times New Roman"/>
              </a:rPr>
              <a:t>1.3. завершить делопроизводством личные дела работников и подготовить их для передачи в архив учреждения в установленном порядке.</a:t>
            </a:r>
            <a:endParaRPr lang="ru-RU" sz="1300" dirty="0">
              <a:solidFill>
                <a:srgbClr val="F2F2F2"/>
              </a:solidFill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sz="1300" spc="10" dirty="0">
                <a:solidFill>
                  <a:srgbClr val="F2F2F2"/>
                </a:solidFill>
                <a:ea typeface="Times New Roman"/>
              </a:rPr>
              <a:t>2. Контроль за исполнением приказа оставляю за собой</a:t>
            </a:r>
            <a:r>
              <a:rPr lang="ru-RU" sz="1300" spc="10" dirty="0" smtClean="0">
                <a:solidFill>
                  <a:srgbClr val="F2F2F2"/>
                </a:solidFill>
                <a:ea typeface="Times New Roman"/>
              </a:rPr>
              <a:t>.</a:t>
            </a:r>
          </a:p>
          <a:p>
            <a:pPr indent="450215" algn="just">
              <a:spcAft>
                <a:spcPts val="0"/>
              </a:spcAft>
            </a:pPr>
            <a:endParaRPr lang="ru-RU" sz="1300" dirty="0">
              <a:solidFill>
                <a:srgbClr val="F2F2F2"/>
              </a:solidFill>
              <a:ea typeface="Times New Roman"/>
            </a:endParaRPr>
          </a:p>
          <a:p>
            <a:pPr algn="just"/>
            <a:r>
              <a:rPr lang="ru-RU" sz="1300" spc="10" dirty="0">
                <a:solidFill>
                  <a:srgbClr val="F2F2F2"/>
                </a:solidFill>
                <a:ea typeface="Times New Roman"/>
              </a:rPr>
              <a:t>Директор                                           ______________                  </a:t>
            </a:r>
            <a:r>
              <a:rPr lang="ru-RU" sz="1300" spc="10" dirty="0" smtClean="0">
                <a:solidFill>
                  <a:srgbClr val="F2F2F2"/>
                </a:solidFill>
                <a:ea typeface="Times New Roman"/>
              </a:rPr>
              <a:t>Сидорова А.А.</a:t>
            </a:r>
          </a:p>
          <a:p>
            <a:pPr algn="just"/>
            <a:endParaRPr lang="ru-RU" sz="1300" dirty="0" smtClean="0">
              <a:solidFill>
                <a:srgbClr val="F2F2F2"/>
              </a:solidFill>
              <a:ea typeface="Times New Roman"/>
            </a:endParaRPr>
          </a:p>
          <a:p>
            <a:pPr algn="just"/>
            <a:endParaRPr lang="ru-RU" sz="1300" dirty="0">
              <a:solidFill>
                <a:srgbClr val="F2F2F2"/>
              </a:solidFill>
              <a:ea typeface="Times New Roman"/>
            </a:endParaRPr>
          </a:p>
          <a:p>
            <a:pPr algn="just"/>
            <a:r>
              <a:rPr lang="ru-RU" sz="1300" spc="10" dirty="0">
                <a:solidFill>
                  <a:srgbClr val="F2F2F2"/>
                </a:solidFill>
                <a:ea typeface="Times New Roman"/>
              </a:rPr>
              <a:t>Ознакомлены: ________________</a:t>
            </a:r>
            <a:endParaRPr lang="ru-RU" sz="1300" dirty="0">
              <a:solidFill>
                <a:srgbClr val="F2F2F2"/>
              </a:solidFill>
              <a:effectLst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3461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13639" y="-93894"/>
            <a:ext cx="9144000" cy="523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899592" y="413221"/>
            <a:ext cx="7632848" cy="4724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</a:t>
            </a:r>
            <a:endParaRPr lang="ru-RU" sz="1400" dirty="0">
              <a:solidFill>
                <a:srgbClr val="F2F2F2"/>
              </a:solidFill>
              <a:cs typeface="Arial" pitchFamily="34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О проверке наличия и состояния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личных 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дел работников МБОУ _____________</a:t>
            </a:r>
            <a:b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В соответствии с Порядком ведения личных дел работников МБОУ ___________, в целях обеспечения контроля за сохранностью и актуальностью личных дел в образовательной организации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ПРИКАЗЫВАЮ: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1. Провести с 18.02.2026 по 25.02.2026 проверку личных дел работников.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2. Для проведения проверки личных дел работников назначить специальную комиссии в составе: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	Председатель комиссии: заместитель директора Петрова В.И.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	Члены комиссии: секретарь Краснова В.В.;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lang="ru-RU" sz="1200" b="1" dirty="0">
                <a:solidFill>
                  <a:srgbClr val="F2F2F2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srgbClr val="F2F2F2"/>
                </a:solidFill>
                <a:ea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делопроизводитель Дурова Е.Е. 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3. Специалисту по персоналу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Ярошек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 Н.Н., предоставить личные дела работников для проведения проверки, лично присутствовать в ходе проведения проверки, давать членам комиссии пояснения, не препятствовать ходу проверки.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4. Специальной комиссии по проверке личных дел работников: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cs typeface="Times New Roman" pitchFamily="18" charset="0"/>
              </a:rPr>
              <a:t>- провести проверку личных дел работников в организации, в сроки, указанные в пункте 1 настоящего приказа;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cs typeface="Times New Roman" pitchFamily="18" charset="0"/>
              </a:rPr>
              <a:t>- руководствоваться в своей деятельности нормами действующего законодательства;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cs typeface="Times New Roman" pitchFamily="18" charset="0"/>
              </a:rPr>
              <a:t>- оформить по результатам проверки дела лист проверки;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- сообщить результаты проверки руководителю организации.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5. Секретарю довести настоящий приказ до сведения указанных в нем лиц под подпись.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2F2F2"/>
                </a:solidFill>
                <a:effectLst/>
                <a:ea typeface="Times New Roman" pitchFamily="18" charset="0"/>
                <a:cs typeface="Times New Roman" pitchFamily="18" charset="0"/>
              </a:rPr>
              <a:t>6. Контроль исполнения приказа оставляю за собой.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2F2F2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7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13639" y="-93894"/>
            <a:ext cx="9144000" cy="523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23478"/>
            <a:ext cx="339407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solidFill>
                  <a:srgbClr val="F2F2F2"/>
                </a:solidFill>
                <a:latin typeface="Times New Roman"/>
                <a:ea typeface="Calibri"/>
              </a:rPr>
              <a:t>Журнал учёта личных дел </a:t>
            </a:r>
            <a:endParaRPr lang="ru-RU" sz="2200" dirty="0">
              <a:solidFill>
                <a:srgbClr val="F2F2F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80" y="1099281"/>
            <a:ext cx="8665418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862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13639" y="-93894"/>
            <a:ext cx="9144000" cy="523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339502"/>
            <a:ext cx="409035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 smtClean="0">
                <a:solidFill>
                  <a:srgbClr val="F2F2F2"/>
                </a:solidFill>
                <a:latin typeface="Times New Roman"/>
                <a:ea typeface="Calibri"/>
              </a:rPr>
              <a:t>Алфавитная книга учёта кадров </a:t>
            </a:r>
            <a:endParaRPr lang="ru-RU" sz="2200" dirty="0">
              <a:solidFill>
                <a:srgbClr val="F2F2F2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977901"/>
              </p:ext>
            </p:extLst>
          </p:nvPr>
        </p:nvGraphicFramePr>
        <p:xfrm>
          <a:off x="443561" y="1491630"/>
          <a:ext cx="8229600" cy="34563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4678"/>
                <a:gridCol w="939465"/>
                <a:gridCol w="864096"/>
                <a:gridCol w="864096"/>
                <a:gridCol w="1080120"/>
                <a:gridCol w="936104"/>
                <a:gridCol w="877472"/>
                <a:gridCol w="981097"/>
                <a:gridCol w="1162472"/>
              </a:tblGrid>
              <a:tr h="1106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п/п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Фамилия, имя, отчество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Должность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Дата, место рождения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Образование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Дата приема на работу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Место жительства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Дата увольнения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Примечания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 anchor="ctr"/>
                </a:tc>
              </a:tr>
              <a:tr h="260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</a:tr>
              <a:tr h="1009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Коваленко Николай Павлович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Учитель </a:t>
                      </a:r>
                      <a:r>
                        <a:rPr lang="ru-RU" sz="1100">
                          <a:effectLst/>
                        </a:rPr>
                        <a:t>ОБЗиР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01.01.1983, г. Омск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Высшее, Омский ГПУ, 2000 г.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07.12.2008 г., приказ № 39 от 05.12.2008 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п. Белый Яр, Лесная, д. 2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9573" marR="59573" marT="59573" marB="59573"/>
                </a:tc>
              </a:tr>
              <a:tr h="108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Куман Яна Сергеевна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делопроизводитель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01.03.2008;  приказ № 7 от 27.02.2008.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9573" marR="59573" marT="59573" marB="595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Переведена на другую работу  приказ № 25 от 15.06.2009 г.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573" marR="59573" marT="59573" marB="5957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173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8051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270229" y="577376"/>
            <a:ext cx="3708412" cy="409675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491629"/>
            <a:ext cx="4050702" cy="2088232"/>
          </a:xfrm>
        </p:spPr>
        <p:txBody>
          <a:bodyPr>
            <a:noAutofit/>
          </a:bodyPr>
          <a:lstStyle/>
          <a:p>
            <a:pPr algn="just"/>
            <a:r>
              <a:rPr lang="ru-RU" sz="1050" dirty="0" smtClean="0">
                <a:solidFill>
                  <a:srgbClr val="34343C"/>
                </a:solidFill>
                <a:latin typeface="YS Text"/>
              </a:rPr>
              <a:t>     </a:t>
            </a:r>
            <a:endParaRPr lang="ru-RU" sz="1050" dirty="0" smtClean="0">
              <a:solidFill>
                <a:srgbClr val="000E72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55" y="194834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9041" y="1942358"/>
            <a:ext cx="4787796" cy="144016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</a:rPr>
              <a:t>СПАСИБО ЗА ВНИМАНИЕ ! </a:t>
            </a:r>
            <a:r>
              <a:rPr lang="ru-RU" sz="3200" dirty="0">
                <a:solidFill>
                  <a:schemeClr val="bg1"/>
                </a:solidFill>
              </a:rPr>
              <a:t/>
            </a:r>
            <a:br>
              <a:rPr lang="ru-RU" sz="3200" dirty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7697"/>
            <a:ext cx="3811442" cy="3069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14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5718</TotalTime>
  <Words>711</Words>
  <Application>Microsoft Office PowerPoint</Application>
  <PresentationFormat>Экран (16:9)</PresentationFormat>
  <Paragraphs>180</Paragraphs>
  <Slides>15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Персональный учёт работников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 !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Алёна</dc:creator>
  <cp:lastModifiedBy>Yurist-01</cp:lastModifiedBy>
  <cp:revision>218</cp:revision>
  <dcterms:created xsi:type="dcterms:W3CDTF">2025-09-15T04:43:58Z</dcterms:created>
  <dcterms:modified xsi:type="dcterms:W3CDTF">2026-04-03T11:59:26Z</dcterms:modified>
</cp:coreProperties>
</file>