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71" r:id="rId3"/>
    <p:sldId id="270" r:id="rId4"/>
    <p:sldId id="276" r:id="rId5"/>
    <p:sldId id="273" r:id="rId6"/>
    <p:sldId id="277" r:id="rId7"/>
    <p:sldId id="278" r:id="rId8"/>
    <p:sldId id="260" r:id="rId9"/>
    <p:sldId id="263" r:id="rId10"/>
    <p:sldId id="266" r:id="rId11"/>
    <p:sldId id="267" r:id="rId12"/>
    <p:sldId id="268" r:id="rId13"/>
    <p:sldId id="269" r:id="rId1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D8F0"/>
    <a:srgbClr val="D4E2F4"/>
    <a:srgbClr val="B3C9E3"/>
    <a:srgbClr val="9EB9DA"/>
    <a:srgbClr val="95B3D7"/>
    <a:srgbClr val="89AAD3"/>
    <a:srgbClr val="A6BFDE"/>
    <a:srgbClr val="7FA3CF"/>
    <a:srgbClr val="B3FFFF"/>
    <a:srgbClr val="AEB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695" autoAdjust="0"/>
  </p:normalViewPr>
  <p:slideViewPr>
    <p:cSldViewPr>
      <p:cViewPr varScale="1">
        <p:scale>
          <a:sx n="94" d="100"/>
          <a:sy n="94" d="100"/>
        </p:scale>
        <p:origin x="111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A60EA6-0003-4340-BB89-1985AAD72E02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8E0B6-E8BE-4759-B456-0AF4F03F0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686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Участникам предоставляется комплект из электронной платы с микрофонами и динамиком, подключаемой к компьютеру. С помощью платы участники, работая в команде, проходят через последовательность усложняющихся испытаний: исследовать аудиоканал, понять как работают цепи усилителей, выбрать подходящие под разные задачи параметры, картировать пространство с помощью анализа отражения сигналов и т.п. При этом участникам предстоит не только строить физические модели и программировать, но и изготавливать своими руками держатели, акустические антенны, рупоры и другие приспособления, которые помогают работать с распространением звука в среде. По итогам двух подготовительных занятий участники будут готовы к финальным испытаниям — организовать передачу цифрового сообщения между двумя платами в зашумленной среде с использованием собственного кодирования и протокола. Особенность данного направления — глубокая проработка на стыке физики процесса и программирования, много конструкторской работы руками.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8E0B6-E8BE-4759-B456-0AF4F03F0FC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08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Турнир юных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киберфизиков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(ТЮК)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это инженерный конкурсно-образовательный формат для школьников, часть Национальной киберфизической платформы. Цель — развить компетенции в области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киберфизики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привлечь внимание учащихся к техническому творчеству и мотивировать на изучение сферы телекоммуникации и связи. </a:t>
            </a:r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Подготовка к участию в ТЮК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может включать работу с оборудованием, решение задач и освоение понятий, связанных с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киберфизикой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Например, в рамках образовательной программы «Киберфизическое приборостроение» есть модуль «Введение в Турниры юных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киберфизиков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„Акустика“», который знакомит школьников с работой с технической системой для решения инженерных задач.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8E0B6-E8BE-4759-B456-0AF4F03F0FC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005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67945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spc="-50" dirty="0">
                <a:latin typeface="Ebrima"/>
                <a:cs typeface="Ebrima"/>
              </a:rPr>
              <a:t>‹#›</a:t>
            </a:fld>
            <a:endParaRPr spc="-50" dirty="0">
              <a:latin typeface="Ebrima"/>
              <a:cs typeface="Ebrim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67945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spc="-50" dirty="0">
                <a:latin typeface="Ebrima"/>
                <a:cs typeface="Ebrima"/>
              </a:rPr>
              <a:t>‹#›</a:t>
            </a:fld>
            <a:endParaRPr spc="-50" dirty="0">
              <a:latin typeface="Ebrima"/>
              <a:cs typeface="Ebrim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67945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spc="-50" dirty="0">
                <a:latin typeface="Ebrima"/>
                <a:cs typeface="Ebrima"/>
              </a:rPr>
              <a:t>‹#›</a:t>
            </a:fld>
            <a:endParaRPr spc="-50" dirty="0">
              <a:latin typeface="Ebrima"/>
              <a:cs typeface="Ebrim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67945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spc="-50" dirty="0">
                <a:latin typeface="Ebrima"/>
                <a:cs typeface="Ebrima"/>
              </a:rPr>
              <a:t>‹#›</a:t>
            </a:fld>
            <a:endParaRPr spc="-50" dirty="0">
              <a:latin typeface="Ebrima"/>
              <a:cs typeface="Ebrim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70720" y="477012"/>
            <a:ext cx="1924812" cy="50444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9214104" y="0"/>
            <a:ext cx="2978150" cy="6858000"/>
          </a:xfrm>
          <a:custGeom>
            <a:avLst/>
            <a:gdLst/>
            <a:ahLst/>
            <a:cxnLst/>
            <a:rect l="l" t="t" r="r" b="b"/>
            <a:pathLst>
              <a:path w="2978150" h="6858000">
                <a:moveTo>
                  <a:pt x="2977642" y="0"/>
                </a:moveTo>
                <a:lnTo>
                  <a:pt x="0" y="0"/>
                </a:lnTo>
                <a:lnTo>
                  <a:pt x="0" y="6858000"/>
                </a:lnTo>
                <a:lnTo>
                  <a:pt x="2977642" y="6858000"/>
                </a:lnTo>
                <a:lnTo>
                  <a:pt x="2977642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44239" y="5081015"/>
            <a:ext cx="1780032" cy="513588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3451860" y="5088635"/>
            <a:ext cx="1705610" cy="438784"/>
          </a:xfrm>
          <a:custGeom>
            <a:avLst/>
            <a:gdLst/>
            <a:ahLst/>
            <a:cxnLst/>
            <a:rect l="l" t="t" r="r" b="b"/>
            <a:pathLst>
              <a:path w="1705610" h="438785">
                <a:moveTo>
                  <a:pt x="1485645" y="0"/>
                </a:moveTo>
                <a:lnTo>
                  <a:pt x="219455" y="0"/>
                </a:lnTo>
                <a:lnTo>
                  <a:pt x="175260" y="4444"/>
                </a:lnTo>
                <a:lnTo>
                  <a:pt x="133985" y="17271"/>
                </a:lnTo>
                <a:lnTo>
                  <a:pt x="96774" y="37464"/>
                </a:lnTo>
                <a:lnTo>
                  <a:pt x="64262" y="64262"/>
                </a:lnTo>
                <a:lnTo>
                  <a:pt x="37464" y="96646"/>
                </a:lnTo>
                <a:lnTo>
                  <a:pt x="17272" y="133857"/>
                </a:lnTo>
                <a:lnTo>
                  <a:pt x="4444" y="175005"/>
                </a:lnTo>
                <a:lnTo>
                  <a:pt x="0" y="219201"/>
                </a:lnTo>
                <a:lnTo>
                  <a:pt x="4444" y="263397"/>
                </a:lnTo>
                <a:lnTo>
                  <a:pt x="17272" y="304545"/>
                </a:lnTo>
                <a:lnTo>
                  <a:pt x="37464" y="341756"/>
                </a:lnTo>
                <a:lnTo>
                  <a:pt x="64262" y="374141"/>
                </a:lnTo>
                <a:lnTo>
                  <a:pt x="96774" y="400938"/>
                </a:lnTo>
                <a:lnTo>
                  <a:pt x="133985" y="421131"/>
                </a:lnTo>
                <a:lnTo>
                  <a:pt x="175260" y="433958"/>
                </a:lnTo>
                <a:lnTo>
                  <a:pt x="219455" y="438403"/>
                </a:lnTo>
                <a:lnTo>
                  <a:pt x="1485645" y="438403"/>
                </a:lnTo>
                <a:lnTo>
                  <a:pt x="1529841" y="433958"/>
                </a:lnTo>
                <a:lnTo>
                  <a:pt x="1571116" y="421131"/>
                </a:lnTo>
                <a:lnTo>
                  <a:pt x="1608327" y="400938"/>
                </a:lnTo>
                <a:lnTo>
                  <a:pt x="1640839" y="374141"/>
                </a:lnTo>
                <a:lnTo>
                  <a:pt x="1667637" y="341756"/>
                </a:lnTo>
                <a:lnTo>
                  <a:pt x="1687829" y="304545"/>
                </a:lnTo>
                <a:lnTo>
                  <a:pt x="1700656" y="263397"/>
                </a:lnTo>
                <a:lnTo>
                  <a:pt x="1705102" y="219201"/>
                </a:lnTo>
                <a:lnTo>
                  <a:pt x="1700656" y="175005"/>
                </a:lnTo>
                <a:lnTo>
                  <a:pt x="1687829" y="133857"/>
                </a:lnTo>
                <a:lnTo>
                  <a:pt x="1667637" y="96646"/>
                </a:lnTo>
                <a:lnTo>
                  <a:pt x="1640839" y="64262"/>
                </a:lnTo>
                <a:lnTo>
                  <a:pt x="1608327" y="37464"/>
                </a:lnTo>
                <a:lnTo>
                  <a:pt x="1571116" y="17271"/>
                </a:lnTo>
                <a:lnTo>
                  <a:pt x="1529841" y="4444"/>
                </a:lnTo>
                <a:lnTo>
                  <a:pt x="14856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61387" y="5081015"/>
            <a:ext cx="1455419" cy="513588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969008" y="5088635"/>
            <a:ext cx="1380490" cy="438784"/>
          </a:xfrm>
          <a:custGeom>
            <a:avLst/>
            <a:gdLst/>
            <a:ahLst/>
            <a:cxnLst/>
            <a:rect l="l" t="t" r="r" b="b"/>
            <a:pathLst>
              <a:path w="1380489" h="438785">
                <a:moveTo>
                  <a:pt x="1160907" y="0"/>
                </a:moveTo>
                <a:lnTo>
                  <a:pt x="219456" y="0"/>
                </a:lnTo>
                <a:lnTo>
                  <a:pt x="175133" y="4444"/>
                </a:lnTo>
                <a:lnTo>
                  <a:pt x="133985" y="17271"/>
                </a:lnTo>
                <a:lnTo>
                  <a:pt x="96774" y="37464"/>
                </a:lnTo>
                <a:lnTo>
                  <a:pt x="64262" y="64262"/>
                </a:lnTo>
                <a:lnTo>
                  <a:pt x="37465" y="96646"/>
                </a:lnTo>
                <a:lnTo>
                  <a:pt x="17272" y="133857"/>
                </a:lnTo>
                <a:lnTo>
                  <a:pt x="4444" y="175005"/>
                </a:lnTo>
                <a:lnTo>
                  <a:pt x="0" y="219201"/>
                </a:lnTo>
                <a:lnTo>
                  <a:pt x="4444" y="263397"/>
                </a:lnTo>
                <a:lnTo>
                  <a:pt x="17272" y="304545"/>
                </a:lnTo>
                <a:lnTo>
                  <a:pt x="37465" y="341756"/>
                </a:lnTo>
                <a:lnTo>
                  <a:pt x="64262" y="374141"/>
                </a:lnTo>
                <a:lnTo>
                  <a:pt x="96774" y="400938"/>
                </a:lnTo>
                <a:lnTo>
                  <a:pt x="133985" y="421131"/>
                </a:lnTo>
                <a:lnTo>
                  <a:pt x="175133" y="433958"/>
                </a:lnTo>
                <a:lnTo>
                  <a:pt x="219456" y="438403"/>
                </a:lnTo>
                <a:lnTo>
                  <a:pt x="1160907" y="438403"/>
                </a:lnTo>
                <a:lnTo>
                  <a:pt x="1205230" y="433958"/>
                </a:lnTo>
                <a:lnTo>
                  <a:pt x="1246378" y="421131"/>
                </a:lnTo>
                <a:lnTo>
                  <a:pt x="1283589" y="400938"/>
                </a:lnTo>
                <a:lnTo>
                  <a:pt x="1316101" y="374141"/>
                </a:lnTo>
                <a:lnTo>
                  <a:pt x="1342897" y="341756"/>
                </a:lnTo>
                <a:lnTo>
                  <a:pt x="1363091" y="304545"/>
                </a:lnTo>
                <a:lnTo>
                  <a:pt x="1375918" y="263397"/>
                </a:lnTo>
                <a:lnTo>
                  <a:pt x="1380363" y="219201"/>
                </a:lnTo>
                <a:lnTo>
                  <a:pt x="1375918" y="175005"/>
                </a:lnTo>
                <a:lnTo>
                  <a:pt x="1363091" y="133857"/>
                </a:lnTo>
                <a:lnTo>
                  <a:pt x="1342897" y="96646"/>
                </a:lnTo>
                <a:lnTo>
                  <a:pt x="1316101" y="64262"/>
                </a:lnTo>
                <a:lnTo>
                  <a:pt x="1283589" y="37464"/>
                </a:lnTo>
                <a:lnTo>
                  <a:pt x="1246378" y="17271"/>
                </a:lnTo>
                <a:lnTo>
                  <a:pt x="1205230" y="4444"/>
                </a:lnTo>
                <a:lnTo>
                  <a:pt x="11609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2083" y="5081015"/>
            <a:ext cx="1260348" cy="513588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79703" y="5088635"/>
            <a:ext cx="1185545" cy="438784"/>
          </a:xfrm>
          <a:custGeom>
            <a:avLst/>
            <a:gdLst/>
            <a:ahLst/>
            <a:cxnLst/>
            <a:rect l="l" t="t" r="r" b="b"/>
            <a:pathLst>
              <a:path w="1185545" h="438785">
                <a:moveTo>
                  <a:pt x="965834" y="0"/>
                </a:moveTo>
                <a:lnTo>
                  <a:pt x="219367" y="0"/>
                </a:lnTo>
                <a:lnTo>
                  <a:pt x="175158" y="4444"/>
                </a:lnTo>
                <a:lnTo>
                  <a:pt x="133972" y="17271"/>
                </a:lnTo>
                <a:lnTo>
                  <a:pt x="96710" y="37464"/>
                </a:lnTo>
                <a:lnTo>
                  <a:pt x="64249" y="64262"/>
                </a:lnTo>
                <a:lnTo>
                  <a:pt x="37464" y="96646"/>
                </a:lnTo>
                <a:lnTo>
                  <a:pt x="17233" y="133857"/>
                </a:lnTo>
                <a:lnTo>
                  <a:pt x="4457" y="175005"/>
                </a:lnTo>
                <a:lnTo>
                  <a:pt x="0" y="219201"/>
                </a:lnTo>
                <a:lnTo>
                  <a:pt x="4457" y="263397"/>
                </a:lnTo>
                <a:lnTo>
                  <a:pt x="17233" y="304545"/>
                </a:lnTo>
                <a:lnTo>
                  <a:pt x="37464" y="341756"/>
                </a:lnTo>
                <a:lnTo>
                  <a:pt x="64249" y="374141"/>
                </a:lnTo>
                <a:lnTo>
                  <a:pt x="96710" y="400938"/>
                </a:lnTo>
                <a:lnTo>
                  <a:pt x="133972" y="421131"/>
                </a:lnTo>
                <a:lnTo>
                  <a:pt x="175158" y="433958"/>
                </a:lnTo>
                <a:lnTo>
                  <a:pt x="219367" y="438403"/>
                </a:lnTo>
                <a:lnTo>
                  <a:pt x="965834" y="438403"/>
                </a:lnTo>
                <a:lnTo>
                  <a:pt x="1010031" y="433958"/>
                </a:lnTo>
                <a:lnTo>
                  <a:pt x="1051178" y="421131"/>
                </a:lnTo>
                <a:lnTo>
                  <a:pt x="1088389" y="400938"/>
                </a:lnTo>
                <a:lnTo>
                  <a:pt x="1120902" y="374141"/>
                </a:lnTo>
                <a:lnTo>
                  <a:pt x="1147698" y="341756"/>
                </a:lnTo>
                <a:lnTo>
                  <a:pt x="1167891" y="304545"/>
                </a:lnTo>
                <a:lnTo>
                  <a:pt x="1180719" y="263397"/>
                </a:lnTo>
                <a:lnTo>
                  <a:pt x="1185164" y="219201"/>
                </a:lnTo>
                <a:lnTo>
                  <a:pt x="1180719" y="175005"/>
                </a:lnTo>
                <a:lnTo>
                  <a:pt x="1167891" y="133857"/>
                </a:lnTo>
                <a:lnTo>
                  <a:pt x="1147698" y="96646"/>
                </a:lnTo>
                <a:lnTo>
                  <a:pt x="1120902" y="64262"/>
                </a:lnTo>
                <a:lnTo>
                  <a:pt x="1088389" y="37464"/>
                </a:lnTo>
                <a:lnTo>
                  <a:pt x="1051178" y="17271"/>
                </a:lnTo>
                <a:lnTo>
                  <a:pt x="1010031" y="4444"/>
                </a:lnTo>
                <a:lnTo>
                  <a:pt x="9658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61859" y="4539996"/>
            <a:ext cx="1607820" cy="513588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7269479" y="4547616"/>
            <a:ext cx="1532890" cy="438784"/>
          </a:xfrm>
          <a:custGeom>
            <a:avLst/>
            <a:gdLst/>
            <a:ahLst/>
            <a:cxnLst/>
            <a:rect l="l" t="t" r="r" b="b"/>
            <a:pathLst>
              <a:path w="1532890" h="438785">
                <a:moveTo>
                  <a:pt x="1313306" y="0"/>
                </a:moveTo>
                <a:lnTo>
                  <a:pt x="219455" y="0"/>
                </a:lnTo>
                <a:lnTo>
                  <a:pt x="175133" y="4444"/>
                </a:lnTo>
                <a:lnTo>
                  <a:pt x="133985" y="17271"/>
                </a:lnTo>
                <a:lnTo>
                  <a:pt x="96774" y="37464"/>
                </a:lnTo>
                <a:lnTo>
                  <a:pt x="64262" y="64261"/>
                </a:lnTo>
                <a:lnTo>
                  <a:pt x="37465" y="96646"/>
                </a:lnTo>
                <a:lnTo>
                  <a:pt x="17272" y="133857"/>
                </a:lnTo>
                <a:lnTo>
                  <a:pt x="4445" y="175005"/>
                </a:lnTo>
                <a:lnTo>
                  <a:pt x="0" y="219201"/>
                </a:lnTo>
                <a:lnTo>
                  <a:pt x="4445" y="263397"/>
                </a:lnTo>
                <a:lnTo>
                  <a:pt x="17272" y="304545"/>
                </a:lnTo>
                <a:lnTo>
                  <a:pt x="37465" y="341756"/>
                </a:lnTo>
                <a:lnTo>
                  <a:pt x="64262" y="374141"/>
                </a:lnTo>
                <a:lnTo>
                  <a:pt x="96774" y="400938"/>
                </a:lnTo>
                <a:lnTo>
                  <a:pt x="133985" y="421131"/>
                </a:lnTo>
                <a:lnTo>
                  <a:pt x="175133" y="433958"/>
                </a:lnTo>
                <a:lnTo>
                  <a:pt x="219455" y="438403"/>
                </a:lnTo>
                <a:lnTo>
                  <a:pt x="1313306" y="438403"/>
                </a:lnTo>
                <a:lnTo>
                  <a:pt x="1357502" y="433958"/>
                </a:lnTo>
                <a:lnTo>
                  <a:pt x="1398777" y="421131"/>
                </a:lnTo>
                <a:lnTo>
                  <a:pt x="1435989" y="400938"/>
                </a:lnTo>
                <a:lnTo>
                  <a:pt x="1468501" y="374141"/>
                </a:lnTo>
                <a:lnTo>
                  <a:pt x="1495298" y="341756"/>
                </a:lnTo>
                <a:lnTo>
                  <a:pt x="1515491" y="304545"/>
                </a:lnTo>
                <a:lnTo>
                  <a:pt x="1528318" y="263397"/>
                </a:lnTo>
                <a:lnTo>
                  <a:pt x="1532763" y="219201"/>
                </a:lnTo>
                <a:lnTo>
                  <a:pt x="1528318" y="175005"/>
                </a:lnTo>
                <a:lnTo>
                  <a:pt x="1515491" y="133857"/>
                </a:lnTo>
                <a:lnTo>
                  <a:pt x="1495298" y="96646"/>
                </a:lnTo>
                <a:lnTo>
                  <a:pt x="1468501" y="64261"/>
                </a:lnTo>
                <a:lnTo>
                  <a:pt x="1435989" y="37464"/>
                </a:lnTo>
                <a:lnTo>
                  <a:pt x="1398777" y="17271"/>
                </a:lnTo>
                <a:lnTo>
                  <a:pt x="1357502" y="4444"/>
                </a:lnTo>
                <a:lnTo>
                  <a:pt x="13133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91940" y="4539996"/>
            <a:ext cx="1437132" cy="513588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4099560" y="4547616"/>
            <a:ext cx="1362710" cy="438784"/>
          </a:xfrm>
          <a:custGeom>
            <a:avLst/>
            <a:gdLst/>
            <a:ahLst/>
            <a:cxnLst/>
            <a:rect l="l" t="t" r="r" b="b"/>
            <a:pathLst>
              <a:path w="1362710" h="438785">
                <a:moveTo>
                  <a:pt x="1142745" y="0"/>
                </a:moveTo>
                <a:lnTo>
                  <a:pt x="219455" y="0"/>
                </a:lnTo>
                <a:lnTo>
                  <a:pt x="175260" y="4444"/>
                </a:lnTo>
                <a:lnTo>
                  <a:pt x="133985" y="17271"/>
                </a:lnTo>
                <a:lnTo>
                  <a:pt x="96774" y="37464"/>
                </a:lnTo>
                <a:lnTo>
                  <a:pt x="64262" y="64261"/>
                </a:lnTo>
                <a:lnTo>
                  <a:pt x="37464" y="96646"/>
                </a:lnTo>
                <a:lnTo>
                  <a:pt x="17272" y="133857"/>
                </a:lnTo>
                <a:lnTo>
                  <a:pt x="4444" y="175005"/>
                </a:lnTo>
                <a:lnTo>
                  <a:pt x="0" y="219201"/>
                </a:lnTo>
                <a:lnTo>
                  <a:pt x="4444" y="263397"/>
                </a:lnTo>
                <a:lnTo>
                  <a:pt x="17272" y="304545"/>
                </a:lnTo>
                <a:lnTo>
                  <a:pt x="37464" y="341756"/>
                </a:lnTo>
                <a:lnTo>
                  <a:pt x="64262" y="374141"/>
                </a:lnTo>
                <a:lnTo>
                  <a:pt x="96774" y="400938"/>
                </a:lnTo>
                <a:lnTo>
                  <a:pt x="133985" y="421131"/>
                </a:lnTo>
                <a:lnTo>
                  <a:pt x="175260" y="433958"/>
                </a:lnTo>
                <a:lnTo>
                  <a:pt x="219455" y="438403"/>
                </a:lnTo>
                <a:lnTo>
                  <a:pt x="1142745" y="438403"/>
                </a:lnTo>
                <a:lnTo>
                  <a:pt x="1186941" y="433958"/>
                </a:lnTo>
                <a:lnTo>
                  <a:pt x="1228216" y="421131"/>
                </a:lnTo>
                <a:lnTo>
                  <a:pt x="1265427" y="400938"/>
                </a:lnTo>
                <a:lnTo>
                  <a:pt x="1297939" y="374141"/>
                </a:lnTo>
                <a:lnTo>
                  <a:pt x="1324737" y="341756"/>
                </a:lnTo>
                <a:lnTo>
                  <a:pt x="1344929" y="304545"/>
                </a:lnTo>
                <a:lnTo>
                  <a:pt x="1357756" y="263397"/>
                </a:lnTo>
                <a:lnTo>
                  <a:pt x="1362202" y="219201"/>
                </a:lnTo>
                <a:lnTo>
                  <a:pt x="1357756" y="175005"/>
                </a:lnTo>
                <a:lnTo>
                  <a:pt x="1344929" y="133857"/>
                </a:lnTo>
                <a:lnTo>
                  <a:pt x="1324737" y="96646"/>
                </a:lnTo>
                <a:lnTo>
                  <a:pt x="1297939" y="64261"/>
                </a:lnTo>
                <a:lnTo>
                  <a:pt x="1265427" y="37464"/>
                </a:lnTo>
                <a:lnTo>
                  <a:pt x="1228216" y="17271"/>
                </a:lnTo>
                <a:lnTo>
                  <a:pt x="1186941" y="4444"/>
                </a:lnTo>
                <a:lnTo>
                  <a:pt x="11427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bg 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9048" y="4539996"/>
            <a:ext cx="1780031" cy="513588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2296668" y="4547616"/>
            <a:ext cx="1705610" cy="438784"/>
          </a:xfrm>
          <a:custGeom>
            <a:avLst/>
            <a:gdLst/>
            <a:ahLst/>
            <a:cxnLst/>
            <a:rect l="l" t="t" r="r" b="b"/>
            <a:pathLst>
              <a:path w="1705610" h="438785">
                <a:moveTo>
                  <a:pt x="1485645" y="0"/>
                </a:moveTo>
                <a:lnTo>
                  <a:pt x="219456" y="0"/>
                </a:lnTo>
                <a:lnTo>
                  <a:pt x="175259" y="4444"/>
                </a:lnTo>
                <a:lnTo>
                  <a:pt x="133984" y="17271"/>
                </a:lnTo>
                <a:lnTo>
                  <a:pt x="96774" y="37464"/>
                </a:lnTo>
                <a:lnTo>
                  <a:pt x="64262" y="64261"/>
                </a:lnTo>
                <a:lnTo>
                  <a:pt x="37464" y="96646"/>
                </a:lnTo>
                <a:lnTo>
                  <a:pt x="17271" y="133857"/>
                </a:lnTo>
                <a:lnTo>
                  <a:pt x="4444" y="175005"/>
                </a:lnTo>
                <a:lnTo>
                  <a:pt x="0" y="219201"/>
                </a:lnTo>
                <a:lnTo>
                  <a:pt x="4444" y="263397"/>
                </a:lnTo>
                <a:lnTo>
                  <a:pt x="17271" y="304545"/>
                </a:lnTo>
                <a:lnTo>
                  <a:pt x="37464" y="341756"/>
                </a:lnTo>
                <a:lnTo>
                  <a:pt x="64262" y="374141"/>
                </a:lnTo>
                <a:lnTo>
                  <a:pt x="96774" y="400938"/>
                </a:lnTo>
                <a:lnTo>
                  <a:pt x="133984" y="421131"/>
                </a:lnTo>
                <a:lnTo>
                  <a:pt x="175259" y="433958"/>
                </a:lnTo>
                <a:lnTo>
                  <a:pt x="219456" y="438403"/>
                </a:lnTo>
                <a:lnTo>
                  <a:pt x="1485645" y="438403"/>
                </a:lnTo>
                <a:lnTo>
                  <a:pt x="1529842" y="433958"/>
                </a:lnTo>
                <a:lnTo>
                  <a:pt x="1571117" y="421131"/>
                </a:lnTo>
                <a:lnTo>
                  <a:pt x="1608328" y="400938"/>
                </a:lnTo>
                <a:lnTo>
                  <a:pt x="1640840" y="374141"/>
                </a:lnTo>
                <a:lnTo>
                  <a:pt x="1667636" y="341756"/>
                </a:lnTo>
                <a:lnTo>
                  <a:pt x="1687830" y="304545"/>
                </a:lnTo>
                <a:lnTo>
                  <a:pt x="1700657" y="263397"/>
                </a:lnTo>
                <a:lnTo>
                  <a:pt x="1705102" y="219201"/>
                </a:lnTo>
                <a:lnTo>
                  <a:pt x="1700657" y="175005"/>
                </a:lnTo>
                <a:lnTo>
                  <a:pt x="1687830" y="133857"/>
                </a:lnTo>
                <a:lnTo>
                  <a:pt x="1667636" y="96646"/>
                </a:lnTo>
                <a:lnTo>
                  <a:pt x="1640840" y="64261"/>
                </a:lnTo>
                <a:lnTo>
                  <a:pt x="1608328" y="37464"/>
                </a:lnTo>
                <a:lnTo>
                  <a:pt x="1571117" y="17271"/>
                </a:lnTo>
                <a:lnTo>
                  <a:pt x="1529842" y="4444"/>
                </a:lnTo>
                <a:lnTo>
                  <a:pt x="14856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bg 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12507" y="3995928"/>
            <a:ext cx="1449324" cy="513588"/>
          </a:xfrm>
          <a:prstGeom prst="rect">
            <a:avLst/>
          </a:prstGeom>
        </p:spPr>
      </p:pic>
      <p:sp>
        <p:nvSpPr>
          <p:cNvPr id="31" name="bg object 31"/>
          <p:cNvSpPr/>
          <p:nvPr/>
        </p:nvSpPr>
        <p:spPr>
          <a:xfrm>
            <a:off x="7120127" y="4003548"/>
            <a:ext cx="1374775" cy="438784"/>
          </a:xfrm>
          <a:custGeom>
            <a:avLst/>
            <a:gdLst/>
            <a:ahLst/>
            <a:cxnLst/>
            <a:rect l="l" t="t" r="r" b="b"/>
            <a:pathLst>
              <a:path w="1374775" h="438785">
                <a:moveTo>
                  <a:pt x="1155065" y="0"/>
                </a:moveTo>
                <a:lnTo>
                  <a:pt x="219455" y="0"/>
                </a:lnTo>
                <a:lnTo>
                  <a:pt x="175260" y="4444"/>
                </a:lnTo>
                <a:lnTo>
                  <a:pt x="133985" y="17271"/>
                </a:lnTo>
                <a:lnTo>
                  <a:pt x="96774" y="37464"/>
                </a:lnTo>
                <a:lnTo>
                  <a:pt x="64262" y="64262"/>
                </a:lnTo>
                <a:lnTo>
                  <a:pt x="37465" y="96646"/>
                </a:lnTo>
                <a:lnTo>
                  <a:pt x="17272" y="133857"/>
                </a:lnTo>
                <a:lnTo>
                  <a:pt x="4445" y="175006"/>
                </a:lnTo>
                <a:lnTo>
                  <a:pt x="0" y="219201"/>
                </a:lnTo>
                <a:lnTo>
                  <a:pt x="4445" y="263397"/>
                </a:lnTo>
                <a:lnTo>
                  <a:pt x="17272" y="304545"/>
                </a:lnTo>
                <a:lnTo>
                  <a:pt x="37465" y="341756"/>
                </a:lnTo>
                <a:lnTo>
                  <a:pt x="64262" y="374141"/>
                </a:lnTo>
                <a:lnTo>
                  <a:pt x="96774" y="400938"/>
                </a:lnTo>
                <a:lnTo>
                  <a:pt x="133985" y="421131"/>
                </a:lnTo>
                <a:lnTo>
                  <a:pt x="175260" y="433958"/>
                </a:lnTo>
                <a:lnTo>
                  <a:pt x="219455" y="438403"/>
                </a:lnTo>
                <a:lnTo>
                  <a:pt x="1155065" y="438403"/>
                </a:lnTo>
                <a:lnTo>
                  <a:pt x="1199261" y="433958"/>
                </a:lnTo>
                <a:lnTo>
                  <a:pt x="1240536" y="421131"/>
                </a:lnTo>
                <a:lnTo>
                  <a:pt x="1277747" y="400938"/>
                </a:lnTo>
                <a:lnTo>
                  <a:pt x="1310258" y="374141"/>
                </a:lnTo>
                <a:lnTo>
                  <a:pt x="1337055" y="341756"/>
                </a:lnTo>
                <a:lnTo>
                  <a:pt x="1357249" y="304545"/>
                </a:lnTo>
                <a:lnTo>
                  <a:pt x="1370076" y="263397"/>
                </a:lnTo>
                <a:lnTo>
                  <a:pt x="1374521" y="219201"/>
                </a:lnTo>
                <a:lnTo>
                  <a:pt x="1370076" y="175006"/>
                </a:lnTo>
                <a:lnTo>
                  <a:pt x="1357249" y="133857"/>
                </a:lnTo>
                <a:lnTo>
                  <a:pt x="1337055" y="96646"/>
                </a:lnTo>
                <a:lnTo>
                  <a:pt x="1310258" y="64262"/>
                </a:lnTo>
                <a:lnTo>
                  <a:pt x="1277747" y="37464"/>
                </a:lnTo>
                <a:lnTo>
                  <a:pt x="1240536" y="17271"/>
                </a:lnTo>
                <a:lnTo>
                  <a:pt x="1199261" y="4444"/>
                </a:lnTo>
                <a:lnTo>
                  <a:pt x="11550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bg 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38828" y="3995928"/>
            <a:ext cx="1243584" cy="513588"/>
          </a:xfrm>
          <a:prstGeom prst="rect">
            <a:avLst/>
          </a:prstGeom>
        </p:spPr>
      </p:pic>
      <p:sp>
        <p:nvSpPr>
          <p:cNvPr id="33" name="bg object 33"/>
          <p:cNvSpPr/>
          <p:nvPr/>
        </p:nvSpPr>
        <p:spPr>
          <a:xfrm>
            <a:off x="4346448" y="4003548"/>
            <a:ext cx="1169035" cy="438784"/>
          </a:xfrm>
          <a:custGeom>
            <a:avLst/>
            <a:gdLst/>
            <a:ahLst/>
            <a:cxnLst/>
            <a:rect l="l" t="t" r="r" b="b"/>
            <a:pathLst>
              <a:path w="1169035" h="438785">
                <a:moveTo>
                  <a:pt x="949325" y="0"/>
                </a:moveTo>
                <a:lnTo>
                  <a:pt x="219455" y="0"/>
                </a:lnTo>
                <a:lnTo>
                  <a:pt x="175260" y="4444"/>
                </a:lnTo>
                <a:lnTo>
                  <a:pt x="133985" y="17271"/>
                </a:lnTo>
                <a:lnTo>
                  <a:pt x="96774" y="37464"/>
                </a:lnTo>
                <a:lnTo>
                  <a:pt x="64262" y="64262"/>
                </a:lnTo>
                <a:lnTo>
                  <a:pt x="37464" y="96646"/>
                </a:lnTo>
                <a:lnTo>
                  <a:pt x="17272" y="133857"/>
                </a:lnTo>
                <a:lnTo>
                  <a:pt x="4444" y="175006"/>
                </a:lnTo>
                <a:lnTo>
                  <a:pt x="0" y="219201"/>
                </a:lnTo>
                <a:lnTo>
                  <a:pt x="4444" y="263397"/>
                </a:lnTo>
                <a:lnTo>
                  <a:pt x="17272" y="304545"/>
                </a:lnTo>
                <a:lnTo>
                  <a:pt x="37464" y="341756"/>
                </a:lnTo>
                <a:lnTo>
                  <a:pt x="64262" y="374141"/>
                </a:lnTo>
                <a:lnTo>
                  <a:pt x="96774" y="400938"/>
                </a:lnTo>
                <a:lnTo>
                  <a:pt x="133985" y="421131"/>
                </a:lnTo>
                <a:lnTo>
                  <a:pt x="175260" y="433958"/>
                </a:lnTo>
                <a:lnTo>
                  <a:pt x="219455" y="438403"/>
                </a:lnTo>
                <a:lnTo>
                  <a:pt x="949325" y="438403"/>
                </a:lnTo>
                <a:lnTo>
                  <a:pt x="993521" y="433958"/>
                </a:lnTo>
                <a:lnTo>
                  <a:pt x="1034796" y="421131"/>
                </a:lnTo>
                <a:lnTo>
                  <a:pt x="1072006" y="400938"/>
                </a:lnTo>
                <a:lnTo>
                  <a:pt x="1104518" y="374141"/>
                </a:lnTo>
                <a:lnTo>
                  <a:pt x="1131315" y="341756"/>
                </a:lnTo>
                <a:lnTo>
                  <a:pt x="1151509" y="304545"/>
                </a:lnTo>
                <a:lnTo>
                  <a:pt x="1164336" y="263397"/>
                </a:lnTo>
                <a:lnTo>
                  <a:pt x="1168780" y="219201"/>
                </a:lnTo>
                <a:lnTo>
                  <a:pt x="1164336" y="175006"/>
                </a:lnTo>
                <a:lnTo>
                  <a:pt x="1151509" y="133857"/>
                </a:lnTo>
                <a:lnTo>
                  <a:pt x="1131315" y="96646"/>
                </a:lnTo>
                <a:lnTo>
                  <a:pt x="1104518" y="64262"/>
                </a:lnTo>
                <a:lnTo>
                  <a:pt x="1072006" y="37464"/>
                </a:lnTo>
                <a:lnTo>
                  <a:pt x="1034796" y="17271"/>
                </a:lnTo>
                <a:lnTo>
                  <a:pt x="993521" y="4444"/>
                </a:lnTo>
                <a:lnTo>
                  <a:pt x="9493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bg 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2083" y="3995928"/>
            <a:ext cx="1260348" cy="513588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679703" y="4003548"/>
            <a:ext cx="1185545" cy="438784"/>
          </a:xfrm>
          <a:custGeom>
            <a:avLst/>
            <a:gdLst/>
            <a:ahLst/>
            <a:cxnLst/>
            <a:rect l="l" t="t" r="r" b="b"/>
            <a:pathLst>
              <a:path w="1185545" h="438785">
                <a:moveTo>
                  <a:pt x="965834" y="0"/>
                </a:moveTo>
                <a:lnTo>
                  <a:pt x="219367" y="0"/>
                </a:lnTo>
                <a:lnTo>
                  <a:pt x="175158" y="4444"/>
                </a:lnTo>
                <a:lnTo>
                  <a:pt x="133972" y="17271"/>
                </a:lnTo>
                <a:lnTo>
                  <a:pt x="96710" y="37464"/>
                </a:lnTo>
                <a:lnTo>
                  <a:pt x="64249" y="64262"/>
                </a:lnTo>
                <a:lnTo>
                  <a:pt x="37464" y="96646"/>
                </a:lnTo>
                <a:lnTo>
                  <a:pt x="17233" y="133857"/>
                </a:lnTo>
                <a:lnTo>
                  <a:pt x="4457" y="175006"/>
                </a:lnTo>
                <a:lnTo>
                  <a:pt x="0" y="219201"/>
                </a:lnTo>
                <a:lnTo>
                  <a:pt x="4457" y="263397"/>
                </a:lnTo>
                <a:lnTo>
                  <a:pt x="17233" y="304545"/>
                </a:lnTo>
                <a:lnTo>
                  <a:pt x="37464" y="341756"/>
                </a:lnTo>
                <a:lnTo>
                  <a:pt x="64249" y="374141"/>
                </a:lnTo>
                <a:lnTo>
                  <a:pt x="96710" y="400938"/>
                </a:lnTo>
                <a:lnTo>
                  <a:pt x="133972" y="421131"/>
                </a:lnTo>
                <a:lnTo>
                  <a:pt x="175158" y="433958"/>
                </a:lnTo>
                <a:lnTo>
                  <a:pt x="219367" y="438403"/>
                </a:lnTo>
                <a:lnTo>
                  <a:pt x="965834" y="438403"/>
                </a:lnTo>
                <a:lnTo>
                  <a:pt x="1010031" y="433958"/>
                </a:lnTo>
                <a:lnTo>
                  <a:pt x="1051178" y="421131"/>
                </a:lnTo>
                <a:lnTo>
                  <a:pt x="1088389" y="400938"/>
                </a:lnTo>
                <a:lnTo>
                  <a:pt x="1120902" y="374141"/>
                </a:lnTo>
                <a:lnTo>
                  <a:pt x="1147698" y="341756"/>
                </a:lnTo>
                <a:lnTo>
                  <a:pt x="1167891" y="304545"/>
                </a:lnTo>
                <a:lnTo>
                  <a:pt x="1180719" y="263397"/>
                </a:lnTo>
                <a:lnTo>
                  <a:pt x="1185164" y="219201"/>
                </a:lnTo>
                <a:lnTo>
                  <a:pt x="1180719" y="175006"/>
                </a:lnTo>
                <a:lnTo>
                  <a:pt x="1167891" y="133857"/>
                </a:lnTo>
                <a:lnTo>
                  <a:pt x="1147698" y="96646"/>
                </a:lnTo>
                <a:lnTo>
                  <a:pt x="1120902" y="64262"/>
                </a:lnTo>
                <a:lnTo>
                  <a:pt x="1088389" y="37464"/>
                </a:lnTo>
                <a:lnTo>
                  <a:pt x="1051178" y="17271"/>
                </a:lnTo>
                <a:lnTo>
                  <a:pt x="1010031" y="4444"/>
                </a:lnTo>
                <a:lnTo>
                  <a:pt x="9658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bg object 3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64436" y="3995928"/>
            <a:ext cx="1056132" cy="513588"/>
          </a:xfrm>
          <a:prstGeom prst="rect">
            <a:avLst/>
          </a:prstGeom>
        </p:spPr>
      </p:pic>
      <p:sp>
        <p:nvSpPr>
          <p:cNvPr id="37" name="bg object 37"/>
          <p:cNvSpPr/>
          <p:nvPr/>
        </p:nvSpPr>
        <p:spPr>
          <a:xfrm>
            <a:off x="1972055" y="4003548"/>
            <a:ext cx="981710" cy="438784"/>
          </a:xfrm>
          <a:custGeom>
            <a:avLst/>
            <a:gdLst/>
            <a:ahLst/>
            <a:cxnLst/>
            <a:rect l="l" t="t" r="r" b="b"/>
            <a:pathLst>
              <a:path w="981710" h="438785">
                <a:moveTo>
                  <a:pt x="761745" y="0"/>
                </a:moveTo>
                <a:lnTo>
                  <a:pt x="219456" y="0"/>
                </a:lnTo>
                <a:lnTo>
                  <a:pt x="175132" y="4444"/>
                </a:lnTo>
                <a:lnTo>
                  <a:pt x="133985" y="17271"/>
                </a:lnTo>
                <a:lnTo>
                  <a:pt x="96774" y="37464"/>
                </a:lnTo>
                <a:lnTo>
                  <a:pt x="64262" y="64262"/>
                </a:lnTo>
                <a:lnTo>
                  <a:pt x="37464" y="96646"/>
                </a:lnTo>
                <a:lnTo>
                  <a:pt x="17271" y="133857"/>
                </a:lnTo>
                <a:lnTo>
                  <a:pt x="4444" y="175006"/>
                </a:lnTo>
                <a:lnTo>
                  <a:pt x="0" y="219201"/>
                </a:lnTo>
                <a:lnTo>
                  <a:pt x="4444" y="263397"/>
                </a:lnTo>
                <a:lnTo>
                  <a:pt x="17271" y="304545"/>
                </a:lnTo>
                <a:lnTo>
                  <a:pt x="37464" y="341756"/>
                </a:lnTo>
                <a:lnTo>
                  <a:pt x="64262" y="374141"/>
                </a:lnTo>
                <a:lnTo>
                  <a:pt x="96774" y="400938"/>
                </a:lnTo>
                <a:lnTo>
                  <a:pt x="133985" y="421131"/>
                </a:lnTo>
                <a:lnTo>
                  <a:pt x="175132" y="433958"/>
                </a:lnTo>
                <a:lnTo>
                  <a:pt x="219456" y="438403"/>
                </a:lnTo>
                <a:lnTo>
                  <a:pt x="761745" y="438403"/>
                </a:lnTo>
                <a:lnTo>
                  <a:pt x="806069" y="433958"/>
                </a:lnTo>
                <a:lnTo>
                  <a:pt x="847217" y="421131"/>
                </a:lnTo>
                <a:lnTo>
                  <a:pt x="884427" y="400938"/>
                </a:lnTo>
                <a:lnTo>
                  <a:pt x="916939" y="374141"/>
                </a:lnTo>
                <a:lnTo>
                  <a:pt x="943737" y="341756"/>
                </a:lnTo>
                <a:lnTo>
                  <a:pt x="963930" y="304545"/>
                </a:lnTo>
                <a:lnTo>
                  <a:pt x="976757" y="263397"/>
                </a:lnTo>
                <a:lnTo>
                  <a:pt x="981201" y="219201"/>
                </a:lnTo>
                <a:lnTo>
                  <a:pt x="976757" y="175006"/>
                </a:lnTo>
                <a:lnTo>
                  <a:pt x="963930" y="133857"/>
                </a:lnTo>
                <a:lnTo>
                  <a:pt x="943737" y="96646"/>
                </a:lnTo>
                <a:lnTo>
                  <a:pt x="916939" y="64262"/>
                </a:lnTo>
                <a:lnTo>
                  <a:pt x="884427" y="37464"/>
                </a:lnTo>
                <a:lnTo>
                  <a:pt x="847217" y="17271"/>
                </a:lnTo>
                <a:lnTo>
                  <a:pt x="806069" y="4444"/>
                </a:lnTo>
                <a:lnTo>
                  <a:pt x="7617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bg object 3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28944" y="3445764"/>
            <a:ext cx="1449324" cy="513588"/>
          </a:xfrm>
          <a:prstGeom prst="rect">
            <a:avLst/>
          </a:prstGeom>
        </p:spPr>
      </p:pic>
      <p:sp>
        <p:nvSpPr>
          <p:cNvPr id="39" name="bg object 39"/>
          <p:cNvSpPr/>
          <p:nvPr/>
        </p:nvSpPr>
        <p:spPr>
          <a:xfrm>
            <a:off x="6036563" y="3453384"/>
            <a:ext cx="1374775" cy="438784"/>
          </a:xfrm>
          <a:custGeom>
            <a:avLst/>
            <a:gdLst/>
            <a:ahLst/>
            <a:cxnLst/>
            <a:rect l="l" t="t" r="r" b="b"/>
            <a:pathLst>
              <a:path w="1374775" h="438785">
                <a:moveTo>
                  <a:pt x="1155064" y="0"/>
                </a:moveTo>
                <a:lnTo>
                  <a:pt x="219456" y="0"/>
                </a:lnTo>
                <a:lnTo>
                  <a:pt x="175260" y="4444"/>
                </a:lnTo>
                <a:lnTo>
                  <a:pt x="133985" y="17271"/>
                </a:lnTo>
                <a:lnTo>
                  <a:pt x="96774" y="37464"/>
                </a:lnTo>
                <a:lnTo>
                  <a:pt x="64262" y="64262"/>
                </a:lnTo>
                <a:lnTo>
                  <a:pt x="37464" y="96646"/>
                </a:lnTo>
                <a:lnTo>
                  <a:pt x="17272" y="133857"/>
                </a:lnTo>
                <a:lnTo>
                  <a:pt x="4445" y="175005"/>
                </a:lnTo>
                <a:lnTo>
                  <a:pt x="0" y="219201"/>
                </a:lnTo>
                <a:lnTo>
                  <a:pt x="4445" y="263397"/>
                </a:lnTo>
                <a:lnTo>
                  <a:pt x="17272" y="304545"/>
                </a:lnTo>
                <a:lnTo>
                  <a:pt x="37464" y="341756"/>
                </a:lnTo>
                <a:lnTo>
                  <a:pt x="64262" y="374141"/>
                </a:lnTo>
                <a:lnTo>
                  <a:pt x="96774" y="400938"/>
                </a:lnTo>
                <a:lnTo>
                  <a:pt x="133985" y="421131"/>
                </a:lnTo>
                <a:lnTo>
                  <a:pt x="175260" y="433958"/>
                </a:lnTo>
                <a:lnTo>
                  <a:pt x="219456" y="438403"/>
                </a:lnTo>
                <a:lnTo>
                  <a:pt x="1155064" y="438403"/>
                </a:lnTo>
                <a:lnTo>
                  <a:pt x="1199261" y="433958"/>
                </a:lnTo>
                <a:lnTo>
                  <a:pt x="1240536" y="421131"/>
                </a:lnTo>
                <a:lnTo>
                  <a:pt x="1277746" y="400938"/>
                </a:lnTo>
                <a:lnTo>
                  <a:pt x="1310259" y="374141"/>
                </a:lnTo>
                <a:lnTo>
                  <a:pt x="1337056" y="341756"/>
                </a:lnTo>
                <a:lnTo>
                  <a:pt x="1357249" y="304545"/>
                </a:lnTo>
                <a:lnTo>
                  <a:pt x="1370076" y="263397"/>
                </a:lnTo>
                <a:lnTo>
                  <a:pt x="1374520" y="219201"/>
                </a:lnTo>
                <a:lnTo>
                  <a:pt x="1370076" y="175005"/>
                </a:lnTo>
                <a:lnTo>
                  <a:pt x="1357249" y="133857"/>
                </a:lnTo>
                <a:lnTo>
                  <a:pt x="1337056" y="96646"/>
                </a:lnTo>
                <a:lnTo>
                  <a:pt x="1310259" y="64262"/>
                </a:lnTo>
                <a:lnTo>
                  <a:pt x="1277746" y="37464"/>
                </a:lnTo>
                <a:lnTo>
                  <a:pt x="1240536" y="17271"/>
                </a:lnTo>
                <a:lnTo>
                  <a:pt x="1199261" y="4444"/>
                </a:lnTo>
                <a:lnTo>
                  <a:pt x="11550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bg object 4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230623" y="3445764"/>
            <a:ext cx="1776983" cy="513588"/>
          </a:xfrm>
          <a:prstGeom prst="rect">
            <a:avLst/>
          </a:prstGeom>
        </p:spPr>
      </p:pic>
      <p:sp>
        <p:nvSpPr>
          <p:cNvPr id="41" name="bg object 41"/>
          <p:cNvSpPr/>
          <p:nvPr/>
        </p:nvSpPr>
        <p:spPr>
          <a:xfrm>
            <a:off x="4238243" y="3453384"/>
            <a:ext cx="1702435" cy="438784"/>
          </a:xfrm>
          <a:custGeom>
            <a:avLst/>
            <a:gdLst/>
            <a:ahLst/>
            <a:cxnLst/>
            <a:rect l="l" t="t" r="r" b="b"/>
            <a:pathLst>
              <a:path w="1702435" h="438785">
                <a:moveTo>
                  <a:pt x="1482725" y="0"/>
                </a:moveTo>
                <a:lnTo>
                  <a:pt x="219455" y="0"/>
                </a:lnTo>
                <a:lnTo>
                  <a:pt x="175259" y="4444"/>
                </a:lnTo>
                <a:lnTo>
                  <a:pt x="133984" y="17271"/>
                </a:lnTo>
                <a:lnTo>
                  <a:pt x="96773" y="37464"/>
                </a:lnTo>
                <a:lnTo>
                  <a:pt x="64261" y="64262"/>
                </a:lnTo>
                <a:lnTo>
                  <a:pt x="37464" y="96646"/>
                </a:lnTo>
                <a:lnTo>
                  <a:pt x="17271" y="133857"/>
                </a:lnTo>
                <a:lnTo>
                  <a:pt x="4444" y="175005"/>
                </a:lnTo>
                <a:lnTo>
                  <a:pt x="0" y="219201"/>
                </a:lnTo>
                <a:lnTo>
                  <a:pt x="4444" y="263397"/>
                </a:lnTo>
                <a:lnTo>
                  <a:pt x="17271" y="304545"/>
                </a:lnTo>
                <a:lnTo>
                  <a:pt x="37464" y="341756"/>
                </a:lnTo>
                <a:lnTo>
                  <a:pt x="64261" y="374141"/>
                </a:lnTo>
                <a:lnTo>
                  <a:pt x="96773" y="400938"/>
                </a:lnTo>
                <a:lnTo>
                  <a:pt x="133984" y="421131"/>
                </a:lnTo>
                <a:lnTo>
                  <a:pt x="175259" y="433958"/>
                </a:lnTo>
                <a:lnTo>
                  <a:pt x="219455" y="438403"/>
                </a:lnTo>
                <a:lnTo>
                  <a:pt x="1482725" y="438403"/>
                </a:lnTo>
                <a:lnTo>
                  <a:pt x="1526920" y="433958"/>
                </a:lnTo>
                <a:lnTo>
                  <a:pt x="1568195" y="421131"/>
                </a:lnTo>
                <a:lnTo>
                  <a:pt x="1605406" y="400938"/>
                </a:lnTo>
                <a:lnTo>
                  <a:pt x="1637918" y="374141"/>
                </a:lnTo>
                <a:lnTo>
                  <a:pt x="1664715" y="341756"/>
                </a:lnTo>
                <a:lnTo>
                  <a:pt x="1684908" y="304545"/>
                </a:lnTo>
                <a:lnTo>
                  <a:pt x="1697735" y="263397"/>
                </a:lnTo>
                <a:lnTo>
                  <a:pt x="1702180" y="219201"/>
                </a:lnTo>
                <a:lnTo>
                  <a:pt x="1697735" y="175005"/>
                </a:lnTo>
                <a:lnTo>
                  <a:pt x="1684908" y="133857"/>
                </a:lnTo>
                <a:lnTo>
                  <a:pt x="1664715" y="96646"/>
                </a:lnTo>
                <a:lnTo>
                  <a:pt x="1637918" y="64262"/>
                </a:lnTo>
                <a:lnTo>
                  <a:pt x="1605406" y="37464"/>
                </a:lnTo>
                <a:lnTo>
                  <a:pt x="1568195" y="17271"/>
                </a:lnTo>
                <a:lnTo>
                  <a:pt x="1526920" y="4444"/>
                </a:lnTo>
                <a:lnTo>
                  <a:pt x="14827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240523" y="2860548"/>
            <a:ext cx="1594103" cy="513588"/>
          </a:xfrm>
          <a:prstGeom prst="rect">
            <a:avLst/>
          </a:prstGeom>
        </p:spPr>
      </p:pic>
      <p:sp>
        <p:nvSpPr>
          <p:cNvPr id="43" name="bg object 43"/>
          <p:cNvSpPr/>
          <p:nvPr/>
        </p:nvSpPr>
        <p:spPr>
          <a:xfrm>
            <a:off x="7248143" y="2868168"/>
            <a:ext cx="1519555" cy="438784"/>
          </a:xfrm>
          <a:custGeom>
            <a:avLst/>
            <a:gdLst/>
            <a:ahLst/>
            <a:cxnLst/>
            <a:rect l="l" t="t" r="r" b="b"/>
            <a:pathLst>
              <a:path w="1519554" h="438785">
                <a:moveTo>
                  <a:pt x="1299845" y="0"/>
                </a:moveTo>
                <a:lnTo>
                  <a:pt x="219455" y="0"/>
                </a:lnTo>
                <a:lnTo>
                  <a:pt x="175259" y="4445"/>
                </a:lnTo>
                <a:lnTo>
                  <a:pt x="133984" y="17272"/>
                </a:lnTo>
                <a:lnTo>
                  <a:pt x="96774" y="37465"/>
                </a:lnTo>
                <a:lnTo>
                  <a:pt x="64261" y="64262"/>
                </a:lnTo>
                <a:lnTo>
                  <a:pt x="37464" y="96647"/>
                </a:lnTo>
                <a:lnTo>
                  <a:pt x="17272" y="133858"/>
                </a:lnTo>
                <a:lnTo>
                  <a:pt x="4445" y="175006"/>
                </a:lnTo>
                <a:lnTo>
                  <a:pt x="0" y="219202"/>
                </a:lnTo>
                <a:lnTo>
                  <a:pt x="4445" y="263398"/>
                </a:lnTo>
                <a:lnTo>
                  <a:pt x="17272" y="304546"/>
                </a:lnTo>
                <a:lnTo>
                  <a:pt x="37464" y="341757"/>
                </a:lnTo>
                <a:lnTo>
                  <a:pt x="64261" y="374142"/>
                </a:lnTo>
                <a:lnTo>
                  <a:pt x="96774" y="400939"/>
                </a:lnTo>
                <a:lnTo>
                  <a:pt x="133984" y="421132"/>
                </a:lnTo>
                <a:lnTo>
                  <a:pt x="175259" y="433959"/>
                </a:lnTo>
                <a:lnTo>
                  <a:pt x="219455" y="438404"/>
                </a:lnTo>
                <a:lnTo>
                  <a:pt x="1299845" y="438404"/>
                </a:lnTo>
                <a:lnTo>
                  <a:pt x="1344040" y="433959"/>
                </a:lnTo>
                <a:lnTo>
                  <a:pt x="1385315" y="421132"/>
                </a:lnTo>
                <a:lnTo>
                  <a:pt x="1422527" y="400939"/>
                </a:lnTo>
                <a:lnTo>
                  <a:pt x="1455038" y="374142"/>
                </a:lnTo>
                <a:lnTo>
                  <a:pt x="1481835" y="341757"/>
                </a:lnTo>
                <a:lnTo>
                  <a:pt x="1502028" y="304546"/>
                </a:lnTo>
                <a:lnTo>
                  <a:pt x="1514855" y="263398"/>
                </a:lnTo>
                <a:lnTo>
                  <a:pt x="1519301" y="219202"/>
                </a:lnTo>
                <a:lnTo>
                  <a:pt x="1514855" y="175006"/>
                </a:lnTo>
                <a:lnTo>
                  <a:pt x="1502028" y="133858"/>
                </a:lnTo>
                <a:lnTo>
                  <a:pt x="1481835" y="96647"/>
                </a:lnTo>
                <a:lnTo>
                  <a:pt x="1455038" y="64262"/>
                </a:lnTo>
                <a:lnTo>
                  <a:pt x="1422527" y="37465"/>
                </a:lnTo>
                <a:lnTo>
                  <a:pt x="1385315" y="17272"/>
                </a:lnTo>
                <a:lnTo>
                  <a:pt x="1344040" y="4445"/>
                </a:lnTo>
                <a:lnTo>
                  <a:pt x="12998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bg object 4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226051" y="2860547"/>
            <a:ext cx="1367027" cy="513588"/>
          </a:xfrm>
          <a:prstGeom prst="rect">
            <a:avLst/>
          </a:prstGeom>
        </p:spPr>
      </p:pic>
      <p:sp>
        <p:nvSpPr>
          <p:cNvPr id="45" name="bg object 45"/>
          <p:cNvSpPr/>
          <p:nvPr/>
        </p:nvSpPr>
        <p:spPr>
          <a:xfrm>
            <a:off x="4233672" y="2868167"/>
            <a:ext cx="1292225" cy="438784"/>
          </a:xfrm>
          <a:custGeom>
            <a:avLst/>
            <a:gdLst/>
            <a:ahLst/>
            <a:cxnLst/>
            <a:rect l="l" t="t" r="r" b="b"/>
            <a:pathLst>
              <a:path w="1292225" h="438785">
                <a:moveTo>
                  <a:pt x="1072514" y="0"/>
                </a:moveTo>
                <a:lnTo>
                  <a:pt x="219328" y="0"/>
                </a:lnTo>
                <a:lnTo>
                  <a:pt x="175132" y="4445"/>
                </a:lnTo>
                <a:lnTo>
                  <a:pt x="133985" y="17272"/>
                </a:lnTo>
                <a:lnTo>
                  <a:pt x="96774" y="37465"/>
                </a:lnTo>
                <a:lnTo>
                  <a:pt x="64262" y="64262"/>
                </a:lnTo>
                <a:lnTo>
                  <a:pt x="37464" y="96647"/>
                </a:lnTo>
                <a:lnTo>
                  <a:pt x="17272" y="133858"/>
                </a:lnTo>
                <a:lnTo>
                  <a:pt x="4444" y="175006"/>
                </a:lnTo>
                <a:lnTo>
                  <a:pt x="0" y="219202"/>
                </a:lnTo>
                <a:lnTo>
                  <a:pt x="4444" y="263398"/>
                </a:lnTo>
                <a:lnTo>
                  <a:pt x="17272" y="304546"/>
                </a:lnTo>
                <a:lnTo>
                  <a:pt x="37464" y="341757"/>
                </a:lnTo>
                <a:lnTo>
                  <a:pt x="64262" y="374142"/>
                </a:lnTo>
                <a:lnTo>
                  <a:pt x="96774" y="400939"/>
                </a:lnTo>
                <a:lnTo>
                  <a:pt x="133985" y="421132"/>
                </a:lnTo>
                <a:lnTo>
                  <a:pt x="175132" y="433959"/>
                </a:lnTo>
                <a:lnTo>
                  <a:pt x="219328" y="438404"/>
                </a:lnTo>
                <a:lnTo>
                  <a:pt x="1072514" y="438404"/>
                </a:lnTo>
                <a:lnTo>
                  <a:pt x="1116711" y="433959"/>
                </a:lnTo>
                <a:lnTo>
                  <a:pt x="1157858" y="421132"/>
                </a:lnTo>
                <a:lnTo>
                  <a:pt x="1195069" y="400939"/>
                </a:lnTo>
                <a:lnTo>
                  <a:pt x="1227581" y="374142"/>
                </a:lnTo>
                <a:lnTo>
                  <a:pt x="1254378" y="341757"/>
                </a:lnTo>
                <a:lnTo>
                  <a:pt x="1274572" y="304546"/>
                </a:lnTo>
                <a:lnTo>
                  <a:pt x="1287399" y="263398"/>
                </a:lnTo>
                <a:lnTo>
                  <a:pt x="1291843" y="219202"/>
                </a:lnTo>
                <a:lnTo>
                  <a:pt x="1287399" y="175006"/>
                </a:lnTo>
                <a:lnTo>
                  <a:pt x="1274572" y="133858"/>
                </a:lnTo>
                <a:lnTo>
                  <a:pt x="1254378" y="96647"/>
                </a:lnTo>
                <a:lnTo>
                  <a:pt x="1227581" y="64262"/>
                </a:lnTo>
                <a:lnTo>
                  <a:pt x="1195069" y="37465"/>
                </a:lnTo>
                <a:lnTo>
                  <a:pt x="1157858" y="17272"/>
                </a:lnTo>
                <a:lnTo>
                  <a:pt x="1116711" y="4445"/>
                </a:lnTo>
                <a:lnTo>
                  <a:pt x="10725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bg object 4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391155" y="2860547"/>
            <a:ext cx="1808988" cy="513588"/>
          </a:xfrm>
          <a:prstGeom prst="rect">
            <a:avLst/>
          </a:prstGeom>
        </p:spPr>
      </p:pic>
      <p:sp>
        <p:nvSpPr>
          <p:cNvPr id="47" name="bg object 47"/>
          <p:cNvSpPr/>
          <p:nvPr/>
        </p:nvSpPr>
        <p:spPr>
          <a:xfrm>
            <a:off x="2398776" y="2868167"/>
            <a:ext cx="1734185" cy="438784"/>
          </a:xfrm>
          <a:custGeom>
            <a:avLst/>
            <a:gdLst/>
            <a:ahLst/>
            <a:cxnLst/>
            <a:rect l="l" t="t" r="r" b="b"/>
            <a:pathLst>
              <a:path w="1734185" h="438785">
                <a:moveTo>
                  <a:pt x="1514475" y="0"/>
                </a:moveTo>
                <a:lnTo>
                  <a:pt x="219329" y="0"/>
                </a:lnTo>
                <a:lnTo>
                  <a:pt x="175132" y="4445"/>
                </a:lnTo>
                <a:lnTo>
                  <a:pt x="133985" y="17272"/>
                </a:lnTo>
                <a:lnTo>
                  <a:pt x="96774" y="37465"/>
                </a:lnTo>
                <a:lnTo>
                  <a:pt x="64262" y="64262"/>
                </a:lnTo>
                <a:lnTo>
                  <a:pt x="37465" y="96647"/>
                </a:lnTo>
                <a:lnTo>
                  <a:pt x="17272" y="133858"/>
                </a:lnTo>
                <a:lnTo>
                  <a:pt x="4444" y="175006"/>
                </a:lnTo>
                <a:lnTo>
                  <a:pt x="0" y="219202"/>
                </a:lnTo>
                <a:lnTo>
                  <a:pt x="4444" y="263398"/>
                </a:lnTo>
                <a:lnTo>
                  <a:pt x="17272" y="304546"/>
                </a:lnTo>
                <a:lnTo>
                  <a:pt x="37465" y="341757"/>
                </a:lnTo>
                <a:lnTo>
                  <a:pt x="64262" y="374142"/>
                </a:lnTo>
                <a:lnTo>
                  <a:pt x="96774" y="400939"/>
                </a:lnTo>
                <a:lnTo>
                  <a:pt x="133985" y="421132"/>
                </a:lnTo>
                <a:lnTo>
                  <a:pt x="175132" y="433959"/>
                </a:lnTo>
                <a:lnTo>
                  <a:pt x="219329" y="438404"/>
                </a:lnTo>
                <a:lnTo>
                  <a:pt x="1514475" y="438404"/>
                </a:lnTo>
                <a:lnTo>
                  <a:pt x="1558671" y="433959"/>
                </a:lnTo>
                <a:lnTo>
                  <a:pt x="1599819" y="421132"/>
                </a:lnTo>
                <a:lnTo>
                  <a:pt x="1637029" y="400939"/>
                </a:lnTo>
                <a:lnTo>
                  <a:pt x="1669541" y="374142"/>
                </a:lnTo>
                <a:lnTo>
                  <a:pt x="1696339" y="341757"/>
                </a:lnTo>
                <a:lnTo>
                  <a:pt x="1716532" y="304546"/>
                </a:lnTo>
                <a:lnTo>
                  <a:pt x="1729359" y="263398"/>
                </a:lnTo>
                <a:lnTo>
                  <a:pt x="1733803" y="219202"/>
                </a:lnTo>
                <a:lnTo>
                  <a:pt x="1729359" y="175006"/>
                </a:lnTo>
                <a:lnTo>
                  <a:pt x="1716532" y="133858"/>
                </a:lnTo>
                <a:lnTo>
                  <a:pt x="1696339" y="96647"/>
                </a:lnTo>
                <a:lnTo>
                  <a:pt x="1669541" y="64262"/>
                </a:lnTo>
                <a:lnTo>
                  <a:pt x="1637029" y="37465"/>
                </a:lnTo>
                <a:lnTo>
                  <a:pt x="1599819" y="17272"/>
                </a:lnTo>
                <a:lnTo>
                  <a:pt x="1558671" y="4445"/>
                </a:lnTo>
                <a:lnTo>
                  <a:pt x="15144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bg object 4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2083" y="2848355"/>
            <a:ext cx="1702307" cy="513588"/>
          </a:xfrm>
          <a:prstGeom prst="rect">
            <a:avLst/>
          </a:prstGeom>
        </p:spPr>
      </p:pic>
      <p:sp>
        <p:nvSpPr>
          <p:cNvPr id="49" name="bg object 49"/>
          <p:cNvSpPr/>
          <p:nvPr/>
        </p:nvSpPr>
        <p:spPr>
          <a:xfrm>
            <a:off x="679703" y="2855975"/>
            <a:ext cx="1627505" cy="438784"/>
          </a:xfrm>
          <a:custGeom>
            <a:avLst/>
            <a:gdLst/>
            <a:ahLst/>
            <a:cxnLst/>
            <a:rect l="l" t="t" r="r" b="b"/>
            <a:pathLst>
              <a:path w="1627505" h="438785">
                <a:moveTo>
                  <a:pt x="1407795" y="0"/>
                </a:moveTo>
                <a:lnTo>
                  <a:pt x="219392" y="0"/>
                </a:lnTo>
                <a:lnTo>
                  <a:pt x="175171" y="4445"/>
                </a:lnTo>
                <a:lnTo>
                  <a:pt x="133997" y="17272"/>
                </a:lnTo>
                <a:lnTo>
                  <a:pt x="96723" y="37464"/>
                </a:lnTo>
                <a:lnTo>
                  <a:pt x="64261" y="64262"/>
                </a:lnTo>
                <a:lnTo>
                  <a:pt x="37464" y="96647"/>
                </a:lnTo>
                <a:lnTo>
                  <a:pt x="17246" y="133858"/>
                </a:lnTo>
                <a:lnTo>
                  <a:pt x="4457" y="175006"/>
                </a:lnTo>
                <a:lnTo>
                  <a:pt x="0" y="219201"/>
                </a:lnTo>
                <a:lnTo>
                  <a:pt x="4457" y="263398"/>
                </a:lnTo>
                <a:lnTo>
                  <a:pt x="17246" y="304546"/>
                </a:lnTo>
                <a:lnTo>
                  <a:pt x="37464" y="341757"/>
                </a:lnTo>
                <a:lnTo>
                  <a:pt x="64261" y="374141"/>
                </a:lnTo>
                <a:lnTo>
                  <a:pt x="96723" y="400938"/>
                </a:lnTo>
                <a:lnTo>
                  <a:pt x="133997" y="421132"/>
                </a:lnTo>
                <a:lnTo>
                  <a:pt x="175171" y="433959"/>
                </a:lnTo>
                <a:lnTo>
                  <a:pt x="219392" y="438403"/>
                </a:lnTo>
                <a:lnTo>
                  <a:pt x="1407795" y="438403"/>
                </a:lnTo>
                <a:lnTo>
                  <a:pt x="1451990" y="433959"/>
                </a:lnTo>
                <a:lnTo>
                  <a:pt x="1493139" y="421132"/>
                </a:lnTo>
                <a:lnTo>
                  <a:pt x="1530350" y="400938"/>
                </a:lnTo>
                <a:lnTo>
                  <a:pt x="1562862" y="374141"/>
                </a:lnTo>
                <a:lnTo>
                  <a:pt x="1589658" y="341757"/>
                </a:lnTo>
                <a:lnTo>
                  <a:pt x="1609852" y="304546"/>
                </a:lnTo>
                <a:lnTo>
                  <a:pt x="1622678" y="263398"/>
                </a:lnTo>
                <a:lnTo>
                  <a:pt x="1627123" y="219201"/>
                </a:lnTo>
                <a:lnTo>
                  <a:pt x="1622678" y="175006"/>
                </a:lnTo>
                <a:lnTo>
                  <a:pt x="1609852" y="133858"/>
                </a:lnTo>
                <a:lnTo>
                  <a:pt x="1589658" y="96647"/>
                </a:lnTo>
                <a:lnTo>
                  <a:pt x="1562862" y="64262"/>
                </a:lnTo>
                <a:lnTo>
                  <a:pt x="1530350" y="37464"/>
                </a:lnTo>
                <a:lnTo>
                  <a:pt x="1493139" y="17272"/>
                </a:lnTo>
                <a:lnTo>
                  <a:pt x="1451990" y="4445"/>
                </a:lnTo>
                <a:lnTo>
                  <a:pt x="14077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0" name="bg object 5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537703" y="2229611"/>
            <a:ext cx="1706879" cy="541020"/>
          </a:xfrm>
          <a:prstGeom prst="rect">
            <a:avLst/>
          </a:prstGeom>
        </p:spPr>
      </p:pic>
      <p:sp>
        <p:nvSpPr>
          <p:cNvPr id="51" name="bg object 51"/>
          <p:cNvSpPr/>
          <p:nvPr/>
        </p:nvSpPr>
        <p:spPr>
          <a:xfrm>
            <a:off x="7563611" y="2255519"/>
            <a:ext cx="1604645" cy="438784"/>
          </a:xfrm>
          <a:custGeom>
            <a:avLst/>
            <a:gdLst/>
            <a:ahLst/>
            <a:cxnLst/>
            <a:rect l="l" t="t" r="r" b="b"/>
            <a:pathLst>
              <a:path w="1604645" h="438785">
                <a:moveTo>
                  <a:pt x="1384935" y="0"/>
                </a:moveTo>
                <a:lnTo>
                  <a:pt x="219329" y="0"/>
                </a:lnTo>
                <a:lnTo>
                  <a:pt x="175133" y="4444"/>
                </a:lnTo>
                <a:lnTo>
                  <a:pt x="133985" y="17271"/>
                </a:lnTo>
                <a:lnTo>
                  <a:pt x="96774" y="37464"/>
                </a:lnTo>
                <a:lnTo>
                  <a:pt x="64262" y="64262"/>
                </a:lnTo>
                <a:lnTo>
                  <a:pt x="37465" y="96646"/>
                </a:lnTo>
                <a:lnTo>
                  <a:pt x="17272" y="133857"/>
                </a:lnTo>
                <a:lnTo>
                  <a:pt x="4445" y="175005"/>
                </a:lnTo>
                <a:lnTo>
                  <a:pt x="0" y="219201"/>
                </a:lnTo>
                <a:lnTo>
                  <a:pt x="4445" y="263397"/>
                </a:lnTo>
                <a:lnTo>
                  <a:pt x="17272" y="304545"/>
                </a:lnTo>
                <a:lnTo>
                  <a:pt x="37465" y="341756"/>
                </a:lnTo>
                <a:lnTo>
                  <a:pt x="64262" y="374141"/>
                </a:lnTo>
                <a:lnTo>
                  <a:pt x="96774" y="400938"/>
                </a:lnTo>
                <a:lnTo>
                  <a:pt x="133985" y="421131"/>
                </a:lnTo>
                <a:lnTo>
                  <a:pt x="175133" y="433958"/>
                </a:lnTo>
                <a:lnTo>
                  <a:pt x="219329" y="438403"/>
                </a:lnTo>
                <a:lnTo>
                  <a:pt x="1384935" y="438403"/>
                </a:lnTo>
                <a:lnTo>
                  <a:pt x="1429131" y="433958"/>
                </a:lnTo>
                <a:lnTo>
                  <a:pt x="1470279" y="421131"/>
                </a:lnTo>
                <a:lnTo>
                  <a:pt x="1507490" y="400938"/>
                </a:lnTo>
                <a:lnTo>
                  <a:pt x="1540002" y="374141"/>
                </a:lnTo>
                <a:lnTo>
                  <a:pt x="1566799" y="341756"/>
                </a:lnTo>
                <a:lnTo>
                  <a:pt x="1586992" y="304545"/>
                </a:lnTo>
                <a:lnTo>
                  <a:pt x="1599819" y="263397"/>
                </a:lnTo>
                <a:lnTo>
                  <a:pt x="1604264" y="219201"/>
                </a:lnTo>
                <a:lnTo>
                  <a:pt x="1599819" y="175005"/>
                </a:lnTo>
                <a:lnTo>
                  <a:pt x="1586992" y="133857"/>
                </a:lnTo>
                <a:lnTo>
                  <a:pt x="1566799" y="96646"/>
                </a:lnTo>
                <a:lnTo>
                  <a:pt x="1540002" y="64262"/>
                </a:lnTo>
                <a:lnTo>
                  <a:pt x="1507490" y="37464"/>
                </a:lnTo>
                <a:lnTo>
                  <a:pt x="1470279" y="17271"/>
                </a:lnTo>
                <a:lnTo>
                  <a:pt x="1429131" y="4444"/>
                </a:lnTo>
                <a:lnTo>
                  <a:pt x="13849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2" name="bg object 5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003035" y="2229611"/>
            <a:ext cx="1549908" cy="541020"/>
          </a:xfrm>
          <a:prstGeom prst="rect">
            <a:avLst/>
          </a:prstGeom>
        </p:spPr>
      </p:pic>
      <p:sp>
        <p:nvSpPr>
          <p:cNvPr id="53" name="bg object 53"/>
          <p:cNvSpPr/>
          <p:nvPr/>
        </p:nvSpPr>
        <p:spPr>
          <a:xfrm>
            <a:off x="6028943" y="2255519"/>
            <a:ext cx="1447800" cy="438784"/>
          </a:xfrm>
          <a:custGeom>
            <a:avLst/>
            <a:gdLst/>
            <a:ahLst/>
            <a:cxnLst/>
            <a:rect l="l" t="t" r="r" b="b"/>
            <a:pathLst>
              <a:path w="1447800" h="438785">
                <a:moveTo>
                  <a:pt x="1228344" y="0"/>
                </a:moveTo>
                <a:lnTo>
                  <a:pt x="219455" y="0"/>
                </a:lnTo>
                <a:lnTo>
                  <a:pt x="175259" y="4444"/>
                </a:lnTo>
                <a:lnTo>
                  <a:pt x="134111" y="17271"/>
                </a:lnTo>
                <a:lnTo>
                  <a:pt x="96773" y="37464"/>
                </a:lnTo>
                <a:lnTo>
                  <a:pt x="64261" y="64262"/>
                </a:lnTo>
                <a:lnTo>
                  <a:pt x="37464" y="96646"/>
                </a:lnTo>
                <a:lnTo>
                  <a:pt x="17271" y="133857"/>
                </a:lnTo>
                <a:lnTo>
                  <a:pt x="4444" y="175005"/>
                </a:lnTo>
                <a:lnTo>
                  <a:pt x="0" y="219201"/>
                </a:lnTo>
                <a:lnTo>
                  <a:pt x="4444" y="263397"/>
                </a:lnTo>
                <a:lnTo>
                  <a:pt x="17271" y="304545"/>
                </a:lnTo>
                <a:lnTo>
                  <a:pt x="37464" y="341756"/>
                </a:lnTo>
                <a:lnTo>
                  <a:pt x="64261" y="374141"/>
                </a:lnTo>
                <a:lnTo>
                  <a:pt x="96773" y="400938"/>
                </a:lnTo>
                <a:lnTo>
                  <a:pt x="134111" y="421131"/>
                </a:lnTo>
                <a:lnTo>
                  <a:pt x="175259" y="433958"/>
                </a:lnTo>
                <a:lnTo>
                  <a:pt x="219455" y="438403"/>
                </a:lnTo>
                <a:lnTo>
                  <a:pt x="1228344" y="438403"/>
                </a:lnTo>
                <a:lnTo>
                  <a:pt x="1272539" y="433958"/>
                </a:lnTo>
                <a:lnTo>
                  <a:pt x="1313687" y="421131"/>
                </a:lnTo>
                <a:lnTo>
                  <a:pt x="1351026" y="400938"/>
                </a:lnTo>
                <a:lnTo>
                  <a:pt x="1383537" y="374141"/>
                </a:lnTo>
                <a:lnTo>
                  <a:pt x="1410334" y="341756"/>
                </a:lnTo>
                <a:lnTo>
                  <a:pt x="1430527" y="304545"/>
                </a:lnTo>
                <a:lnTo>
                  <a:pt x="1443354" y="263397"/>
                </a:lnTo>
                <a:lnTo>
                  <a:pt x="1447800" y="219201"/>
                </a:lnTo>
                <a:lnTo>
                  <a:pt x="1443354" y="175005"/>
                </a:lnTo>
                <a:lnTo>
                  <a:pt x="1430527" y="133857"/>
                </a:lnTo>
                <a:lnTo>
                  <a:pt x="1410334" y="96646"/>
                </a:lnTo>
                <a:lnTo>
                  <a:pt x="1383537" y="64262"/>
                </a:lnTo>
                <a:lnTo>
                  <a:pt x="1351026" y="37464"/>
                </a:lnTo>
                <a:lnTo>
                  <a:pt x="1313687" y="17271"/>
                </a:lnTo>
                <a:lnTo>
                  <a:pt x="1272539" y="4444"/>
                </a:lnTo>
                <a:lnTo>
                  <a:pt x="1228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bg object 5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113788" y="2247900"/>
            <a:ext cx="1748027" cy="513588"/>
          </a:xfrm>
          <a:prstGeom prst="rect">
            <a:avLst/>
          </a:prstGeom>
        </p:spPr>
      </p:pic>
      <p:sp>
        <p:nvSpPr>
          <p:cNvPr id="55" name="bg object 55"/>
          <p:cNvSpPr/>
          <p:nvPr/>
        </p:nvSpPr>
        <p:spPr>
          <a:xfrm>
            <a:off x="2121408" y="2255520"/>
            <a:ext cx="1673225" cy="438784"/>
          </a:xfrm>
          <a:custGeom>
            <a:avLst/>
            <a:gdLst/>
            <a:ahLst/>
            <a:cxnLst/>
            <a:rect l="l" t="t" r="r" b="b"/>
            <a:pathLst>
              <a:path w="1673225" h="438785">
                <a:moveTo>
                  <a:pt x="1453515" y="0"/>
                </a:moveTo>
                <a:lnTo>
                  <a:pt x="219329" y="0"/>
                </a:lnTo>
                <a:lnTo>
                  <a:pt x="175133" y="4444"/>
                </a:lnTo>
                <a:lnTo>
                  <a:pt x="133985" y="17271"/>
                </a:lnTo>
                <a:lnTo>
                  <a:pt x="96774" y="37464"/>
                </a:lnTo>
                <a:lnTo>
                  <a:pt x="64262" y="64262"/>
                </a:lnTo>
                <a:lnTo>
                  <a:pt x="37465" y="96646"/>
                </a:lnTo>
                <a:lnTo>
                  <a:pt x="17272" y="133857"/>
                </a:lnTo>
                <a:lnTo>
                  <a:pt x="4444" y="175005"/>
                </a:lnTo>
                <a:lnTo>
                  <a:pt x="0" y="219201"/>
                </a:lnTo>
                <a:lnTo>
                  <a:pt x="4444" y="263397"/>
                </a:lnTo>
                <a:lnTo>
                  <a:pt x="17272" y="304545"/>
                </a:lnTo>
                <a:lnTo>
                  <a:pt x="37465" y="341756"/>
                </a:lnTo>
                <a:lnTo>
                  <a:pt x="64262" y="374141"/>
                </a:lnTo>
                <a:lnTo>
                  <a:pt x="96774" y="400938"/>
                </a:lnTo>
                <a:lnTo>
                  <a:pt x="133985" y="421131"/>
                </a:lnTo>
                <a:lnTo>
                  <a:pt x="175133" y="433958"/>
                </a:lnTo>
                <a:lnTo>
                  <a:pt x="219329" y="438403"/>
                </a:lnTo>
                <a:lnTo>
                  <a:pt x="1453515" y="438403"/>
                </a:lnTo>
                <a:lnTo>
                  <a:pt x="1497711" y="433958"/>
                </a:lnTo>
                <a:lnTo>
                  <a:pt x="1538858" y="421131"/>
                </a:lnTo>
                <a:lnTo>
                  <a:pt x="1576070" y="400938"/>
                </a:lnTo>
                <a:lnTo>
                  <a:pt x="1608582" y="374141"/>
                </a:lnTo>
                <a:lnTo>
                  <a:pt x="1635379" y="341756"/>
                </a:lnTo>
                <a:lnTo>
                  <a:pt x="1655571" y="304545"/>
                </a:lnTo>
                <a:lnTo>
                  <a:pt x="1668399" y="263397"/>
                </a:lnTo>
                <a:lnTo>
                  <a:pt x="1672844" y="219201"/>
                </a:lnTo>
                <a:lnTo>
                  <a:pt x="1668399" y="175005"/>
                </a:lnTo>
                <a:lnTo>
                  <a:pt x="1655571" y="133857"/>
                </a:lnTo>
                <a:lnTo>
                  <a:pt x="1635379" y="96646"/>
                </a:lnTo>
                <a:lnTo>
                  <a:pt x="1608582" y="64262"/>
                </a:lnTo>
                <a:lnTo>
                  <a:pt x="1576070" y="37464"/>
                </a:lnTo>
                <a:lnTo>
                  <a:pt x="1538858" y="17271"/>
                </a:lnTo>
                <a:lnTo>
                  <a:pt x="1497711" y="4444"/>
                </a:lnTo>
                <a:lnTo>
                  <a:pt x="14535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67945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spc="-50" dirty="0">
                <a:latin typeface="Ebrima"/>
                <a:cs typeface="Ebrima"/>
              </a:rPr>
              <a:t>‹#›</a:t>
            </a:fld>
            <a:endParaRPr spc="-50" dirty="0">
              <a:latin typeface="Ebrima"/>
              <a:cs typeface="Ebrim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70719" y="477012"/>
            <a:ext cx="1924812" cy="50444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4319" y="498424"/>
            <a:ext cx="7083425" cy="391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34938" y="1993645"/>
            <a:ext cx="5299075" cy="20453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332718" y="6485433"/>
            <a:ext cx="208279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67945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spc="-50" dirty="0">
                <a:latin typeface="Ebrima"/>
                <a:cs typeface="Ebrima"/>
              </a:rPr>
              <a:t>‹#›</a:t>
            </a:fld>
            <a:endParaRPr spc="-50" dirty="0">
              <a:latin typeface="Ebrima"/>
              <a:cs typeface="Ebrim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junior.ntcontest.ru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hyperlink" Target="ntcontest.ru" TargetMode="Externa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hyperlink" Target="talent.ntcontest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hyperlink" Target="https://technogto.kruzhok.org/" TargetMode="External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rugoedelo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0617" y="3023742"/>
            <a:ext cx="42519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mbria"/>
                <a:cs typeface="Cambria"/>
              </a:rPr>
              <a:t>Трек</a:t>
            </a:r>
            <a:r>
              <a:rPr sz="1600" spc="-1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для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школьников</a:t>
            </a:r>
            <a:r>
              <a:rPr sz="1600" spc="50" dirty="0">
                <a:latin typeface="Cambria"/>
                <a:cs typeface="Cambria"/>
              </a:rPr>
              <a:t> </a:t>
            </a:r>
            <a:r>
              <a:rPr sz="1600" spc="-25" dirty="0">
                <a:latin typeface="Ebrima"/>
                <a:cs typeface="Ebrima"/>
              </a:rPr>
              <a:t>5-</a:t>
            </a:r>
            <a:r>
              <a:rPr sz="1600" dirty="0">
                <a:latin typeface="Ebrima"/>
                <a:cs typeface="Ebrima"/>
              </a:rPr>
              <a:t>7</a:t>
            </a:r>
            <a:r>
              <a:rPr sz="1600" spc="-70" dirty="0">
                <a:latin typeface="Ebrima"/>
                <a:cs typeface="Ebrima"/>
              </a:rPr>
              <a:t> </a:t>
            </a:r>
            <a:r>
              <a:rPr sz="1600" dirty="0">
                <a:latin typeface="Cambria"/>
                <a:cs typeface="Cambria"/>
              </a:rPr>
              <a:t>классов</a:t>
            </a:r>
            <a:r>
              <a:rPr sz="1600" dirty="0">
                <a:latin typeface="Ebrima"/>
                <a:cs typeface="Ebrima"/>
              </a:rPr>
              <a:t>:</a:t>
            </a:r>
            <a:r>
              <a:rPr sz="1600" spc="-100" dirty="0">
                <a:latin typeface="Ebrima"/>
                <a:cs typeface="Ebrima"/>
              </a:rPr>
              <a:t> </a:t>
            </a:r>
            <a:r>
              <a:rPr sz="1600" dirty="0">
                <a:latin typeface="Cambria"/>
                <a:cs typeface="Cambria"/>
              </a:rPr>
              <a:t>НТО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spc="-10" dirty="0">
                <a:latin typeface="Ebrima"/>
                <a:cs typeface="Ebrima"/>
              </a:rPr>
              <a:t>Junior</a:t>
            </a:r>
            <a:endParaRPr sz="1600">
              <a:latin typeface="Ebrima"/>
              <a:cs typeface="Ebri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244" y="3107435"/>
            <a:ext cx="38100" cy="12496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80617" y="3545788"/>
            <a:ext cx="32848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mbria"/>
                <a:cs typeface="Cambria"/>
              </a:rPr>
              <a:t>Трек</a:t>
            </a:r>
            <a:r>
              <a:rPr sz="1600" spc="-1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для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школьников</a:t>
            </a:r>
            <a:r>
              <a:rPr sz="1600" spc="75" dirty="0">
                <a:latin typeface="Cambria"/>
                <a:cs typeface="Cambria"/>
              </a:rPr>
              <a:t> </a:t>
            </a:r>
            <a:r>
              <a:rPr sz="1600" spc="-25" dirty="0">
                <a:latin typeface="Ebrima"/>
                <a:cs typeface="Ebrima"/>
              </a:rPr>
              <a:t>8-</a:t>
            </a:r>
            <a:r>
              <a:rPr sz="1600" dirty="0">
                <a:latin typeface="Ebrima"/>
                <a:cs typeface="Ebrima"/>
              </a:rPr>
              <a:t>11</a:t>
            </a:r>
            <a:r>
              <a:rPr sz="1600" spc="-75" dirty="0">
                <a:latin typeface="Ebrima"/>
                <a:cs typeface="Ebrima"/>
              </a:rPr>
              <a:t> </a:t>
            </a:r>
            <a:r>
              <a:rPr sz="1600" spc="-10" dirty="0">
                <a:latin typeface="Cambria"/>
                <a:cs typeface="Cambria"/>
              </a:rPr>
              <a:t>классов</a:t>
            </a:r>
            <a:endParaRPr sz="1600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244" y="3630167"/>
            <a:ext cx="38100" cy="12496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13840" y="4099940"/>
            <a:ext cx="343090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mbria"/>
                <a:cs typeface="Cambria"/>
              </a:rPr>
              <a:t>Конкурс</a:t>
            </a:r>
            <a:r>
              <a:rPr sz="1600" spc="-7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компетенций</a:t>
            </a:r>
            <a:r>
              <a:rPr sz="1600" spc="-45" dirty="0">
                <a:latin typeface="Cambria"/>
                <a:cs typeface="Cambria"/>
              </a:rPr>
              <a:t> </a:t>
            </a:r>
            <a:r>
              <a:rPr sz="1600" dirty="0">
                <a:latin typeface="Ebrima"/>
                <a:cs typeface="Ebrima"/>
              </a:rPr>
              <a:t>«</a:t>
            </a:r>
            <a:r>
              <a:rPr sz="1600" dirty="0">
                <a:latin typeface="Cambria"/>
                <a:cs typeface="Cambria"/>
              </a:rPr>
              <a:t>Талант</a:t>
            </a:r>
            <a:r>
              <a:rPr sz="1600" spc="-40" dirty="0">
                <a:latin typeface="Cambria"/>
                <a:cs typeface="Cambria"/>
              </a:rPr>
              <a:t> </a:t>
            </a:r>
            <a:r>
              <a:rPr sz="1600" spc="-20" dirty="0">
                <a:latin typeface="Cambria"/>
                <a:cs typeface="Cambria"/>
              </a:rPr>
              <a:t>НТО</a:t>
            </a:r>
            <a:r>
              <a:rPr sz="1600" spc="-20" dirty="0">
                <a:latin typeface="Ebrima"/>
                <a:cs typeface="Ebrima"/>
              </a:rPr>
              <a:t>»</a:t>
            </a:r>
            <a:endParaRPr sz="1600">
              <a:latin typeface="Ebrima"/>
              <a:cs typeface="Ebri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4483" y="4152900"/>
            <a:ext cx="38100" cy="12496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80617" y="4658359"/>
            <a:ext cx="16129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mbria"/>
                <a:cs typeface="Cambria"/>
              </a:rPr>
              <a:t>Трек</a:t>
            </a:r>
            <a:r>
              <a:rPr sz="1600" spc="-5" dirty="0">
                <a:latin typeface="Cambria"/>
                <a:cs typeface="Cambria"/>
              </a:rPr>
              <a:t> </a:t>
            </a:r>
            <a:r>
              <a:rPr sz="1600" spc="-10" dirty="0">
                <a:latin typeface="Ebrima"/>
                <a:cs typeface="Ebrima"/>
              </a:rPr>
              <a:t>«</a:t>
            </a:r>
            <a:r>
              <a:rPr sz="1600" spc="-10" dirty="0">
                <a:latin typeface="Cambria"/>
                <a:cs typeface="Cambria"/>
              </a:rPr>
              <a:t>ТехноГТО</a:t>
            </a:r>
            <a:r>
              <a:rPr sz="1600" spc="-10" dirty="0">
                <a:latin typeface="Ebrima"/>
                <a:cs typeface="Ebrima"/>
              </a:rPr>
              <a:t>»</a:t>
            </a:r>
            <a:endParaRPr sz="1600">
              <a:latin typeface="Ebrima"/>
              <a:cs typeface="Ebrim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960" y="4759452"/>
            <a:ext cx="38100" cy="12496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66038" y="1274444"/>
            <a:ext cx="1028636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4305" marR="129539" indent="8191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mbria"/>
                <a:cs typeface="Cambria"/>
              </a:rPr>
              <a:t>Национальная технологическая</a:t>
            </a:r>
            <a:r>
              <a:rPr sz="1600" spc="-2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олимпиада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dirty="0">
                <a:latin typeface="Ebrima"/>
                <a:cs typeface="Ebrima"/>
              </a:rPr>
              <a:t>(</a:t>
            </a:r>
            <a:r>
              <a:rPr sz="1600" dirty="0">
                <a:latin typeface="Cambria"/>
                <a:cs typeface="Cambria"/>
              </a:rPr>
              <a:t>НТО</a:t>
            </a:r>
            <a:r>
              <a:rPr sz="1600" dirty="0">
                <a:latin typeface="Ebrima"/>
                <a:cs typeface="Ebrima"/>
              </a:rPr>
              <a:t>)</a:t>
            </a:r>
            <a:r>
              <a:rPr sz="1600" spc="-100" dirty="0">
                <a:latin typeface="Ebrima"/>
                <a:cs typeface="Ebrima"/>
              </a:rPr>
              <a:t> </a:t>
            </a:r>
            <a:r>
              <a:rPr sz="1600" dirty="0">
                <a:latin typeface="Ebrima"/>
                <a:cs typeface="Ebrima"/>
              </a:rPr>
              <a:t>—</a:t>
            </a:r>
            <a:r>
              <a:rPr sz="1600" spc="-110" dirty="0">
                <a:latin typeface="Ebrima"/>
                <a:cs typeface="Ebrima"/>
              </a:rPr>
              <a:t> </a:t>
            </a:r>
            <a:r>
              <a:rPr sz="1600" dirty="0">
                <a:latin typeface="Cambria"/>
                <a:cs typeface="Cambria"/>
              </a:rPr>
              <a:t>это</a:t>
            </a:r>
            <a:r>
              <a:rPr sz="1600" spc="-7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самое</a:t>
            </a:r>
            <a:r>
              <a:rPr sz="1600" spc="-4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масштабное</a:t>
            </a:r>
            <a:r>
              <a:rPr sz="1600" spc="-4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интеллектуальное</a:t>
            </a:r>
            <a:r>
              <a:rPr sz="1600" spc="3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состязание</a:t>
            </a:r>
            <a:r>
              <a:rPr sz="1600" spc="50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</a:t>
            </a:r>
            <a:r>
              <a:rPr sz="1600" spc="-1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стране</a:t>
            </a:r>
            <a:r>
              <a:rPr sz="1600" spc="-1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по вовлечению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детей</a:t>
            </a:r>
            <a:r>
              <a:rPr sz="1600" spc="-2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и</a:t>
            </a:r>
            <a:r>
              <a:rPr sz="1600" spc="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молодежи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 развитие</a:t>
            </a:r>
            <a:r>
              <a:rPr sz="1600" spc="4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современных технологических</a:t>
            </a:r>
            <a:r>
              <a:rPr sz="1600" spc="5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решений</a:t>
            </a:r>
            <a:r>
              <a:rPr sz="1600" dirty="0">
                <a:latin typeface="Ebrima"/>
                <a:cs typeface="Ebrima"/>
              </a:rPr>
              <a:t>.</a:t>
            </a:r>
            <a:r>
              <a:rPr sz="1600" spc="-45" dirty="0">
                <a:latin typeface="Ebrima"/>
                <a:cs typeface="Ebrima"/>
              </a:rPr>
              <a:t> </a:t>
            </a:r>
            <a:r>
              <a:rPr sz="1600" spc="-10" dirty="0">
                <a:latin typeface="Cambria"/>
                <a:cs typeface="Cambria"/>
              </a:rPr>
              <a:t>Олимпиада</a:t>
            </a:r>
            <a:endParaRPr sz="16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latin typeface="Cambria"/>
                <a:cs typeface="Cambria"/>
              </a:rPr>
              <a:t>проводится</a:t>
            </a:r>
            <a:r>
              <a:rPr sz="1600" spc="-1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по</a:t>
            </a:r>
            <a:r>
              <a:rPr sz="1600" spc="-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широкому</a:t>
            </a:r>
            <a:r>
              <a:rPr sz="1600" spc="2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спектру</a:t>
            </a:r>
            <a:r>
              <a:rPr sz="1600" spc="-2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направлений</a:t>
            </a:r>
            <a:r>
              <a:rPr sz="1600" dirty="0">
                <a:latin typeface="Ebrima"/>
                <a:cs typeface="Ebrima"/>
              </a:rPr>
              <a:t>:</a:t>
            </a:r>
            <a:r>
              <a:rPr sz="1600" spc="-20" dirty="0">
                <a:latin typeface="Ebrima"/>
                <a:cs typeface="Ebrima"/>
              </a:rPr>
              <a:t> </a:t>
            </a:r>
            <a:r>
              <a:rPr sz="1600" dirty="0">
                <a:latin typeface="Cambria"/>
                <a:cs typeface="Cambria"/>
              </a:rPr>
              <a:t>от</a:t>
            </a:r>
            <a:r>
              <a:rPr sz="1600" spc="-3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искусственного</a:t>
            </a:r>
            <a:r>
              <a:rPr sz="1600" spc="-4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интеллекта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до</a:t>
            </a:r>
            <a:r>
              <a:rPr sz="1600" spc="-2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геномного</a:t>
            </a:r>
            <a:r>
              <a:rPr sz="1600" spc="-2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редактирования</a:t>
            </a:r>
            <a:r>
              <a:rPr sz="1600" spc="-10" dirty="0">
                <a:latin typeface="Ebrima"/>
                <a:cs typeface="Ebrima"/>
              </a:rPr>
              <a:t>,</a:t>
            </a:r>
            <a:endParaRPr sz="1600">
              <a:latin typeface="Ebrima"/>
              <a:cs typeface="Ebrima"/>
            </a:endParaRPr>
          </a:p>
          <a:p>
            <a:pPr marL="30480" algn="ctr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Cambria"/>
                <a:cs typeface="Cambria"/>
              </a:rPr>
              <a:t>спутниковых</a:t>
            </a:r>
            <a:r>
              <a:rPr sz="1600" spc="1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систем</a:t>
            </a:r>
            <a:r>
              <a:rPr sz="1600" dirty="0">
                <a:latin typeface="Ebrima"/>
                <a:cs typeface="Ebrima"/>
              </a:rPr>
              <a:t>,</a:t>
            </a:r>
            <a:r>
              <a:rPr sz="1600" spc="-110" dirty="0">
                <a:latin typeface="Ebrima"/>
                <a:cs typeface="Ebrima"/>
              </a:rPr>
              <a:t> </a:t>
            </a:r>
            <a:r>
              <a:rPr sz="1600" dirty="0">
                <a:latin typeface="Cambria"/>
                <a:cs typeface="Cambria"/>
              </a:rPr>
              <a:t>робототехники</a:t>
            </a:r>
            <a:r>
              <a:rPr sz="1600" spc="-1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и</a:t>
            </a:r>
            <a:r>
              <a:rPr sz="1600" spc="-2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информационной</a:t>
            </a:r>
            <a:r>
              <a:rPr sz="1600" spc="6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безопасности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Об</a:t>
            </a:r>
            <a:r>
              <a:rPr spc="114" dirty="0"/>
              <a:t> </a:t>
            </a:r>
            <a:r>
              <a:rPr spc="-10" dirty="0"/>
              <a:t>олимпиаде</a:t>
            </a:r>
          </a:p>
        </p:txBody>
      </p:sp>
      <p:sp>
        <p:nvSpPr>
          <p:cNvPr id="12" name="object 12"/>
          <p:cNvSpPr/>
          <p:nvPr/>
        </p:nvSpPr>
        <p:spPr>
          <a:xfrm>
            <a:off x="726948" y="2500883"/>
            <a:ext cx="10779125" cy="0"/>
          </a:xfrm>
          <a:custGeom>
            <a:avLst/>
            <a:gdLst/>
            <a:ahLst/>
            <a:cxnLst/>
            <a:rect l="l" t="t" r="r" b="b"/>
            <a:pathLst>
              <a:path w="10779125">
                <a:moveTo>
                  <a:pt x="0" y="0"/>
                </a:moveTo>
                <a:lnTo>
                  <a:pt x="10779125" y="0"/>
                </a:lnTo>
              </a:path>
            </a:pathLst>
          </a:custGeom>
          <a:ln w="12192">
            <a:solidFill>
              <a:srgbClr val="03AB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0" y="2810255"/>
            <a:ext cx="3113531" cy="107442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0" y="4029455"/>
            <a:ext cx="3113531" cy="107442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0" y="5248655"/>
            <a:ext cx="3113531" cy="107442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6186678" y="2814320"/>
            <a:ext cx="1927225" cy="95948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800" spc="-20" dirty="0">
                <a:solidFill>
                  <a:srgbClr val="03ABDD"/>
                </a:solidFill>
                <a:latin typeface="Cambria"/>
                <a:cs typeface="Cambria"/>
              </a:rPr>
              <a:t>ЦЕЛЬ</a:t>
            </a:r>
            <a:endParaRPr sz="1800">
              <a:latin typeface="Cambria"/>
              <a:cs typeface="Cambria"/>
            </a:endParaRPr>
          </a:p>
          <a:p>
            <a:pPr marL="22860" marR="128270">
              <a:lnSpc>
                <a:spcPct val="100000"/>
              </a:lnSpc>
              <a:spcBef>
                <a:spcPts val="210"/>
              </a:spcBef>
            </a:pPr>
            <a:r>
              <a:rPr sz="1300" dirty="0">
                <a:latin typeface="Cambria"/>
                <a:cs typeface="Cambria"/>
              </a:rPr>
              <a:t>Выявление</a:t>
            </a:r>
            <a:r>
              <a:rPr sz="1300" spc="10" dirty="0">
                <a:latin typeface="Cambria"/>
                <a:cs typeface="Cambria"/>
              </a:rPr>
              <a:t> </a:t>
            </a:r>
            <a:r>
              <a:rPr sz="1300" dirty="0">
                <a:latin typeface="Cambria"/>
                <a:cs typeface="Cambria"/>
              </a:rPr>
              <a:t>и</a:t>
            </a:r>
            <a:r>
              <a:rPr sz="1300" spc="-10" dirty="0">
                <a:latin typeface="Cambria"/>
                <a:cs typeface="Cambria"/>
              </a:rPr>
              <a:t> развитие </a:t>
            </a:r>
            <a:r>
              <a:rPr sz="1300" dirty="0">
                <a:latin typeface="Cambria"/>
                <a:cs typeface="Cambria"/>
              </a:rPr>
              <a:t>талантливой</a:t>
            </a:r>
            <a:r>
              <a:rPr sz="1300" spc="-60" dirty="0">
                <a:latin typeface="Cambria"/>
                <a:cs typeface="Cambria"/>
              </a:rPr>
              <a:t> </a:t>
            </a:r>
            <a:r>
              <a:rPr sz="1300" spc="-10" dirty="0">
                <a:latin typeface="Cambria"/>
                <a:cs typeface="Cambria"/>
              </a:rPr>
              <a:t>молодежи</a:t>
            </a:r>
            <a:endParaRPr sz="1300">
              <a:latin typeface="Cambria"/>
              <a:cs typeface="Cambria"/>
            </a:endParaRPr>
          </a:p>
          <a:p>
            <a:pPr marL="22860">
              <a:lnSpc>
                <a:spcPct val="100000"/>
              </a:lnSpc>
            </a:pPr>
            <a:r>
              <a:rPr sz="1300" dirty="0">
                <a:latin typeface="Cambria"/>
                <a:cs typeface="Cambria"/>
              </a:rPr>
              <a:t>в</a:t>
            </a:r>
            <a:r>
              <a:rPr sz="1300" spc="-15" dirty="0">
                <a:latin typeface="Cambria"/>
                <a:cs typeface="Cambria"/>
              </a:rPr>
              <a:t> </a:t>
            </a:r>
            <a:r>
              <a:rPr sz="1300" dirty="0">
                <a:latin typeface="Cambria"/>
                <a:cs typeface="Cambria"/>
              </a:rPr>
              <a:t>технологической</a:t>
            </a:r>
            <a:r>
              <a:rPr sz="1300" spc="15" dirty="0">
                <a:latin typeface="Cambria"/>
                <a:cs typeface="Cambria"/>
              </a:rPr>
              <a:t> </a:t>
            </a:r>
            <a:r>
              <a:rPr sz="1300" spc="-10" dirty="0">
                <a:latin typeface="Cambria"/>
                <a:cs typeface="Cambria"/>
              </a:rPr>
              <a:t>сфере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86678" y="3984074"/>
            <a:ext cx="1869439" cy="102108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800" spc="-10" dirty="0">
                <a:solidFill>
                  <a:srgbClr val="03ABDD"/>
                </a:solidFill>
                <a:latin typeface="Cambria"/>
                <a:cs typeface="Cambria"/>
              </a:rPr>
              <a:t>УЧАСТНИКИ</a:t>
            </a:r>
            <a:endParaRPr sz="1800">
              <a:latin typeface="Cambria"/>
              <a:cs typeface="Cambria"/>
            </a:endParaRPr>
          </a:p>
          <a:p>
            <a:pPr marL="22860" marR="5080">
              <a:lnSpc>
                <a:spcPct val="100000"/>
              </a:lnSpc>
              <a:spcBef>
                <a:spcPts val="420"/>
              </a:spcBef>
            </a:pPr>
            <a:r>
              <a:rPr sz="1300" dirty="0">
                <a:latin typeface="Cambria"/>
                <a:cs typeface="Cambria"/>
              </a:rPr>
              <a:t>Школьники</a:t>
            </a:r>
            <a:r>
              <a:rPr sz="1300" spc="10" dirty="0">
                <a:latin typeface="Cambria"/>
                <a:cs typeface="Cambria"/>
              </a:rPr>
              <a:t> </a:t>
            </a:r>
            <a:r>
              <a:rPr sz="1300" dirty="0">
                <a:latin typeface="Cambria"/>
                <a:cs typeface="Cambria"/>
              </a:rPr>
              <a:t>и</a:t>
            </a:r>
            <a:r>
              <a:rPr sz="1300" spc="35" dirty="0">
                <a:latin typeface="Cambria"/>
                <a:cs typeface="Cambria"/>
              </a:rPr>
              <a:t> </a:t>
            </a:r>
            <a:r>
              <a:rPr sz="1300" spc="-10" dirty="0">
                <a:latin typeface="Cambria"/>
                <a:cs typeface="Cambria"/>
              </a:rPr>
              <a:t>студенты </a:t>
            </a:r>
            <a:r>
              <a:rPr sz="1300" dirty="0">
                <a:latin typeface="Cambria"/>
                <a:cs typeface="Cambria"/>
              </a:rPr>
              <a:t>из</a:t>
            </a:r>
            <a:r>
              <a:rPr sz="1300" spc="20" dirty="0">
                <a:latin typeface="Cambria"/>
                <a:cs typeface="Cambria"/>
              </a:rPr>
              <a:t> </a:t>
            </a:r>
            <a:r>
              <a:rPr sz="1300" dirty="0">
                <a:latin typeface="Cambria"/>
                <a:cs typeface="Cambria"/>
              </a:rPr>
              <a:t>всех</a:t>
            </a:r>
            <a:r>
              <a:rPr sz="1300" spc="35" dirty="0">
                <a:latin typeface="Cambria"/>
                <a:cs typeface="Cambria"/>
              </a:rPr>
              <a:t> </a:t>
            </a:r>
            <a:r>
              <a:rPr sz="1300" dirty="0">
                <a:latin typeface="Cambria"/>
                <a:cs typeface="Cambria"/>
              </a:rPr>
              <a:t>регионов</a:t>
            </a:r>
            <a:r>
              <a:rPr sz="1300" spc="40" dirty="0">
                <a:latin typeface="Cambria"/>
                <a:cs typeface="Cambria"/>
              </a:rPr>
              <a:t> </a:t>
            </a:r>
            <a:r>
              <a:rPr sz="1300" spc="-10" dirty="0">
                <a:latin typeface="Cambria"/>
                <a:cs typeface="Cambria"/>
              </a:rPr>
              <a:t>России ежегодно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86678" y="5171700"/>
            <a:ext cx="2520315" cy="105029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800" spc="-10" dirty="0">
                <a:solidFill>
                  <a:srgbClr val="03ABDD"/>
                </a:solidFill>
                <a:latin typeface="Cambria"/>
                <a:cs typeface="Cambria"/>
              </a:rPr>
              <a:t>МАСШТАБ</a:t>
            </a:r>
            <a:endParaRPr sz="1800">
              <a:latin typeface="Cambria"/>
              <a:cs typeface="Cambria"/>
            </a:endParaRPr>
          </a:p>
          <a:p>
            <a:pPr marL="22860">
              <a:lnSpc>
                <a:spcPct val="100000"/>
              </a:lnSpc>
              <a:spcBef>
                <a:spcPts val="515"/>
              </a:spcBef>
            </a:pPr>
            <a:r>
              <a:rPr sz="1300" dirty="0">
                <a:latin typeface="Cambria"/>
                <a:cs typeface="Cambria"/>
              </a:rPr>
              <a:t>Всероссийское</a:t>
            </a:r>
            <a:r>
              <a:rPr sz="1300" spc="-15" dirty="0">
                <a:latin typeface="Cambria"/>
                <a:cs typeface="Cambria"/>
              </a:rPr>
              <a:t> </a:t>
            </a:r>
            <a:r>
              <a:rPr sz="1300" spc="-10" dirty="0">
                <a:latin typeface="Cambria"/>
                <a:cs typeface="Cambria"/>
              </a:rPr>
              <a:t>командное</a:t>
            </a:r>
            <a:endParaRPr sz="1300">
              <a:latin typeface="Cambria"/>
              <a:cs typeface="Cambria"/>
            </a:endParaRPr>
          </a:p>
          <a:p>
            <a:pPr marL="22860" marR="5080">
              <a:lnSpc>
                <a:spcPct val="100000"/>
              </a:lnSpc>
            </a:pPr>
            <a:r>
              <a:rPr sz="1300" dirty="0">
                <a:latin typeface="Cambria"/>
                <a:cs typeface="Cambria"/>
              </a:rPr>
              <a:t>соревнование</a:t>
            </a:r>
            <a:r>
              <a:rPr sz="1300" spc="-20" dirty="0">
                <a:latin typeface="Cambria"/>
                <a:cs typeface="Cambria"/>
              </a:rPr>
              <a:t> </a:t>
            </a:r>
            <a:r>
              <a:rPr sz="1300" dirty="0">
                <a:latin typeface="Cambria"/>
                <a:cs typeface="Cambria"/>
              </a:rPr>
              <a:t>по</a:t>
            </a:r>
            <a:r>
              <a:rPr sz="1300" spc="-30" dirty="0">
                <a:latin typeface="Cambria"/>
                <a:cs typeface="Cambria"/>
              </a:rPr>
              <a:t> </a:t>
            </a:r>
            <a:r>
              <a:rPr sz="1300" spc="-10" dirty="0">
                <a:latin typeface="Cambria"/>
                <a:cs typeface="Cambria"/>
              </a:rPr>
              <a:t>перспективным технологическим</a:t>
            </a:r>
            <a:r>
              <a:rPr sz="1300" spc="70" dirty="0">
                <a:latin typeface="Cambria"/>
                <a:cs typeface="Cambria"/>
              </a:rPr>
              <a:t> </a:t>
            </a:r>
            <a:r>
              <a:rPr sz="1300" spc="-10" dirty="0">
                <a:latin typeface="Cambria"/>
                <a:cs typeface="Cambria"/>
              </a:rPr>
              <a:t>направлениям</a:t>
            </a:r>
            <a:endParaRPr sz="1300">
              <a:latin typeface="Cambria"/>
              <a:cs typeface="Cambri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21368" y="3147060"/>
            <a:ext cx="498348" cy="339851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92539" y="3476371"/>
            <a:ext cx="6108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Cambria"/>
                <a:cs typeface="Cambria"/>
              </a:rPr>
              <a:t>регионов</a:t>
            </a:r>
            <a:endParaRPr sz="1100">
              <a:latin typeface="Cambria"/>
              <a:cs typeface="Cambria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60992" y="4328159"/>
            <a:ext cx="1176527" cy="341375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10716768" y="4504944"/>
            <a:ext cx="622300" cy="163195"/>
            <a:chOff x="10716768" y="4504944"/>
            <a:chExt cx="622300" cy="163195"/>
          </a:xfrm>
        </p:grpSpPr>
        <p:sp>
          <p:nvSpPr>
            <p:cNvPr id="23" name="object 23"/>
            <p:cNvSpPr/>
            <p:nvPr/>
          </p:nvSpPr>
          <p:spPr>
            <a:xfrm>
              <a:off x="10721340" y="4509515"/>
              <a:ext cx="537845" cy="152400"/>
            </a:xfrm>
            <a:custGeom>
              <a:avLst/>
              <a:gdLst/>
              <a:ahLst/>
              <a:cxnLst/>
              <a:rect l="l" t="t" r="r" b="b"/>
              <a:pathLst>
                <a:path w="537845" h="152400">
                  <a:moveTo>
                    <a:pt x="150114" y="2413"/>
                  </a:moveTo>
                  <a:lnTo>
                    <a:pt x="0" y="2413"/>
                  </a:lnTo>
                  <a:lnTo>
                    <a:pt x="0" y="49784"/>
                  </a:lnTo>
                  <a:lnTo>
                    <a:pt x="18288" y="49784"/>
                  </a:lnTo>
                  <a:lnTo>
                    <a:pt x="18796" y="39243"/>
                  </a:lnTo>
                  <a:lnTo>
                    <a:pt x="20574" y="31750"/>
                  </a:lnTo>
                  <a:lnTo>
                    <a:pt x="26924" y="22606"/>
                  </a:lnTo>
                  <a:lnTo>
                    <a:pt x="32512" y="20320"/>
                  </a:lnTo>
                  <a:lnTo>
                    <a:pt x="53467" y="20320"/>
                  </a:lnTo>
                  <a:lnTo>
                    <a:pt x="53340" y="121793"/>
                  </a:lnTo>
                  <a:lnTo>
                    <a:pt x="37592" y="140208"/>
                  </a:lnTo>
                  <a:lnTo>
                    <a:pt x="37592" y="150114"/>
                  </a:lnTo>
                  <a:lnTo>
                    <a:pt x="112014" y="150114"/>
                  </a:lnTo>
                  <a:lnTo>
                    <a:pt x="112014" y="140208"/>
                  </a:lnTo>
                  <a:lnTo>
                    <a:pt x="105283" y="139319"/>
                  </a:lnTo>
                  <a:lnTo>
                    <a:pt x="100965" y="137033"/>
                  </a:lnTo>
                  <a:lnTo>
                    <a:pt x="97409" y="129667"/>
                  </a:lnTo>
                  <a:lnTo>
                    <a:pt x="96520" y="121793"/>
                  </a:lnTo>
                  <a:lnTo>
                    <a:pt x="96520" y="20320"/>
                  </a:lnTo>
                  <a:lnTo>
                    <a:pt x="117475" y="20320"/>
                  </a:lnTo>
                  <a:lnTo>
                    <a:pt x="122936" y="22606"/>
                  </a:lnTo>
                  <a:lnTo>
                    <a:pt x="126111" y="27051"/>
                  </a:lnTo>
                  <a:lnTo>
                    <a:pt x="129159" y="31623"/>
                  </a:lnTo>
                  <a:lnTo>
                    <a:pt x="131064" y="39116"/>
                  </a:lnTo>
                  <a:lnTo>
                    <a:pt x="131445" y="49784"/>
                  </a:lnTo>
                  <a:lnTo>
                    <a:pt x="150114" y="49784"/>
                  </a:lnTo>
                  <a:lnTo>
                    <a:pt x="150114" y="20320"/>
                  </a:lnTo>
                  <a:lnTo>
                    <a:pt x="150114" y="2413"/>
                  </a:lnTo>
                  <a:close/>
                </a:path>
                <a:path w="537845" h="152400">
                  <a:moveTo>
                    <a:pt x="309245" y="105918"/>
                  </a:moveTo>
                  <a:lnTo>
                    <a:pt x="305689" y="87122"/>
                  </a:lnTo>
                  <a:lnTo>
                    <a:pt x="300482" y="80772"/>
                  </a:lnTo>
                  <a:lnTo>
                    <a:pt x="294894" y="73787"/>
                  </a:lnTo>
                  <a:lnTo>
                    <a:pt x="276733" y="65659"/>
                  </a:lnTo>
                  <a:lnTo>
                    <a:pt x="266954" y="64643"/>
                  </a:lnTo>
                  <a:lnTo>
                    <a:pt x="264541" y="64401"/>
                  </a:lnTo>
                  <a:lnTo>
                    <a:pt x="264541" y="107061"/>
                  </a:lnTo>
                  <a:lnTo>
                    <a:pt x="262890" y="118872"/>
                  </a:lnTo>
                  <a:lnTo>
                    <a:pt x="257810" y="127381"/>
                  </a:lnTo>
                  <a:lnTo>
                    <a:pt x="249555" y="132461"/>
                  </a:lnTo>
                  <a:lnTo>
                    <a:pt x="238633" y="134010"/>
                  </a:lnTo>
                  <a:lnTo>
                    <a:pt x="228981" y="133985"/>
                  </a:lnTo>
                  <a:lnTo>
                    <a:pt x="224536" y="133604"/>
                  </a:lnTo>
                  <a:lnTo>
                    <a:pt x="224536" y="81788"/>
                  </a:lnTo>
                  <a:lnTo>
                    <a:pt x="228219" y="81026"/>
                  </a:lnTo>
                  <a:lnTo>
                    <a:pt x="233045" y="80772"/>
                  </a:lnTo>
                  <a:lnTo>
                    <a:pt x="239014" y="80772"/>
                  </a:lnTo>
                  <a:lnTo>
                    <a:pt x="250190" y="82423"/>
                  </a:lnTo>
                  <a:lnTo>
                    <a:pt x="258191" y="87376"/>
                  </a:lnTo>
                  <a:lnTo>
                    <a:pt x="262890" y="95504"/>
                  </a:lnTo>
                  <a:lnTo>
                    <a:pt x="264541" y="107061"/>
                  </a:lnTo>
                  <a:lnTo>
                    <a:pt x="264541" y="64401"/>
                  </a:lnTo>
                  <a:lnTo>
                    <a:pt x="252349" y="63119"/>
                  </a:lnTo>
                  <a:lnTo>
                    <a:pt x="244856" y="63119"/>
                  </a:lnTo>
                  <a:lnTo>
                    <a:pt x="238252" y="63373"/>
                  </a:lnTo>
                  <a:lnTo>
                    <a:pt x="231521" y="63881"/>
                  </a:lnTo>
                  <a:lnTo>
                    <a:pt x="224536" y="64643"/>
                  </a:lnTo>
                  <a:lnTo>
                    <a:pt x="224663" y="29464"/>
                  </a:lnTo>
                  <a:lnTo>
                    <a:pt x="225552" y="23114"/>
                  </a:lnTo>
                  <a:lnTo>
                    <a:pt x="229108" y="15621"/>
                  </a:lnTo>
                  <a:lnTo>
                    <a:pt x="232918" y="13208"/>
                  </a:lnTo>
                  <a:lnTo>
                    <a:pt x="238887" y="12192"/>
                  </a:lnTo>
                  <a:lnTo>
                    <a:pt x="238887" y="2413"/>
                  </a:lnTo>
                  <a:lnTo>
                    <a:pt x="167005" y="2413"/>
                  </a:lnTo>
                  <a:lnTo>
                    <a:pt x="167005" y="12192"/>
                  </a:lnTo>
                  <a:lnTo>
                    <a:pt x="173228" y="13208"/>
                  </a:lnTo>
                  <a:lnTo>
                    <a:pt x="172720" y="13208"/>
                  </a:lnTo>
                  <a:lnTo>
                    <a:pt x="176276" y="15367"/>
                  </a:lnTo>
                  <a:lnTo>
                    <a:pt x="180467" y="22733"/>
                  </a:lnTo>
                  <a:lnTo>
                    <a:pt x="181483" y="29464"/>
                  </a:lnTo>
                  <a:lnTo>
                    <a:pt x="181483" y="123571"/>
                  </a:lnTo>
                  <a:lnTo>
                    <a:pt x="165100" y="140208"/>
                  </a:lnTo>
                  <a:lnTo>
                    <a:pt x="165100" y="150114"/>
                  </a:lnTo>
                  <a:lnTo>
                    <a:pt x="251841" y="150114"/>
                  </a:lnTo>
                  <a:lnTo>
                    <a:pt x="276987" y="147320"/>
                  </a:lnTo>
                  <a:lnTo>
                    <a:pt x="294894" y="139192"/>
                  </a:lnTo>
                  <a:lnTo>
                    <a:pt x="298831" y="134112"/>
                  </a:lnTo>
                  <a:lnTo>
                    <a:pt x="305689" y="125222"/>
                  </a:lnTo>
                  <a:lnTo>
                    <a:pt x="309245" y="105918"/>
                  </a:lnTo>
                  <a:close/>
                </a:path>
                <a:path w="537845" h="152400">
                  <a:moveTo>
                    <a:pt x="386461" y="140208"/>
                  </a:moveTo>
                  <a:lnTo>
                    <a:pt x="372110" y="28575"/>
                  </a:lnTo>
                  <a:lnTo>
                    <a:pt x="373126" y="22098"/>
                  </a:lnTo>
                  <a:lnTo>
                    <a:pt x="377444" y="15240"/>
                  </a:lnTo>
                  <a:lnTo>
                    <a:pt x="381127" y="13081"/>
                  </a:lnTo>
                  <a:lnTo>
                    <a:pt x="386334" y="12192"/>
                  </a:lnTo>
                  <a:lnTo>
                    <a:pt x="386334" y="2413"/>
                  </a:lnTo>
                  <a:lnTo>
                    <a:pt x="313055" y="2413"/>
                  </a:lnTo>
                  <a:lnTo>
                    <a:pt x="313055" y="12192"/>
                  </a:lnTo>
                  <a:lnTo>
                    <a:pt x="319405" y="13335"/>
                  </a:lnTo>
                  <a:lnTo>
                    <a:pt x="323596" y="15621"/>
                  </a:lnTo>
                  <a:lnTo>
                    <a:pt x="328041" y="22606"/>
                  </a:lnTo>
                  <a:lnTo>
                    <a:pt x="328930" y="28575"/>
                  </a:lnTo>
                  <a:lnTo>
                    <a:pt x="329057" y="123825"/>
                  </a:lnTo>
                  <a:lnTo>
                    <a:pt x="313055" y="140208"/>
                  </a:lnTo>
                  <a:lnTo>
                    <a:pt x="313055" y="150114"/>
                  </a:lnTo>
                  <a:lnTo>
                    <a:pt x="386461" y="150114"/>
                  </a:lnTo>
                  <a:lnTo>
                    <a:pt x="386461" y="140208"/>
                  </a:lnTo>
                  <a:close/>
                </a:path>
                <a:path w="537845" h="152400">
                  <a:moveTo>
                    <a:pt x="537845" y="125857"/>
                  </a:moveTo>
                  <a:lnTo>
                    <a:pt x="526415" y="112141"/>
                  </a:lnTo>
                  <a:lnTo>
                    <a:pt x="526161" y="112141"/>
                  </a:lnTo>
                  <a:lnTo>
                    <a:pt x="519430" y="118364"/>
                  </a:lnTo>
                  <a:lnTo>
                    <a:pt x="513334" y="122936"/>
                  </a:lnTo>
                  <a:lnTo>
                    <a:pt x="508254" y="125349"/>
                  </a:lnTo>
                  <a:lnTo>
                    <a:pt x="503174" y="127889"/>
                  </a:lnTo>
                  <a:lnTo>
                    <a:pt x="497713" y="129032"/>
                  </a:lnTo>
                  <a:lnTo>
                    <a:pt x="483870" y="129032"/>
                  </a:lnTo>
                  <a:lnTo>
                    <a:pt x="477520" y="126873"/>
                  </a:lnTo>
                  <a:lnTo>
                    <a:pt x="459613" y="90805"/>
                  </a:lnTo>
                  <a:lnTo>
                    <a:pt x="458724" y="74803"/>
                  </a:lnTo>
                  <a:lnTo>
                    <a:pt x="458851" y="66548"/>
                  </a:lnTo>
                  <a:lnTo>
                    <a:pt x="466979" y="27813"/>
                  </a:lnTo>
                  <a:lnTo>
                    <a:pt x="475869" y="18288"/>
                  </a:lnTo>
                  <a:lnTo>
                    <a:pt x="479171" y="16383"/>
                  </a:lnTo>
                  <a:lnTo>
                    <a:pt x="482600" y="15494"/>
                  </a:lnTo>
                  <a:lnTo>
                    <a:pt x="491871" y="15494"/>
                  </a:lnTo>
                  <a:lnTo>
                    <a:pt x="496316" y="17653"/>
                  </a:lnTo>
                  <a:lnTo>
                    <a:pt x="502158" y="26162"/>
                  </a:lnTo>
                  <a:lnTo>
                    <a:pt x="504444" y="33020"/>
                  </a:lnTo>
                  <a:lnTo>
                    <a:pt x="505968" y="42291"/>
                  </a:lnTo>
                  <a:lnTo>
                    <a:pt x="535432" y="42291"/>
                  </a:lnTo>
                  <a:lnTo>
                    <a:pt x="535432" y="15494"/>
                  </a:lnTo>
                  <a:lnTo>
                    <a:pt x="535432" y="6477"/>
                  </a:lnTo>
                  <a:lnTo>
                    <a:pt x="528828" y="4445"/>
                  </a:lnTo>
                  <a:lnTo>
                    <a:pt x="521589" y="2921"/>
                  </a:lnTo>
                  <a:lnTo>
                    <a:pt x="505587" y="635"/>
                  </a:lnTo>
                  <a:lnTo>
                    <a:pt x="497586" y="0"/>
                  </a:lnTo>
                  <a:lnTo>
                    <a:pt x="489458" y="0"/>
                  </a:lnTo>
                  <a:lnTo>
                    <a:pt x="477393" y="635"/>
                  </a:lnTo>
                  <a:lnTo>
                    <a:pt x="478155" y="635"/>
                  </a:lnTo>
                  <a:lnTo>
                    <a:pt x="468249" y="2286"/>
                  </a:lnTo>
                  <a:lnTo>
                    <a:pt x="434086" y="20447"/>
                  </a:lnTo>
                  <a:lnTo>
                    <a:pt x="415798" y="55626"/>
                  </a:lnTo>
                  <a:lnTo>
                    <a:pt x="414020" y="66548"/>
                  </a:lnTo>
                  <a:lnTo>
                    <a:pt x="417703" y="110236"/>
                  </a:lnTo>
                  <a:lnTo>
                    <a:pt x="439928" y="141732"/>
                  </a:lnTo>
                  <a:lnTo>
                    <a:pt x="479806" y="152400"/>
                  </a:lnTo>
                  <a:lnTo>
                    <a:pt x="487680" y="152019"/>
                  </a:lnTo>
                  <a:lnTo>
                    <a:pt x="523367" y="138049"/>
                  </a:lnTo>
                  <a:lnTo>
                    <a:pt x="534416" y="129032"/>
                  </a:lnTo>
                  <a:lnTo>
                    <a:pt x="537845" y="125857"/>
                  </a:lnTo>
                  <a:close/>
                </a:path>
              </a:pathLst>
            </a:custGeom>
            <a:solidFill>
              <a:srgbClr val="03A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721340" y="4509516"/>
              <a:ext cx="537845" cy="152400"/>
            </a:xfrm>
            <a:custGeom>
              <a:avLst/>
              <a:gdLst/>
              <a:ahLst/>
              <a:cxnLst/>
              <a:rect l="l" t="t" r="r" b="b"/>
              <a:pathLst>
                <a:path w="537845" h="152400">
                  <a:moveTo>
                    <a:pt x="239013" y="80771"/>
                  </a:moveTo>
                  <a:lnTo>
                    <a:pt x="233044" y="80771"/>
                  </a:lnTo>
                  <a:lnTo>
                    <a:pt x="228218" y="81025"/>
                  </a:lnTo>
                  <a:lnTo>
                    <a:pt x="224535" y="81787"/>
                  </a:lnTo>
                  <a:lnTo>
                    <a:pt x="224535" y="133603"/>
                  </a:lnTo>
                  <a:lnTo>
                    <a:pt x="228980" y="133984"/>
                  </a:lnTo>
                  <a:lnTo>
                    <a:pt x="233425" y="134111"/>
                  </a:lnTo>
                  <a:lnTo>
                    <a:pt x="237870" y="134111"/>
                  </a:lnTo>
                  <a:lnTo>
                    <a:pt x="249554" y="132460"/>
                  </a:lnTo>
                  <a:lnTo>
                    <a:pt x="257809" y="127380"/>
                  </a:lnTo>
                  <a:lnTo>
                    <a:pt x="262889" y="118871"/>
                  </a:lnTo>
                  <a:lnTo>
                    <a:pt x="264540" y="107060"/>
                  </a:lnTo>
                  <a:lnTo>
                    <a:pt x="262889" y="95503"/>
                  </a:lnTo>
                  <a:lnTo>
                    <a:pt x="258190" y="87375"/>
                  </a:lnTo>
                  <a:lnTo>
                    <a:pt x="250189" y="82422"/>
                  </a:lnTo>
                  <a:lnTo>
                    <a:pt x="239013" y="80771"/>
                  </a:lnTo>
                  <a:close/>
                </a:path>
                <a:path w="537845" h="152400">
                  <a:moveTo>
                    <a:pt x="313054" y="2412"/>
                  </a:moveTo>
                  <a:lnTo>
                    <a:pt x="386333" y="2412"/>
                  </a:lnTo>
                  <a:lnTo>
                    <a:pt x="386333" y="12191"/>
                  </a:lnTo>
                  <a:lnTo>
                    <a:pt x="381126" y="13080"/>
                  </a:lnTo>
                  <a:lnTo>
                    <a:pt x="377443" y="15239"/>
                  </a:lnTo>
                  <a:lnTo>
                    <a:pt x="375284" y="18668"/>
                  </a:lnTo>
                  <a:lnTo>
                    <a:pt x="373125" y="22097"/>
                  </a:lnTo>
                  <a:lnTo>
                    <a:pt x="372109" y="28574"/>
                  </a:lnTo>
                  <a:lnTo>
                    <a:pt x="372109" y="37972"/>
                  </a:lnTo>
                  <a:lnTo>
                    <a:pt x="372109" y="114553"/>
                  </a:lnTo>
                  <a:lnTo>
                    <a:pt x="372109" y="123189"/>
                  </a:lnTo>
                  <a:lnTo>
                    <a:pt x="373125" y="129412"/>
                  </a:lnTo>
                  <a:lnTo>
                    <a:pt x="375030" y="133349"/>
                  </a:lnTo>
                  <a:lnTo>
                    <a:pt x="377062" y="137413"/>
                  </a:lnTo>
                  <a:lnTo>
                    <a:pt x="380873" y="139699"/>
                  </a:lnTo>
                  <a:lnTo>
                    <a:pt x="386460" y="140207"/>
                  </a:lnTo>
                  <a:lnTo>
                    <a:pt x="386460" y="150113"/>
                  </a:lnTo>
                  <a:lnTo>
                    <a:pt x="313054" y="150113"/>
                  </a:lnTo>
                  <a:lnTo>
                    <a:pt x="313054" y="140207"/>
                  </a:lnTo>
                  <a:lnTo>
                    <a:pt x="319277" y="139318"/>
                  </a:lnTo>
                  <a:lnTo>
                    <a:pt x="323468" y="137159"/>
                  </a:lnTo>
                  <a:lnTo>
                    <a:pt x="325754" y="133730"/>
                  </a:lnTo>
                  <a:lnTo>
                    <a:pt x="327913" y="130174"/>
                  </a:lnTo>
                  <a:lnTo>
                    <a:pt x="329056" y="123824"/>
                  </a:lnTo>
                  <a:lnTo>
                    <a:pt x="329056" y="114553"/>
                  </a:lnTo>
                  <a:lnTo>
                    <a:pt x="329056" y="37972"/>
                  </a:lnTo>
                  <a:lnTo>
                    <a:pt x="329056" y="28828"/>
                  </a:lnTo>
                  <a:lnTo>
                    <a:pt x="328040" y="22605"/>
                  </a:lnTo>
                  <a:lnTo>
                    <a:pt x="325754" y="19049"/>
                  </a:lnTo>
                  <a:lnTo>
                    <a:pt x="323595" y="15620"/>
                  </a:lnTo>
                  <a:lnTo>
                    <a:pt x="319404" y="13334"/>
                  </a:lnTo>
                  <a:lnTo>
                    <a:pt x="313054" y="12191"/>
                  </a:lnTo>
                  <a:lnTo>
                    <a:pt x="313054" y="2412"/>
                  </a:lnTo>
                  <a:close/>
                </a:path>
                <a:path w="537845" h="152400">
                  <a:moveTo>
                    <a:pt x="167004" y="2412"/>
                  </a:moveTo>
                  <a:lnTo>
                    <a:pt x="238886" y="2412"/>
                  </a:lnTo>
                  <a:lnTo>
                    <a:pt x="238886" y="12191"/>
                  </a:lnTo>
                  <a:lnTo>
                    <a:pt x="232917" y="13207"/>
                  </a:lnTo>
                  <a:lnTo>
                    <a:pt x="229107" y="15620"/>
                  </a:lnTo>
                  <a:lnTo>
                    <a:pt x="227329" y="19430"/>
                  </a:lnTo>
                  <a:lnTo>
                    <a:pt x="225551" y="23113"/>
                  </a:lnTo>
                  <a:lnTo>
                    <a:pt x="224535" y="29717"/>
                  </a:lnTo>
                  <a:lnTo>
                    <a:pt x="224535" y="38988"/>
                  </a:lnTo>
                  <a:lnTo>
                    <a:pt x="224535" y="64642"/>
                  </a:lnTo>
                  <a:lnTo>
                    <a:pt x="231520" y="63880"/>
                  </a:lnTo>
                  <a:lnTo>
                    <a:pt x="238251" y="63372"/>
                  </a:lnTo>
                  <a:lnTo>
                    <a:pt x="244855" y="63118"/>
                  </a:lnTo>
                  <a:lnTo>
                    <a:pt x="251459" y="62991"/>
                  </a:lnTo>
                  <a:lnTo>
                    <a:pt x="276732" y="65658"/>
                  </a:lnTo>
                  <a:lnTo>
                    <a:pt x="294893" y="73786"/>
                  </a:lnTo>
                  <a:lnTo>
                    <a:pt x="305688" y="87121"/>
                  </a:lnTo>
                  <a:lnTo>
                    <a:pt x="309244" y="105917"/>
                  </a:lnTo>
                  <a:lnTo>
                    <a:pt x="305688" y="125221"/>
                  </a:lnTo>
                  <a:lnTo>
                    <a:pt x="295020" y="139064"/>
                  </a:lnTo>
                  <a:lnTo>
                    <a:pt x="276986" y="147319"/>
                  </a:lnTo>
                  <a:lnTo>
                    <a:pt x="251840" y="150113"/>
                  </a:lnTo>
                  <a:lnTo>
                    <a:pt x="165100" y="150113"/>
                  </a:lnTo>
                  <a:lnTo>
                    <a:pt x="165100" y="140207"/>
                  </a:lnTo>
                  <a:lnTo>
                    <a:pt x="171576" y="139191"/>
                  </a:lnTo>
                  <a:lnTo>
                    <a:pt x="175894" y="136905"/>
                  </a:lnTo>
                  <a:lnTo>
                    <a:pt x="178180" y="133603"/>
                  </a:lnTo>
                  <a:lnTo>
                    <a:pt x="180339" y="130301"/>
                  </a:lnTo>
                  <a:lnTo>
                    <a:pt x="181482" y="123570"/>
                  </a:lnTo>
                  <a:lnTo>
                    <a:pt x="181482" y="113664"/>
                  </a:lnTo>
                  <a:lnTo>
                    <a:pt x="181482" y="38988"/>
                  </a:lnTo>
                  <a:lnTo>
                    <a:pt x="181482" y="29463"/>
                  </a:lnTo>
                  <a:lnTo>
                    <a:pt x="180466" y="22732"/>
                  </a:lnTo>
                  <a:lnTo>
                    <a:pt x="178307" y="19049"/>
                  </a:lnTo>
                  <a:lnTo>
                    <a:pt x="176275" y="15366"/>
                  </a:lnTo>
                  <a:lnTo>
                    <a:pt x="172465" y="13080"/>
                  </a:lnTo>
                  <a:lnTo>
                    <a:pt x="167004" y="12191"/>
                  </a:lnTo>
                  <a:lnTo>
                    <a:pt x="167004" y="2412"/>
                  </a:lnTo>
                  <a:close/>
                </a:path>
                <a:path w="537845" h="152400">
                  <a:moveTo>
                    <a:pt x="0" y="2412"/>
                  </a:moveTo>
                  <a:lnTo>
                    <a:pt x="150113" y="2412"/>
                  </a:lnTo>
                  <a:lnTo>
                    <a:pt x="150113" y="49783"/>
                  </a:lnTo>
                  <a:lnTo>
                    <a:pt x="131444" y="49783"/>
                  </a:lnTo>
                  <a:lnTo>
                    <a:pt x="131063" y="39115"/>
                  </a:lnTo>
                  <a:lnTo>
                    <a:pt x="129158" y="31622"/>
                  </a:lnTo>
                  <a:lnTo>
                    <a:pt x="126110" y="27050"/>
                  </a:lnTo>
                  <a:lnTo>
                    <a:pt x="122935" y="22605"/>
                  </a:lnTo>
                  <a:lnTo>
                    <a:pt x="117475" y="20319"/>
                  </a:lnTo>
                  <a:lnTo>
                    <a:pt x="109474" y="20319"/>
                  </a:lnTo>
                  <a:lnTo>
                    <a:pt x="96519" y="20319"/>
                  </a:lnTo>
                  <a:lnTo>
                    <a:pt x="96519" y="109600"/>
                  </a:lnTo>
                  <a:lnTo>
                    <a:pt x="96519" y="121792"/>
                  </a:lnTo>
                  <a:lnTo>
                    <a:pt x="97408" y="129666"/>
                  </a:lnTo>
                  <a:lnTo>
                    <a:pt x="99186" y="133349"/>
                  </a:lnTo>
                  <a:lnTo>
                    <a:pt x="100964" y="137032"/>
                  </a:lnTo>
                  <a:lnTo>
                    <a:pt x="105282" y="139318"/>
                  </a:lnTo>
                  <a:lnTo>
                    <a:pt x="112013" y="140207"/>
                  </a:lnTo>
                  <a:lnTo>
                    <a:pt x="112013" y="150113"/>
                  </a:lnTo>
                  <a:lnTo>
                    <a:pt x="37591" y="150113"/>
                  </a:lnTo>
                  <a:lnTo>
                    <a:pt x="37591" y="140207"/>
                  </a:lnTo>
                  <a:lnTo>
                    <a:pt x="44450" y="139191"/>
                  </a:lnTo>
                  <a:lnTo>
                    <a:pt x="48894" y="136778"/>
                  </a:lnTo>
                  <a:lnTo>
                    <a:pt x="50800" y="133095"/>
                  </a:lnTo>
                  <a:lnTo>
                    <a:pt x="52577" y="129412"/>
                  </a:lnTo>
                  <a:lnTo>
                    <a:pt x="53466" y="121538"/>
                  </a:lnTo>
                  <a:lnTo>
                    <a:pt x="53466" y="109600"/>
                  </a:lnTo>
                  <a:lnTo>
                    <a:pt x="53466" y="20319"/>
                  </a:lnTo>
                  <a:lnTo>
                    <a:pt x="40258" y="20319"/>
                  </a:lnTo>
                  <a:lnTo>
                    <a:pt x="32511" y="20319"/>
                  </a:lnTo>
                  <a:lnTo>
                    <a:pt x="26924" y="22605"/>
                  </a:lnTo>
                  <a:lnTo>
                    <a:pt x="23749" y="27177"/>
                  </a:lnTo>
                  <a:lnTo>
                    <a:pt x="20574" y="31749"/>
                  </a:lnTo>
                  <a:lnTo>
                    <a:pt x="18795" y="39242"/>
                  </a:lnTo>
                  <a:lnTo>
                    <a:pt x="18287" y="49783"/>
                  </a:lnTo>
                  <a:lnTo>
                    <a:pt x="0" y="49783"/>
                  </a:lnTo>
                  <a:lnTo>
                    <a:pt x="0" y="2412"/>
                  </a:lnTo>
                  <a:close/>
                </a:path>
                <a:path w="537845" h="152400">
                  <a:moveTo>
                    <a:pt x="489457" y="0"/>
                  </a:moveTo>
                  <a:lnTo>
                    <a:pt x="497585" y="0"/>
                  </a:lnTo>
                  <a:lnTo>
                    <a:pt x="505586" y="634"/>
                  </a:lnTo>
                  <a:lnTo>
                    <a:pt x="513587" y="1777"/>
                  </a:lnTo>
                  <a:lnTo>
                    <a:pt x="521588" y="2920"/>
                  </a:lnTo>
                  <a:lnTo>
                    <a:pt x="528827" y="4444"/>
                  </a:lnTo>
                  <a:lnTo>
                    <a:pt x="535431" y="6476"/>
                  </a:lnTo>
                  <a:lnTo>
                    <a:pt x="535431" y="42290"/>
                  </a:lnTo>
                  <a:lnTo>
                    <a:pt x="505967" y="42290"/>
                  </a:lnTo>
                  <a:lnTo>
                    <a:pt x="504443" y="33019"/>
                  </a:lnTo>
                  <a:lnTo>
                    <a:pt x="502157" y="26161"/>
                  </a:lnTo>
                  <a:lnTo>
                    <a:pt x="499236" y="21970"/>
                  </a:lnTo>
                  <a:lnTo>
                    <a:pt x="496315" y="17652"/>
                  </a:lnTo>
                  <a:lnTo>
                    <a:pt x="491870" y="15493"/>
                  </a:lnTo>
                  <a:lnTo>
                    <a:pt x="486282" y="15493"/>
                  </a:lnTo>
                  <a:lnTo>
                    <a:pt x="482600" y="15493"/>
                  </a:lnTo>
                  <a:lnTo>
                    <a:pt x="479170" y="16382"/>
                  </a:lnTo>
                  <a:lnTo>
                    <a:pt x="475868" y="18287"/>
                  </a:lnTo>
                  <a:lnTo>
                    <a:pt x="472439" y="20065"/>
                  </a:lnTo>
                  <a:lnTo>
                    <a:pt x="469518" y="23240"/>
                  </a:lnTo>
                  <a:lnTo>
                    <a:pt x="458850" y="66420"/>
                  </a:lnTo>
                  <a:lnTo>
                    <a:pt x="458724" y="74802"/>
                  </a:lnTo>
                  <a:lnTo>
                    <a:pt x="458977" y="83184"/>
                  </a:lnTo>
                  <a:lnTo>
                    <a:pt x="472566" y="122554"/>
                  </a:lnTo>
                  <a:lnTo>
                    <a:pt x="483869" y="129031"/>
                  </a:lnTo>
                  <a:lnTo>
                    <a:pt x="491870" y="129031"/>
                  </a:lnTo>
                  <a:lnTo>
                    <a:pt x="497712" y="129031"/>
                  </a:lnTo>
                  <a:lnTo>
                    <a:pt x="503174" y="127888"/>
                  </a:lnTo>
                  <a:lnTo>
                    <a:pt x="508253" y="125348"/>
                  </a:lnTo>
                  <a:lnTo>
                    <a:pt x="513333" y="122935"/>
                  </a:lnTo>
                  <a:lnTo>
                    <a:pt x="519429" y="118363"/>
                  </a:lnTo>
                  <a:lnTo>
                    <a:pt x="526287" y="112013"/>
                  </a:lnTo>
                  <a:lnTo>
                    <a:pt x="537844" y="125856"/>
                  </a:lnTo>
                  <a:lnTo>
                    <a:pt x="502538" y="148970"/>
                  </a:lnTo>
                  <a:lnTo>
                    <a:pt x="479805" y="152399"/>
                  </a:lnTo>
                  <a:lnTo>
                    <a:pt x="464565" y="151256"/>
                  </a:lnTo>
                  <a:lnTo>
                    <a:pt x="430529" y="133476"/>
                  </a:lnTo>
                  <a:lnTo>
                    <a:pt x="414527" y="95376"/>
                  </a:lnTo>
                  <a:lnTo>
                    <a:pt x="413511" y="78358"/>
                  </a:lnTo>
                  <a:lnTo>
                    <a:pt x="414019" y="66547"/>
                  </a:lnTo>
                  <a:lnTo>
                    <a:pt x="427862" y="27812"/>
                  </a:lnTo>
                  <a:lnTo>
                    <a:pt x="468249" y="2285"/>
                  </a:lnTo>
                  <a:lnTo>
                    <a:pt x="478535" y="507"/>
                  </a:lnTo>
                  <a:lnTo>
                    <a:pt x="489457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277600" y="4613148"/>
              <a:ext cx="56515" cy="50165"/>
            </a:xfrm>
            <a:custGeom>
              <a:avLst/>
              <a:gdLst/>
              <a:ahLst/>
              <a:cxnLst/>
              <a:rect l="l" t="t" r="r" b="b"/>
              <a:pathLst>
                <a:path w="56515" h="50164">
                  <a:moveTo>
                    <a:pt x="36702" y="0"/>
                  </a:moveTo>
                  <a:lnTo>
                    <a:pt x="20320" y="0"/>
                  </a:lnTo>
                  <a:lnTo>
                    <a:pt x="13589" y="2285"/>
                  </a:lnTo>
                  <a:lnTo>
                    <a:pt x="2667" y="11556"/>
                  </a:lnTo>
                  <a:lnTo>
                    <a:pt x="0" y="17525"/>
                  </a:lnTo>
                  <a:lnTo>
                    <a:pt x="0" y="31876"/>
                  </a:lnTo>
                  <a:lnTo>
                    <a:pt x="2667" y="37845"/>
                  </a:lnTo>
                  <a:lnTo>
                    <a:pt x="13207" y="47497"/>
                  </a:lnTo>
                  <a:lnTo>
                    <a:pt x="19811" y="49910"/>
                  </a:lnTo>
                  <a:lnTo>
                    <a:pt x="36195" y="49910"/>
                  </a:lnTo>
                  <a:lnTo>
                    <a:pt x="43179" y="47625"/>
                  </a:lnTo>
                  <a:lnTo>
                    <a:pt x="53848" y="38226"/>
                  </a:lnTo>
                  <a:lnTo>
                    <a:pt x="56388" y="32131"/>
                  </a:lnTo>
                  <a:lnTo>
                    <a:pt x="56388" y="17652"/>
                  </a:lnTo>
                  <a:lnTo>
                    <a:pt x="53848" y="11683"/>
                  </a:lnTo>
                  <a:lnTo>
                    <a:pt x="43433" y="2285"/>
                  </a:lnTo>
                  <a:lnTo>
                    <a:pt x="36702" y="0"/>
                  </a:lnTo>
                  <a:close/>
                </a:path>
              </a:pathLst>
            </a:custGeom>
            <a:solidFill>
              <a:srgbClr val="03A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277600" y="4613148"/>
              <a:ext cx="56515" cy="50165"/>
            </a:xfrm>
            <a:custGeom>
              <a:avLst/>
              <a:gdLst/>
              <a:ahLst/>
              <a:cxnLst/>
              <a:rect l="l" t="t" r="r" b="b"/>
              <a:pathLst>
                <a:path w="56515" h="50164">
                  <a:moveTo>
                    <a:pt x="28448" y="0"/>
                  </a:moveTo>
                  <a:lnTo>
                    <a:pt x="36702" y="0"/>
                  </a:lnTo>
                  <a:lnTo>
                    <a:pt x="43433" y="2285"/>
                  </a:lnTo>
                  <a:lnTo>
                    <a:pt x="48641" y="7112"/>
                  </a:lnTo>
                  <a:lnTo>
                    <a:pt x="53848" y="11683"/>
                  </a:lnTo>
                  <a:lnTo>
                    <a:pt x="56388" y="17652"/>
                  </a:lnTo>
                  <a:lnTo>
                    <a:pt x="56388" y="24764"/>
                  </a:lnTo>
                  <a:lnTo>
                    <a:pt x="56388" y="32131"/>
                  </a:lnTo>
                  <a:lnTo>
                    <a:pt x="53848" y="38226"/>
                  </a:lnTo>
                  <a:lnTo>
                    <a:pt x="48514" y="42799"/>
                  </a:lnTo>
                  <a:lnTo>
                    <a:pt x="43179" y="47625"/>
                  </a:lnTo>
                  <a:lnTo>
                    <a:pt x="36195" y="49910"/>
                  </a:lnTo>
                  <a:lnTo>
                    <a:pt x="27685" y="49910"/>
                  </a:lnTo>
                  <a:lnTo>
                    <a:pt x="19811" y="49910"/>
                  </a:lnTo>
                  <a:lnTo>
                    <a:pt x="13207" y="47497"/>
                  </a:lnTo>
                  <a:lnTo>
                    <a:pt x="7874" y="42671"/>
                  </a:lnTo>
                  <a:lnTo>
                    <a:pt x="2667" y="37845"/>
                  </a:lnTo>
                  <a:lnTo>
                    <a:pt x="0" y="31876"/>
                  </a:lnTo>
                  <a:lnTo>
                    <a:pt x="0" y="24764"/>
                  </a:lnTo>
                  <a:lnTo>
                    <a:pt x="0" y="17525"/>
                  </a:lnTo>
                  <a:lnTo>
                    <a:pt x="2667" y="11556"/>
                  </a:lnTo>
                  <a:lnTo>
                    <a:pt x="8127" y="6984"/>
                  </a:lnTo>
                  <a:lnTo>
                    <a:pt x="13589" y="2285"/>
                  </a:lnTo>
                  <a:lnTo>
                    <a:pt x="20320" y="0"/>
                  </a:lnTo>
                  <a:lnTo>
                    <a:pt x="28448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9412351" y="4658359"/>
            <a:ext cx="13169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mbria"/>
                <a:cs typeface="Cambria"/>
              </a:rPr>
              <a:t>участников</a:t>
            </a:r>
            <a:r>
              <a:rPr sz="1100" spc="20" dirty="0">
                <a:latin typeface="Cambria"/>
                <a:cs typeface="Cambria"/>
              </a:rPr>
              <a:t> </a:t>
            </a:r>
            <a:r>
              <a:rPr sz="1100" dirty="0">
                <a:latin typeface="Cambria"/>
                <a:cs typeface="Cambria"/>
              </a:rPr>
              <a:t>с</a:t>
            </a:r>
            <a:r>
              <a:rPr sz="1100" spc="45" dirty="0">
                <a:latin typeface="Cambria"/>
                <a:cs typeface="Cambria"/>
              </a:rPr>
              <a:t> </a:t>
            </a:r>
            <a:r>
              <a:rPr sz="1100" dirty="0">
                <a:latin typeface="Ebrima"/>
                <a:cs typeface="Ebrima"/>
              </a:rPr>
              <a:t>2015</a:t>
            </a:r>
            <a:r>
              <a:rPr sz="1100" spc="-85" dirty="0">
                <a:latin typeface="Ebrima"/>
                <a:cs typeface="Ebrima"/>
              </a:rPr>
              <a:t> </a:t>
            </a:r>
            <a:r>
              <a:rPr sz="1100" spc="-25" dirty="0">
                <a:latin typeface="Cambria"/>
                <a:cs typeface="Cambria"/>
              </a:rPr>
              <a:t>г</a:t>
            </a:r>
            <a:r>
              <a:rPr sz="1100" spc="-25" dirty="0">
                <a:latin typeface="Ebrima"/>
                <a:cs typeface="Ebrima"/>
              </a:rPr>
              <a:t>.</a:t>
            </a:r>
            <a:endParaRPr sz="1100">
              <a:latin typeface="Ebrima"/>
              <a:cs typeface="Ebrim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9430511" y="5498591"/>
            <a:ext cx="690880" cy="340995"/>
            <a:chOff x="9430511" y="5498591"/>
            <a:chExt cx="690880" cy="340995"/>
          </a:xfrm>
        </p:grpSpPr>
        <p:sp>
          <p:nvSpPr>
            <p:cNvPr id="29" name="object 29"/>
            <p:cNvSpPr/>
            <p:nvPr/>
          </p:nvSpPr>
          <p:spPr>
            <a:xfrm>
              <a:off x="9687686" y="5503163"/>
              <a:ext cx="210820" cy="332105"/>
            </a:xfrm>
            <a:custGeom>
              <a:avLst/>
              <a:gdLst/>
              <a:ahLst/>
              <a:cxnLst/>
              <a:rect l="l" t="t" r="r" b="b"/>
              <a:pathLst>
                <a:path w="210820" h="332104">
                  <a:moveTo>
                    <a:pt x="120269" y="0"/>
                  </a:moveTo>
                  <a:lnTo>
                    <a:pt x="68580" y="10922"/>
                  </a:lnTo>
                  <a:lnTo>
                    <a:pt x="30861" y="43815"/>
                  </a:lnTo>
                  <a:lnTo>
                    <a:pt x="7747" y="97434"/>
                  </a:lnTo>
                  <a:lnTo>
                    <a:pt x="0" y="170954"/>
                  </a:lnTo>
                  <a:lnTo>
                    <a:pt x="4572" y="228866"/>
                  </a:lnTo>
                  <a:lnTo>
                    <a:pt x="18288" y="273913"/>
                  </a:lnTo>
                  <a:lnTo>
                    <a:pt x="41148" y="306095"/>
                  </a:lnTo>
                  <a:lnTo>
                    <a:pt x="114046" y="331838"/>
                  </a:lnTo>
                  <a:lnTo>
                    <a:pt x="140716" y="329120"/>
                  </a:lnTo>
                  <a:lnTo>
                    <a:pt x="164211" y="320979"/>
                  </a:lnTo>
                  <a:lnTo>
                    <a:pt x="184404" y="307416"/>
                  </a:lnTo>
                  <a:lnTo>
                    <a:pt x="201295" y="288429"/>
                  </a:lnTo>
                  <a:lnTo>
                    <a:pt x="207137" y="277685"/>
                  </a:lnTo>
                  <a:lnTo>
                    <a:pt x="116205" y="277685"/>
                  </a:lnTo>
                  <a:lnTo>
                    <a:pt x="96647" y="270903"/>
                  </a:lnTo>
                  <a:lnTo>
                    <a:pt x="82677" y="250558"/>
                  </a:lnTo>
                  <a:lnTo>
                    <a:pt x="74295" y="216649"/>
                  </a:lnTo>
                  <a:lnTo>
                    <a:pt x="71501" y="169164"/>
                  </a:lnTo>
                  <a:lnTo>
                    <a:pt x="74295" y="118757"/>
                  </a:lnTo>
                  <a:lnTo>
                    <a:pt x="82931" y="82804"/>
                  </a:lnTo>
                  <a:lnTo>
                    <a:pt x="97155" y="61214"/>
                  </a:lnTo>
                  <a:lnTo>
                    <a:pt x="117094" y="53975"/>
                  </a:lnTo>
                  <a:lnTo>
                    <a:pt x="210439" y="53975"/>
                  </a:lnTo>
                  <a:lnTo>
                    <a:pt x="191516" y="26162"/>
                  </a:lnTo>
                  <a:lnTo>
                    <a:pt x="160401" y="6477"/>
                  </a:lnTo>
                  <a:lnTo>
                    <a:pt x="120269" y="0"/>
                  </a:lnTo>
                  <a:close/>
                </a:path>
              </a:pathLst>
            </a:custGeom>
            <a:solidFill>
              <a:srgbClr val="03A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03891" y="5557138"/>
              <a:ext cx="115442" cy="22371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35083" y="5503163"/>
              <a:ext cx="203581" cy="33183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55123" y="5553455"/>
              <a:ext cx="97535" cy="23164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9435083" y="5503163"/>
              <a:ext cx="484505" cy="332105"/>
            </a:xfrm>
            <a:custGeom>
              <a:avLst/>
              <a:gdLst/>
              <a:ahLst/>
              <a:cxnLst/>
              <a:rect l="l" t="t" r="r" b="b"/>
              <a:pathLst>
                <a:path w="484504" h="332104">
                  <a:moveTo>
                    <a:pt x="372872" y="0"/>
                  </a:moveTo>
                  <a:lnTo>
                    <a:pt x="413004" y="6477"/>
                  </a:lnTo>
                  <a:lnTo>
                    <a:pt x="466471" y="58928"/>
                  </a:lnTo>
                  <a:lnTo>
                    <a:pt x="479806" y="104673"/>
                  </a:lnTo>
                  <a:lnTo>
                    <a:pt x="484250" y="163563"/>
                  </a:lnTo>
                  <a:lnTo>
                    <a:pt x="482346" y="201917"/>
                  </a:lnTo>
                  <a:lnTo>
                    <a:pt x="467106" y="264350"/>
                  </a:lnTo>
                  <a:lnTo>
                    <a:pt x="437007" y="307416"/>
                  </a:lnTo>
                  <a:lnTo>
                    <a:pt x="393319" y="329120"/>
                  </a:lnTo>
                  <a:lnTo>
                    <a:pt x="366649" y="331838"/>
                  </a:lnTo>
                  <a:lnTo>
                    <a:pt x="325627" y="325399"/>
                  </a:lnTo>
                  <a:lnTo>
                    <a:pt x="293750" y="306095"/>
                  </a:lnTo>
                  <a:lnTo>
                    <a:pt x="270891" y="273913"/>
                  </a:lnTo>
                  <a:lnTo>
                    <a:pt x="257175" y="228866"/>
                  </a:lnTo>
                  <a:lnTo>
                    <a:pt x="252602" y="170954"/>
                  </a:lnTo>
                  <a:lnTo>
                    <a:pt x="254508" y="131711"/>
                  </a:lnTo>
                  <a:lnTo>
                    <a:pt x="270001" y="68072"/>
                  </a:lnTo>
                  <a:lnTo>
                    <a:pt x="300609" y="24638"/>
                  </a:lnTo>
                  <a:lnTo>
                    <a:pt x="345313" y="2794"/>
                  </a:lnTo>
                  <a:lnTo>
                    <a:pt x="372872" y="0"/>
                  </a:lnTo>
                  <a:close/>
                </a:path>
                <a:path w="484504" h="332104">
                  <a:moveTo>
                    <a:pt x="90424" y="0"/>
                  </a:moveTo>
                  <a:lnTo>
                    <a:pt x="133985" y="5588"/>
                  </a:lnTo>
                  <a:lnTo>
                    <a:pt x="178689" y="34036"/>
                  </a:lnTo>
                  <a:lnTo>
                    <a:pt x="193929" y="79629"/>
                  </a:lnTo>
                  <a:lnTo>
                    <a:pt x="189992" y="108165"/>
                  </a:lnTo>
                  <a:lnTo>
                    <a:pt x="178054" y="130797"/>
                  </a:lnTo>
                  <a:lnTo>
                    <a:pt x="158242" y="147548"/>
                  </a:lnTo>
                  <a:lnTo>
                    <a:pt x="130556" y="158432"/>
                  </a:lnTo>
                  <a:lnTo>
                    <a:pt x="130556" y="159550"/>
                  </a:lnTo>
                  <a:lnTo>
                    <a:pt x="173227" y="175044"/>
                  </a:lnTo>
                  <a:lnTo>
                    <a:pt x="198627" y="207060"/>
                  </a:lnTo>
                  <a:lnTo>
                    <a:pt x="203581" y="234492"/>
                  </a:lnTo>
                  <a:lnTo>
                    <a:pt x="201549" y="255816"/>
                  </a:lnTo>
                  <a:lnTo>
                    <a:pt x="185166" y="291388"/>
                  </a:lnTo>
                  <a:lnTo>
                    <a:pt x="152908" y="317106"/>
                  </a:lnTo>
                  <a:lnTo>
                    <a:pt x="107696" y="330200"/>
                  </a:lnTo>
                  <a:lnTo>
                    <a:pt x="80518" y="331838"/>
                  </a:lnTo>
                  <a:lnTo>
                    <a:pt x="56896" y="330835"/>
                  </a:lnTo>
                  <a:lnTo>
                    <a:pt x="35560" y="327812"/>
                  </a:lnTo>
                  <a:lnTo>
                    <a:pt x="16637" y="322770"/>
                  </a:lnTo>
                  <a:lnTo>
                    <a:pt x="0" y="315722"/>
                  </a:lnTo>
                  <a:lnTo>
                    <a:pt x="0" y="254190"/>
                  </a:lnTo>
                  <a:lnTo>
                    <a:pt x="16764" y="264464"/>
                  </a:lnTo>
                  <a:lnTo>
                    <a:pt x="34798" y="271818"/>
                  </a:lnTo>
                  <a:lnTo>
                    <a:pt x="54101" y="276212"/>
                  </a:lnTo>
                  <a:lnTo>
                    <a:pt x="74930" y="277685"/>
                  </a:lnTo>
                  <a:lnTo>
                    <a:pt x="87630" y="276961"/>
                  </a:lnTo>
                  <a:lnTo>
                    <a:pt x="123444" y="259664"/>
                  </a:lnTo>
                  <a:lnTo>
                    <a:pt x="131952" y="233603"/>
                  </a:lnTo>
                  <a:lnTo>
                    <a:pt x="130683" y="223481"/>
                  </a:lnTo>
                  <a:lnTo>
                    <a:pt x="103124" y="195402"/>
                  </a:lnTo>
                  <a:lnTo>
                    <a:pt x="62230" y="188849"/>
                  </a:lnTo>
                  <a:lnTo>
                    <a:pt x="32512" y="188849"/>
                  </a:lnTo>
                  <a:lnTo>
                    <a:pt x="32512" y="134708"/>
                  </a:lnTo>
                  <a:lnTo>
                    <a:pt x="59944" y="134708"/>
                  </a:lnTo>
                  <a:lnTo>
                    <a:pt x="87249" y="132105"/>
                  </a:lnTo>
                  <a:lnTo>
                    <a:pt x="106680" y="124307"/>
                  </a:lnTo>
                  <a:lnTo>
                    <a:pt x="118364" y="111302"/>
                  </a:lnTo>
                  <a:lnTo>
                    <a:pt x="122300" y="93091"/>
                  </a:lnTo>
                  <a:lnTo>
                    <a:pt x="119252" y="75946"/>
                  </a:lnTo>
                  <a:lnTo>
                    <a:pt x="110236" y="63754"/>
                  </a:lnTo>
                  <a:lnTo>
                    <a:pt x="95376" y="56388"/>
                  </a:lnTo>
                  <a:lnTo>
                    <a:pt x="74422" y="53975"/>
                  </a:lnTo>
                  <a:lnTo>
                    <a:pt x="58547" y="55245"/>
                  </a:lnTo>
                  <a:lnTo>
                    <a:pt x="42799" y="59182"/>
                  </a:lnTo>
                  <a:lnTo>
                    <a:pt x="27305" y="65659"/>
                  </a:lnTo>
                  <a:lnTo>
                    <a:pt x="12065" y="74676"/>
                  </a:lnTo>
                  <a:lnTo>
                    <a:pt x="12065" y="17018"/>
                  </a:lnTo>
                  <a:lnTo>
                    <a:pt x="29591" y="9652"/>
                  </a:lnTo>
                  <a:lnTo>
                    <a:pt x="48387" y="4318"/>
                  </a:lnTo>
                  <a:lnTo>
                    <a:pt x="68707" y="1016"/>
                  </a:lnTo>
                  <a:lnTo>
                    <a:pt x="90424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966959" y="5664707"/>
              <a:ext cx="153924" cy="153924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9412351" y="5829096"/>
            <a:ext cx="108521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latin typeface="Cambria"/>
                <a:cs typeface="Cambria"/>
              </a:rPr>
              <a:t>индустриальных </a:t>
            </a:r>
            <a:r>
              <a:rPr sz="1100" spc="-10" dirty="0">
                <a:latin typeface="Cambria"/>
                <a:cs typeface="Cambria"/>
              </a:rPr>
              <a:t>партнеров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67945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spc="-50" dirty="0">
                <a:latin typeface="Ebrima"/>
                <a:cs typeface="Ebrima"/>
              </a:rPr>
              <a:t>1</a:t>
            </a:fld>
            <a:endParaRPr spc="-50" dirty="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💡">
            <a:extLst>
              <a:ext uri="{FF2B5EF4-FFF2-40B4-BE49-F238E27FC236}">
                <a16:creationId xmlns:a16="http://schemas.microsoft.com/office/drawing/2014/main" id="{6C90105C-3B67-B475-FCA6-59478AB75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27660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2F0FDB-C19A-BF5C-F6A8-42F58ED1DF15}"/>
              </a:ext>
            </a:extLst>
          </p:cNvPr>
          <p:cNvSpPr txBox="1"/>
          <p:nvPr/>
        </p:nvSpPr>
        <p:spPr>
          <a:xfrm>
            <a:off x="674318" y="1197779"/>
            <a:ext cx="1121288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Главная идея Турнира – предоставление возможности подросткам, интересующимся техническим творчеством, проявить свой творческий потенциал.</a:t>
            </a:r>
            <a:endParaRPr lang="ru-RU" dirty="0">
              <a:effectLst/>
            </a:endParaRPr>
          </a:p>
          <a:p>
            <a:pPr indent="449580" algn="just">
              <a:buNone/>
            </a:pPr>
            <a:endParaRPr lang="ru-RU" sz="18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indent="449580" algn="just">
              <a:buNone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449580" algn="just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Турнир организуются департаментом образования администрации Сургутского района   и проводится МАУ ДО «ЦДТ».</a:t>
            </a:r>
            <a:endParaRPr lang="ru-RU" dirty="0">
              <a:effectLst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DD30E28-F435-008C-E9B4-ACF265274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67200"/>
            <a:ext cx="4221163" cy="196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object 3">
            <a:extLst>
              <a:ext uri="{FF2B5EF4-FFF2-40B4-BE49-F238E27FC236}">
                <a16:creationId xmlns:a16="http://schemas.microsoft.com/office/drawing/2014/main" id="{47C9D13C-90D8-7F2C-B12C-513AB7640CF8}"/>
              </a:ext>
            </a:extLst>
          </p:cNvPr>
          <p:cNvPicPr/>
          <p:nvPr/>
        </p:nvPicPr>
        <p:blipFill>
          <a:blip r:embed="rId5" cstate="print"/>
          <a:srcRect l="4411" t="20427" r="68045" b="48933"/>
          <a:stretch>
            <a:fillRect/>
          </a:stretch>
        </p:blipFill>
        <p:spPr>
          <a:xfrm>
            <a:off x="8763000" y="3352800"/>
            <a:ext cx="3288081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752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318D82A-B109-9E66-185E-745E8CD03ED2}"/>
              </a:ext>
            </a:extLst>
          </p:cNvPr>
          <p:cNvSpPr txBox="1"/>
          <p:nvPr/>
        </p:nvSpPr>
        <p:spPr>
          <a:xfrm>
            <a:off x="685800" y="304800"/>
            <a:ext cx="9448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Турнира: создание условий для развития компетенций в области технологий беспроводной связи.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4A3FF4-3988-442D-C2A8-EBB3FC4870EC}"/>
              </a:ext>
            </a:extLst>
          </p:cNvPr>
          <p:cNvSpPr txBox="1"/>
          <p:nvPr/>
        </p:nvSpPr>
        <p:spPr>
          <a:xfrm>
            <a:off x="333586" y="2448164"/>
            <a:ext cx="10972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участию допускаются подростки в возрасте от 13 до 15 лет.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Участникам необходимо владение основами компьютерной грамотности на уровне пользователя ПК. Специальные знания, умения и навыки, в т.ч. в области физики и программирования не требуются. Предварительная подготовка не требуется. </a:t>
            </a:r>
          </a:p>
        </p:txBody>
      </p:sp>
      <p:pic>
        <p:nvPicPr>
          <p:cNvPr id="2" name="object 3"/>
          <p:cNvPicPr/>
          <p:nvPr/>
        </p:nvPicPr>
        <p:blipFill>
          <a:blip r:embed="rId3" cstate="print"/>
          <a:srcRect l="4411" t="20427" r="68045" b="48933"/>
          <a:stretch>
            <a:fillRect/>
          </a:stretch>
        </p:blipFill>
        <p:spPr>
          <a:xfrm>
            <a:off x="8763000" y="4623138"/>
            <a:ext cx="3288081" cy="2057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223BD8-6E3D-2539-C41D-4E8AAF389ACB}"/>
              </a:ext>
            </a:extLst>
          </p:cNvPr>
          <p:cNvSpPr txBox="1"/>
          <p:nvPr/>
        </p:nvSpPr>
        <p:spPr>
          <a:xfrm>
            <a:off x="685800" y="5207081"/>
            <a:ext cx="8077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Турнире командное. Состав команды одновозрастной.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Численность состава команды - 2 человека. У каждой команды должен быть Куратор - представитель образовательного учреждения.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0972A7-317A-5396-D950-88DFB0F19F3A}"/>
              </a:ext>
            </a:extLst>
          </p:cNvPr>
          <p:cNvSpPr txBox="1"/>
          <p:nvPr/>
        </p:nvSpPr>
        <p:spPr>
          <a:xfrm>
            <a:off x="685800" y="991155"/>
            <a:ext cx="8195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Турнира: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создать условия ранней профориентации;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привлечь внимание учащихся к киберфизике;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мотивировать на изучение сферы «Телекоммуникация и связь».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0806AC-0337-EA6C-DE14-57C039FFAC51}"/>
              </a:ext>
            </a:extLst>
          </p:cNvPr>
          <p:cNvSpPr txBox="1"/>
          <p:nvPr/>
        </p:nvSpPr>
        <p:spPr>
          <a:xfrm>
            <a:off x="338666" y="3953470"/>
            <a:ext cx="112775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задачи, с которыми столкнуться школьники: работа с аналоговыми и цифровыми сигналами, работа с акустическим каналом связи и его исследования, создание своих сигналов при помощи технической системы.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38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D94C6A-10D7-0724-12F3-261ACC1D715B}"/>
              </a:ext>
            </a:extLst>
          </p:cNvPr>
          <p:cNvSpPr txBox="1"/>
          <p:nvPr/>
        </p:nvSpPr>
        <p:spPr>
          <a:xfrm>
            <a:off x="685800" y="1787327"/>
            <a:ext cx="11049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buNone/>
            </a:pP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Этапы проведения:</a:t>
            </a:r>
            <a:endParaRPr lang="ru-RU" sz="2800" b="1" dirty="0"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5094BF-695F-D0FC-A88F-B86A3D307164}"/>
              </a:ext>
            </a:extLst>
          </p:cNvPr>
          <p:cNvSpPr txBox="1"/>
          <p:nvPr/>
        </p:nvSpPr>
        <p:spPr>
          <a:xfrm>
            <a:off x="228600" y="1187312"/>
            <a:ext cx="9372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buNone/>
            </a:pPr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Срок проведения Турнира: 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16 апреля 2026 года.</a:t>
            </a:r>
            <a:endParaRPr lang="ru-RU" sz="3200" dirty="0"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547E39-153E-203A-1152-194B7F467366}"/>
              </a:ext>
            </a:extLst>
          </p:cNvPr>
          <p:cNvSpPr txBox="1"/>
          <p:nvPr/>
        </p:nvSpPr>
        <p:spPr>
          <a:xfrm>
            <a:off x="457200" y="2234862"/>
            <a:ext cx="115062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buNone/>
            </a:pP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регистрация участников до 13.04.2026 года;</a:t>
            </a:r>
            <a:endParaRPr lang="ru-RU" sz="3200" dirty="0">
              <a:effectLst/>
            </a:endParaRPr>
          </a:p>
          <a:p>
            <a:pPr indent="449580" algn="just">
              <a:buNone/>
            </a:pP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этап работы с использованием конструктора и программно-аппаратного стенда образовательного комплекса “Беспроводные технологии связи” «Акустика»;</a:t>
            </a:r>
            <a:endParaRPr lang="ru-RU" sz="3200" dirty="0">
              <a:effectLst/>
            </a:endParaRPr>
          </a:p>
          <a:p>
            <a:pPr indent="449580" algn="just">
              <a:buNone/>
            </a:pP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объявление результатов и награждение 16 апреля 2026 года.</a:t>
            </a:r>
            <a:endParaRPr lang="ru-RU" sz="3200" dirty="0">
              <a:effectLst/>
            </a:endParaRPr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CDEF90AE-386E-3D6C-F45F-5BF34D783FF1}"/>
              </a:ext>
            </a:extLst>
          </p:cNvPr>
          <p:cNvPicPr/>
          <p:nvPr/>
        </p:nvPicPr>
        <p:blipFill>
          <a:blip r:embed="rId2" cstate="print"/>
          <a:srcRect l="4411" t="20427" r="68045" b="48933"/>
          <a:stretch>
            <a:fillRect/>
          </a:stretch>
        </p:blipFill>
        <p:spPr>
          <a:xfrm>
            <a:off x="8763000" y="4623138"/>
            <a:ext cx="3288081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235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A8FFC9-252C-58E8-A8A8-2954A795EA78}"/>
              </a:ext>
            </a:extLst>
          </p:cNvPr>
          <p:cNvSpPr txBox="1"/>
          <p:nvPr/>
        </p:nvSpPr>
        <p:spPr>
          <a:xfrm>
            <a:off x="571500" y="1295400"/>
            <a:ext cx="1104900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buNone/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Конкурсные испытания будут проходить 16 апреля 2026 года с использованием конструктора и программно-аппаратного стенда образовательного комплекса «Беспроводные технологии связи» «Акустика» (производства компании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ИнСитиЛаб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 по упрощенным правилам Всероссийской междисциплинарной олимпиады школьников 8-11 классов «Национальная технологическая олимпиада» по профилю «Технологии беспроводной связи». </a:t>
            </a:r>
            <a:endParaRPr lang="ru-RU" sz="2800" dirty="0">
              <a:effectLst/>
            </a:endParaRP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E978029B-1E6E-3F6D-9565-8228BEF0F070}"/>
              </a:ext>
            </a:extLst>
          </p:cNvPr>
          <p:cNvPicPr/>
          <p:nvPr/>
        </p:nvPicPr>
        <p:blipFill>
          <a:blip r:embed="rId2" cstate="print"/>
          <a:srcRect l="4411" t="20427" r="68045" b="48933"/>
          <a:stretch>
            <a:fillRect/>
          </a:stretch>
        </p:blipFill>
        <p:spPr>
          <a:xfrm>
            <a:off x="8763000" y="4623138"/>
            <a:ext cx="3288081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734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9A2612-C41E-9F3F-2F87-470FE9800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19" y="498424"/>
            <a:ext cx="7083425" cy="369332"/>
          </a:xfrm>
        </p:spPr>
        <p:txBody>
          <a:bodyPr/>
          <a:lstStyle/>
          <a:p>
            <a:r>
              <a:rPr lang="ru-RU" b="1" dirty="0"/>
              <a:t>Порядок подачи заявок</a:t>
            </a:r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9DE9F9-39E5-D3A0-B1F8-75CB8A6FC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237243"/>
            <a:ext cx="4044105" cy="52801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8D30E1-FF0B-4FB4-195C-B2E9DFC0D2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828800"/>
            <a:ext cx="3505200" cy="35662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360D2E3-23C3-F70E-BF73-E15A8078F3F7}"/>
              </a:ext>
            </a:extLst>
          </p:cNvPr>
          <p:cNvSpPr txBox="1"/>
          <p:nvPr/>
        </p:nvSpPr>
        <p:spPr>
          <a:xfrm>
            <a:off x="457200" y="86791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https://forms.yandex.ru/u/69ca59ec505690e0674f77db</a:t>
            </a:r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34048561-5D43-0189-825C-BC7AA33AFC68}"/>
              </a:ext>
            </a:extLst>
          </p:cNvPr>
          <p:cNvPicPr/>
          <p:nvPr/>
        </p:nvPicPr>
        <p:blipFill>
          <a:blip r:embed="rId4" cstate="print"/>
          <a:srcRect l="4411" t="20427" r="68045" b="48933"/>
          <a:stretch>
            <a:fillRect/>
          </a:stretch>
        </p:blipFill>
        <p:spPr>
          <a:xfrm>
            <a:off x="8763000" y="4623138"/>
            <a:ext cx="3288081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994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B81CE5-4936-F0D3-2B88-9C47A99E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1488" y="6449587"/>
            <a:ext cx="7083425" cy="369332"/>
          </a:xfrm>
        </p:spPr>
        <p:txBody>
          <a:bodyPr/>
          <a:lstStyle/>
          <a:p>
            <a:r>
              <a:rPr lang="ru-RU" dirty="0"/>
              <a:t>Турнирная таблица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D77E45A-9A1A-9B8F-09AF-073D65CB33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81835"/>
              </p:ext>
            </p:extLst>
          </p:nvPr>
        </p:nvGraphicFramePr>
        <p:xfrm>
          <a:off x="381000" y="2194560"/>
          <a:ext cx="8839201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953">
                  <a:extLst>
                    <a:ext uri="{9D8B030D-6E8A-4147-A177-3AD203B41FA5}">
                      <a16:colId xmlns:a16="http://schemas.microsoft.com/office/drawing/2014/main" val="745740398"/>
                    </a:ext>
                  </a:extLst>
                </a:gridCol>
                <a:gridCol w="1559859">
                  <a:extLst>
                    <a:ext uri="{9D8B030D-6E8A-4147-A177-3AD203B41FA5}">
                      <a16:colId xmlns:a16="http://schemas.microsoft.com/office/drawing/2014/main" val="960899483"/>
                    </a:ext>
                  </a:extLst>
                </a:gridCol>
                <a:gridCol w="1559859">
                  <a:extLst>
                    <a:ext uri="{9D8B030D-6E8A-4147-A177-3AD203B41FA5}">
                      <a16:colId xmlns:a16="http://schemas.microsoft.com/office/drawing/2014/main" val="1248087722"/>
                    </a:ext>
                  </a:extLst>
                </a:gridCol>
                <a:gridCol w="1039906">
                  <a:extLst>
                    <a:ext uri="{9D8B030D-6E8A-4147-A177-3AD203B41FA5}">
                      <a16:colId xmlns:a16="http://schemas.microsoft.com/office/drawing/2014/main" val="1555964787"/>
                    </a:ext>
                  </a:extLst>
                </a:gridCol>
                <a:gridCol w="1039906">
                  <a:extLst>
                    <a:ext uri="{9D8B030D-6E8A-4147-A177-3AD203B41FA5}">
                      <a16:colId xmlns:a16="http://schemas.microsoft.com/office/drawing/2014/main" val="1257893729"/>
                    </a:ext>
                  </a:extLst>
                </a:gridCol>
                <a:gridCol w="1039906">
                  <a:extLst>
                    <a:ext uri="{9D8B030D-6E8A-4147-A177-3AD203B41FA5}">
                      <a16:colId xmlns:a16="http://schemas.microsoft.com/office/drawing/2014/main" val="3394612497"/>
                    </a:ext>
                  </a:extLst>
                </a:gridCol>
                <a:gridCol w="1039906">
                  <a:extLst>
                    <a:ext uri="{9D8B030D-6E8A-4147-A177-3AD203B41FA5}">
                      <a16:colId xmlns:a16="http://schemas.microsoft.com/office/drawing/2014/main" val="4141511256"/>
                    </a:ext>
                  </a:extLst>
                </a:gridCol>
                <a:gridCol w="1039906">
                  <a:extLst>
                    <a:ext uri="{9D8B030D-6E8A-4147-A177-3AD203B41FA5}">
                      <a16:colId xmlns:a16="http://schemas.microsoft.com/office/drawing/2014/main" val="1032373514"/>
                    </a:ext>
                  </a:extLst>
                </a:gridCol>
              </a:tblGrid>
              <a:tr h="45720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 п/п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ФИО участника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Команда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Баллы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Занятое место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609617"/>
                  </a:ext>
                </a:extLst>
              </a:tr>
              <a:tr h="4465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 задание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задание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задание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задание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107003"/>
                  </a:ext>
                </a:extLst>
              </a:tr>
              <a:tr h="313358">
                <a:tc rowSpan="2">
                  <a:txBody>
                    <a:bodyPr/>
                    <a:lstStyle/>
                    <a:p>
                      <a:r>
                        <a:rPr lang="ru-RU" dirty="0"/>
                        <a:t>1.</a:t>
                      </a:r>
                    </a:p>
                  </a:txBody>
                  <a:tcPr>
                    <a:solidFill>
                      <a:srgbClr val="C6D8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6D8F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6D8F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6D8F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6D8F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6D8F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6D8F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6D8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205837"/>
                  </a:ext>
                </a:extLst>
              </a:tr>
              <a:tr h="3133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6D8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173292"/>
                  </a:ext>
                </a:extLst>
              </a:tr>
              <a:tr h="313358">
                <a:tc rowSpan="2"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B3C9E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3C9E3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3C9E3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3C9E3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3C9E3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3C9E3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3C9E3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3C9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163220"/>
                  </a:ext>
                </a:extLst>
              </a:tr>
              <a:tr h="3133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3C9E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973719"/>
                  </a:ext>
                </a:extLst>
              </a:tr>
              <a:tr h="313358">
                <a:tc rowSpan="2"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>
                    <a:solidFill>
                      <a:srgbClr val="9EB9D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EB9DA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EB9DA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EB9DA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EB9DA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EB9DA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EB9DA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EB9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086945"/>
                  </a:ext>
                </a:extLst>
              </a:tr>
              <a:tr h="3133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EB9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873389"/>
                  </a:ext>
                </a:extLst>
              </a:tr>
              <a:tr h="313358">
                <a:tc rowSpan="2"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89AAD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89AAD3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89AAD3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89AAD3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89AAD3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89AAD3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89AAD3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89A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110935"/>
                  </a:ext>
                </a:extLst>
              </a:tr>
              <a:tr h="3133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89AAD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448347"/>
                  </a:ext>
                </a:extLst>
              </a:tr>
            </a:tbl>
          </a:graphicData>
        </a:graphic>
      </p:graphicFrame>
      <p:pic>
        <p:nvPicPr>
          <p:cNvPr id="3074" name="Picture 2">
            <a:extLst>
              <a:ext uri="{FF2B5EF4-FFF2-40B4-BE49-F238E27FC236}">
                <a16:creationId xmlns:a16="http://schemas.microsoft.com/office/drawing/2014/main" id="{DDBFE46F-1E3D-875D-56CF-CDD6B6DDEE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6" r="28139"/>
          <a:stretch>
            <a:fillRect/>
          </a:stretch>
        </p:blipFill>
        <p:spPr bwMode="auto">
          <a:xfrm>
            <a:off x="3657600" y="39081"/>
            <a:ext cx="1981200" cy="204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3">
            <a:extLst>
              <a:ext uri="{FF2B5EF4-FFF2-40B4-BE49-F238E27FC236}">
                <a16:creationId xmlns:a16="http://schemas.microsoft.com/office/drawing/2014/main" id="{EE5EDB79-1994-52EE-7970-464C1E34BC9A}"/>
              </a:ext>
            </a:extLst>
          </p:cNvPr>
          <p:cNvPicPr/>
          <p:nvPr/>
        </p:nvPicPr>
        <p:blipFill>
          <a:blip r:embed="rId3" cstate="print"/>
          <a:srcRect l="4411" t="20427" r="68045" b="48933"/>
          <a:stretch>
            <a:fillRect/>
          </a:stretch>
        </p:blipFill>
        <p:spPr>
          <a:xfrm>
            <a:off x="8763000" y="4623138"/>
            <a:ext cx="3288081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800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848" y="4776215"/>
            <a:ext cx="4785360" cy="419100"/>
            <a:chOff x="688848" y="4776215"/>
            <a:chExt cx="4785360" cy="419100"/>
          </a:xfrm>
        </p:grpSpPr>
        <p:sp>
          <p:nvSpPr>
            <p:cNvPr id="3" name="object 3"/>
            <p:cNvSpPr/>
            <p:nvPr/>
          </p:nvSpPr>
          <p:spPr>
            <a:xfrm>
              <a:off x="2301240" y="4782311"/>
              <a:ext cx="3173095" cy="407034"/>
            </a:xfrm>
            <a:custGeom>
              <a:avLst/>
              <a:gdLst/>
              <a:ahLst/>
              <a:cxnLst/>
              <a:rect l="l" t="t" r="r" b="b"/>
              <a:pathLst>
                <a:path w="3173095" h="407035">
                  <a:moveTo>
                    <a:pt x="2969387" y="0"/>
                  </a:moveTo>
                  <a:lnTo>
                    <a:pt x="203454" y="0"/>
                  </a:lnTo>
                  <a:lnTo>
                    <a:pt x="156845" y="5333"/>
                  </a:lnTo>
                  <a:lnTo>
                    <a:pt x="113918" y="20700"/>
                  </a:lnTo>
                  <a:lnTo>
                    <a:pt x="76200" y="44704"/>
                  </a:lnTo>
                  <a:lnTo>
                    <a:pt x="44704" y="76200"/>
                  </a:lnTo>
                  <a:lnTo>
                    <a:pt x="20701" y="113918"/>
                  </a:lnTo>
                  <a:lnTo>
                    <a:pt x="5334" y="156718"/>
                  </a:lnTo>
                  <a:lnTo>
                    <a:pt x="0" y="203326"/>
                  </a:lnTo>
                  <a:lnTo>
                    <a:pt x="5334" y="250062"/>
                  </a:lnTo>
                  <a:lnTo>
                    <a:pt x="20701" y="292862"/>
                  </a:lnTo>
                  <a:lnTo>
                    <a:pt x="44704" y="330581"/>
                  </a:lnTo>
                  <a:lnTo>
                    <a:pt x="76200" y="362076"/>
                  </a:lnTo>
                  <a:lnTo>
                    <a:pt x="113918" y="386080"/>
                  </a:lnTo>
                  <a:lnTo>
                    <a:pt x="156845" y="401446"/>
                  </a:lnTo>
                  <a:lnTo>
                    <a:pt x="203454" y="406781"/>
                  </a:lnTo>
                  <a:lnTo>
                    <a:pt x="2969387" y="406781"/>
                  </a:lnTo>
                  <a:lnTo>
                    <a:pt x="3015996" y="401446"/>
                  </a:lnTo>
                  <a:lnTo>
                    <a:pt x="3058922" y="386080"/>
                  </a:lnTo>
                  <a:lnTo>
                    <a:pt x="3096641" y="362076"/>
                  </a:lnTo>
                  <a:lnTo>
                    <a:pt x="3128137" y="330581"/>
                  </a:lnTo>
                  <a:lnTo>
                    <a:pt x="3152140" y="292862"/>
                  </a:lnTo>
                  <a:lnTo>
                    <a:pt x="3167507" y="250062"/>
                  </a:lnTo>
                  <a:lnTo>
                    <a:pt x="3172841" y="203326"/>
                  </a:lnTo>
                  <a:lnTo>
                    <a:pt x="3167507" y="156718"/>
                  </a:lnTo>
                  <a:lnTo>
                    <a:pt x="3152140" y="113918"/>
                  </a:lnTo>
                  <a:lnTo>
                    <a:pt x="3128137" y="76200"/>
                  </a:lnTo>
                  <a:lnTo>
                    <a:pt x="3096641" y="44704"/>
                  </a:lnTo>
                  <a:lnTo>
                    <a:pt x="3058922" y="20700"/>
                  </a:lnTo>
                  <a:lnTo>
                    <a:pt x="3015996" y="5333"/>
                  </a:lnTo>
                  <a:lnTo>
                    <a:pt x="2969387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94944" y="4782311"/>
              <a:ext cx="2071370" cy="407034"/>
            </a:xfrm>
            <a:custGeom>
              <a:avLst/>
              <a:gdLst/>
              <a:ahLst/>
              <a:cxnLst/>
              <a:rect l="l" t="t" r="r" b="b"/>
              <a:pathLst>
                <a:path w="2071370" h="407035">
                  <a:moveTo>
                    <a:pt x="1867408" y="0"/>
                  </a:moveTo>
                  <a:lnTo>
                    <a:pt x="203428" y="0"/>
                  </a:lnTo>
                  <a:lnTo>
                    <a:pt x="156781" y="5333"/>
                  </a:lnTo>
                  <a:lnTo>
                    <a:pt x="113957" y="20700"/>
                  </a:lnTo>
                  <a:lnTo>
                    <a:pt x="76187" y="44704"/>
                  </a:lnTo>
                  <a:lnTo>
                    <a:pt x="44691" y="76200"/>
                  </a:lnTo>
                  <a:lnTo>
                    <a:pt x="20675" y="113918"/>
                  </a:lnTo>
                  <a:lnTo>
                    <a:pt x="5372" y="156718"/>
                  </a:lnTo>
                  <a:lnTo>
                    <a:pt x="0" y="203326"/>
                  </a:lnTo>
                  <a:lnTo>
                    <a:pt x="5372" y="250062"/>
                  </a:lnTo>
                  <a:lnTo>
                    <a:pt x="20675" y="292862"/>
                  </a:lnTo>
                  <a:lnTo>
                    <a:pt x="44691" y="330581"/>
                  </a:lnTo>
                  <a:lnTo>
                    <a:pt x="76187" y="362076"/>
                  </a:lnTo>
                  <a:lnTo>
                    <a:pt x="113957" y="386080"/>
                  </a:lnTo>
                  <a:lnTo>
                    <a:pt x="156781" y="401446"/>
                  </a:lnTo>
                  <a:lnTo>
                    <a:pt x="203428" y="406781"/>
                  </a:lnTo>
                  <a:lnTo>
                    <a:pt x="1867408" y="406781"/>
                  </a:lnTo>
                  <a:lnTo>
                    <a:pt x="1914144" y="401446"/>
                  </a:lnTo>
                  <a:lnTo>
                    <a:pt x="1956943" y="386080"/>
                  </a:lnTo>
                  <a:lnTo>
                    <a:pt x="1994662" y="362076"/>
                  </a:lnTo>
                  <a:lnTo>
                    <a:pt x="2026158" y="330581"/>
                  </a:lnTo>
                  <a:lnTo>
                    <a:pt x="2050161" y="292862"/>
                  </a:lnTo>
                  <a:lnTo>
                    <a:pt x="2065528" y="250062"/>
                  </a:lnTo>
                  <a:lnTo>
                    <a:pt x="2070862" y="203326"/>
                  </a:lnTo>
                  <a:lnTo>
                    <a:pt x="2065528" y="156718"/>
                  </a:lnTo>
                  <a:lnTo>
                    <a:pt x="2050161" y="113918"/>
                  </a:lnTo>
                  <a:lnTo>
                    <a:pt x="2026158" y="76200"/>
                  </a:lnTo>
                  <a:lnTo>
                    <a:pt x="1994662" y="44704"/>
                  </a:lnTo>
                  <a:lnTo>
                    <a:pt x="1956943" y="20700"/>
                  </a:lnTo>
                  <a:lnTo>
                    <a:pt x="1914144" y="5333"/>
                  </a:lnTo>
                  <a:lnTo>
                    <a:pt x="1867408" y="0"/>
                  </a:lnTo>
                  <a:close/>
                </a:path>
              </a:pathLst>
            </a:custGeom>
            <a:solidFill>
              <a:srgbClr val="9F5D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94944" y="4782311"/>
              <a:ext cx="2071370" cy="407034"/>
            </a:xfrm>
            <a:custGeom>
              <a:avLst/>
              <a:gdLst/>
              <a:ahLst/>
              <a:cxnLst/>
              <a:rect l="l" t="t" r="r" b="b"/>
              <a:pathLst>
                <a:path w="2071370" h="407035">
                  <a:moveTo>
                    <a:pt x="0" y="203326"/>
                  </a:moveTo>
                  <a:lnTo>
                    <a:pt x="5372" y="156718"/>
                  </a:lnTo>
                  <a:lnTo>
                    <a:pt x="20675" y="113918"/>
                  </a:lnTo>
                  <a:lnTo>
                    <a:pt x="44691" y="76200"/>
                  </a:lnTo>
                  <a:lnTo>
                    <a:pt x="76187" y="44704"/>
                  </a:lnTo>
                  <a:lnTo>
                    <a:pt x="113957" y="20700"/>
                  </a:lnTo>
                  <a:lnTo>
                    <a:pt x="156781" y="5333"/>
                  </a:lnTo>
                  <a:lnTo>
                    <a:pt x="203428" y="0"/>
                  </a:lnTo>
                  <a:lnTo>
                    <a:pt x="1867408" y="0"/>
                  </a:lnTo>
                  <a:lnTo>
                    <a:pt x="1914144" y="5333"/>
                  </a:lnTo>
                  <a:lnTo>
                    <a:pt x="1956943" y="20700"/>
                  </a:lnTo>
                  <a:lnTo>
                    <a:pt x="1994662" y="44704"/>
                  </a:lnTo>
                  <a:lnTo>
                    <a:pt x="2026158" y="76200"/>
                  </a:lnTo>
                  <a:lnTo>
                    <a:pt x="2050161" y="113918"/>
                  </a:lnTo>
                  <a:lnTo>
                    <a:pt x="2065528" y="156718"/>
                  </a:lnTo>
                  <a:lnTo>
                    <a:pt x="2070862" y="203326"/>
                  </a:lnTo>
                  <a:lnTo>
                    <a:pt x="2065528" y="250062"/>
                  </a:lnTo>
                  <a:lnTo>
                    <a:pt x="2050161" y="292862"/>
                  </a:lnTo>
                  <a:lnTo>
                    <a:pt x="2026158" y="330581"/>
                  </a:lnTo>
                  <a:lnTo>
                    <a:pt x="1994662" y="362076"/>
                  </a:lnTo>
                  <a:lnTo>
                    <a:pt x="1956943" y="386080"/>
                  </a:lnTo>
                  <a:lnTo>
                    <a:pt x="1914144" y="401446"/>
                  </a:lnTo>
                  <a:lnTo>
                    <a:pt x="1867408" y="406781"/>
                  </a:lnTo>
                  <a:lnTo>
                    <a:pt x="203428" y="406781"/>
                  </a:lnTo>
                  <a:lnTo>
                    <a:pt x="156781" y="401446"/>
                  </a:lnTo>
                  <a:lnTo>
                    <a:pt x="113957" y="386080"/>
                  </a:lnTo>
                  <a:lnTo>
                    <a:pt x="76187" y="362076"/>
                  </a:lnTo>
                  <a:lnTo>
                    <a:pt x="44691" y="330581"/>
                  </a:lnTo>
                  <a:lnTo>
                    <a:pt x="20675" y="292862"/>
                  </a:lnTo>
                  <a:lnTo>
                    <a:pt x="5372" y="250062"/>
                  </a:lnTo>
                  <a:lnTo>
                    <a:pt x="0" y="203326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88848" y="4259579"/>
            <a:ext cx="4340860" cy="420370"/>
            <a:chOff x="688848" y="4259579"/>
            <a:chExt cx="4340860" cy="420370"/>
          </a:xfrm>
        </p:grpSpPr>
        <p:sp>
          <p:nvSpPr>
            <p:cNvPr id="7" name="object 7"/>
            <p:cNvSpPr/>
            <p:nvPr/>
          </p:nvSpPr>
          <p:spPr>
            <a:xfrm>
              <a:off x="2301240" y="4265675"/>
              <a:ext cx="2727960" cy="408305"/>
            </a:xfrm>
            <a:custGeom>
              <a:avLst/>
              <a:gdLst/>
              <a:ahLst/>
              <a:cxnLst/>
              <a:rect l="l" t="t" r="r" b="b"/>
              <a:pathLst>
                <a:path w="2727960" h="408304">
                  <a:moveTo>
                    <a:pt x="2523744" y="0"/>
                  </a:moveTo>
                  <a:lnTo>
                    <a:pt x="204216" y="0"/>
                  </a:lnTo>
                  <a:lnTo>
                    <a:pt x="157353" y="5334"/>
                  </a:lnTo>
                  <a:lnTo>
                    <a:pt x="114427" y="20700"/>
                  </a:lnTo>
                  <a:lnTo>
                    <a:pt x="76454" y="44831"/>
                  </a:lnTo>
                  <a:lnTo>
                    <a:pt x="44831" y="76454"/>
                  </a:lnTo>
                  <a:lnTo>
                    <a:pt x="20701" y="114300"/>
                  </a:lnTo>
                  <a:lnTo>
                    <a:pt x="5334" y="157225"/>
                  </a:lnTo>
                  <a:lnTo>
                    <a:pt x="0" y="203962"/>
                  </a:lnTo>
                  <a:lnTo>
                    <a:pt x="5334" y="250698"/>
                  </a:lnTo>
                  <a:lnTo>
                    <a:pt x="20701" y="293624"/>
                  </a:lnTo>
                  <a:lnTo>
                    <a:pt x="44831" y="331469"/>
                  </a:lnTo>
                  <a:lnTo>
                    <a:pt x="76454" y="363093"/>
                  </a:lnTo>
                  <a:lnTo>
                    <a:pt x="114427" y="387223"/>
                  </a:lnTo>
                  <a:lnTo>
                    <a:pt x="157353" y="402590"/>
                  </a:lnTo>
                  <a:lnTo>
                    <a:pt x="204216" y="407924"/>
                  </a:lnTo>
                  <a:lnTo>
                    <a:pt x="2523744" y="407924"/>
                  </a:lnTo>
                  <a:lnTo>
                    <a:pt x="2570607" y="402590"/>
                  </a:lnTo>
                  <a:lnTo>
                    <a:pt x="2613533" y="387223"/>
                  </a:lnTo>
                  <a:lnTo>
                    <a:pt x="2651506" y="363093"/>
                  </a:lnTo>
                  <a:lnTo>
                    <a:pt x="2683129" y="331469"/>
                  </a:lnTo>
                  <a:lnTo>
                    <a:pt x="2707259" y="293624"/>
                  </a:lnTo>
                  <a:lnTo>
                    <a:pt x="2722626" y="250698"/>
                  </a:lnTo>
                  <a:lnTo>
                    <a:pt x="2727960" y="203962"/>
                  </a:lnTo>
                  <a:lnTo>
                    <a:pt x="2722626" y="157225"/>
                  </a:lnTo>
                  <a:lnTo>
                    <a:pt x="2707259" y="114300"/>
                  </a:lnTo>
                  <a:lnTo>
                    <a:pt x="2683129" y="76454"/>
                  </a:lnTo>
                  <a:lnTo>
                    <a:pt x="2651506" y="44831"/>
                  </a:lnTo>
                  <a:lnTo>
                    <a:pt x="2613533" y="20700"/>
                  </a:lnTo>
                  <a:lnTo>
                    <a:pt x="2570607" y="5334"/>
                  </a:lnTo>
                  <a:lnTo>
                    <a:pt x="2523744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4944" y="4265675"/>
              <a:ext cx="2071370" cy="408305"/>
            </a:xfrm>
            <a:custGeom>
              <a:avLst/>
              <a:gdLst/>
              <a:ahLst/>
              <a:cxnLst/>
              <a:rect l="l" t="t" r="r" b="b"/>
              <a:pathLst>
                <a:path w="2071370" h="408304">
                  <a:moveTo>
                    <a:pt x="1866645" y="0"/>
                  </a:moveTo>
                  <a:lnTo>
                    <a:pt x="204190" y="0"/>
                  </a:lnTo>
                  <a:lnTo>
                    <a:pt x="157365" y="5334"/>
                  </a:lnTo>
                  <a:lnTo>
                    <a:pt x="114388" y="20700"/>
                  </a:lnTo>
                  <a:lnTo>
                    <a:pt x="76479" y="44831"/>
                  </a:lnTo>
                  <a:lnTo>
                    <a:pt x="44856" y="76454"/>
                  </a:lnTo>
                  <a:lnTo>
                    <a:pt x="20751" y="114300"/>
                  </a:lnTo>
                  <a:lnTo>
                    <a:pt x="5397" y="157225"/>
                  </a:lnTo>
                  <a:lnTo>
                    <a:pt x="0" y="203962"/>
                  </a:lnTo>
                  <a:lnTo>
                    <a:pt x="5397" y="250698"/>
                  </a:lnTo>
                  <a:lnTo>
                    <a:pt x="20751" y="293624"/>
                  </a:lnTo>
                  <a:lnTo>
                    <a:pt x="44856" y="331469"/>
                  </a:lnTo>
                  <a:lnTo>
                    <a:pt x="76479" y="363093"/>
                  </a:lnTo>
                  <a:lnTo>
                    <a:pt x="114388" y="387223"/>
                  </a:lnTo>
                  <a:lnTo>
                    <a:pt x="157365" y="402590"/>
                  </a:lnTo>
                  <a:lnTo>
                    <a:pt x="204190" y="407924"/>
                  </a:lnTo>
                  <a:lnTo>
                    <a:pt x="1866645" y="407924"/>
                  </a:lnTo>
                  <a:lnTo>
                    <a:pt x="1913508" y="402590"/>
                  </a:lnTo>
                  <a:lnTo>
                    <a:pt x="1956435" y="387223"/>
                  </a:lnTo>
                  <a:lnTo>
                    <a:pt x="1994408" y="363093"/>
                  </a:lnTo>
                  <a:lnTo>
                    <a:pt x="2026031" y="331469"/>
                  </a:lnTo>
                  <a:lnTo>
                    <a:pt x="2050161" y="293624"/>
                  </a:lnTo>
                  <a:lnTo>
                    <a:pt x="2065528" y="250698"/>
                  </a:lnTo>
                  <a:lnTo>
                    <a:pt x="2070862" y="203962"/>
                  </a:lnTo>
                  <a:lnTo>
                    <a:pt x="2065528" y="157225"/>
                  </a:lnTo>
                  <a:lnTo>
                    <a:pt x="2050161" y="114300"/>
                  </a:lnTo>
                  <a:lnTo>
                    <a:pt x="2026031" y="76454"/>
                  </a:lnTo>
                  <a:lnTo>
                    <a:pt x="1994408" y="44831"/>
                  </a:lnTo>
                  <a:lnTo>
                    <a:pt x="1956435" y="20700"/>
                  </a:lnTo>
                  <a:lnTo>
                    <a:pt x="1913508" y="5334"/>
                  </a:lnTo>
                  <a:lnTo>
                    <a:pt x="1866645" y="0"/>
                  </a:lnTo>
                  <a:close/>
                </a:path>
              </a:pathLst>
            </a:custGeom>
            <a:solidFill>
              <a:srgbClr val="9F5D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4944" y="4265675"/>
              <a:ext cx="2071370" cy="408305"/>
            </a:xfrm>
            <a:custGeom>
              <a:avLst/>
              <a:gdLst/>
              <a:ahLst/>
              <a:cxnLst/>
              <a:rect l="l" t="t" r="r" b="b"/>
              <a:pathLst>
                <a:path w="2071370" h="408304">
                  <a:moveTo>
                    <a:pt x="0" y="203962"/>
                  </a:moveTo>
                  <a:lnTo>
                    <a:pt x="5397" y="157225"/>
                  </a:lnTo>
                  <a:lnTo>
                    <a:pt x="20751" y="114300"/>
                  </a:lnTo>
                  <a:lnTo>
                    <a:pt x="44856" y="76454"/>
                  </a:lnTo>
                  <a:lnTo>
                    <a:pt x="76479" y="44831"/>
                  </a:lnTo>
                  <a:lnTo>
                    <a:pt x="114388" y="20700"/>
                  </a:lnTo>
                  <a:lnTo>
                    <a:pt x="157365" y="5334"/>
                  </a:lnTo>
                  <a:lnTo>
                    <a:pt x="204190" y="0"/>
                  </a:lnTo>
                  <a:lnTo>
                    <a:pt x="1866645" y="0"/>
                  </a:lnTo>
                  <a:lnTo>
                    <a:pt x="1913508" y="5334"/>
                  </a:lnTo>
                  <a:lnTo>
                    <a:pt x="1956435" y="20700"/>
                  </a:lnTo>
                  <a:lnTo>
                    <a:pt x="1994408" y="44831"/>
                  </a:lnTo>
                  <a:lnTo>
                    <a:pt x="2026031" y="76454"/>
                  </a:lnTo>
                  <a:lnTo>
                    <a:pt x="2050161" y="114300"/>
                  </a:lnTo>
                  <a:lnTo>
                    <a:pt x="2065528" y="157225"/>
                  </a:lnTo>
                  <a:lnTo>
                    <a:pt x="2070862" y="203962"/>
                  </a:lnTo>
                  <a:lnTo>
                    <a:pt x="2065528" y="250698"/>
                  </a:lnTo>
                  <a:lnTo>
                    <a:pt x="2050161" y="293624"/>
                  </a:lnTo>
                  <a:lnTo>
                    <a:pt x="2026031" y="331469"/>
                  </a:lnTo>
                  <a:lnTo>
                    <a:pt x="1994408" y="363093"/>
                  </a:lnTo>
                  <a:lnTo>
                    <a:pt x="1956435" y="387223"/>
                  </a:lnTo>
                  <a:lnTo>
                    <a:pt x="1913508" y="402590"/>
                  </a:lnTo>
                  <a:lnTo>
                    <a:pt x="1866645" y="407924"/>
                  </a:lnTo>
                  <a:lnTo>
                    <a:pt x="204190" y="407924"/>
                  </a:lnTo>
                  <a:lnTo>
                    <a:pt x="157365" y="402590"/>
                  </a:lnTo>
                  <a:lnTo>
                    <a:pt x="114388" y="387223"/>
                  </a:lnTo>
                  <a:lnTo>
                    <a:pt x="76479" y="363093"/>
                  </a:lnTo>
                  <a:lnTo>
                    <a:pt x="44856" y="331469"/>
                  </a:lnTo>
                  <a:lnTo>
                    <a:pt x="20751" y="293624"/>
                  </a:lnTo>
                  <a:lnTo>
                    <a:pt x="5397" y="250698"/>
                  </a:lnTo>
                  <a:lnTo>
                    <a:pt x="0" y="203962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688848" y="3744467"/>
            <a:ext cx="4785360" cy="420370"/>
            <a:chOff x="688848" y="3744467"/>
            <a:chExt cx="4785360" cy="420370"/>
          </a:xfrm>
        </p:grpSpPr>
        <p:sp>
          <p:nvSpPr>
            <p:cNvPr id="11" name="object 11"/>
            <p:cNvSpPr/>
            <p:nvPr/>
          </p:nvSpPr>
          <p:spPr>
            <a:xfrm>
              <a:off x="2301240" y="3750563"/>
              <a:ext cx="3173095" cy="408305"/>
            </a:xfrm>
            <a:custGeom>
              <a:avLst/>
              <a:gdLst/>
              <a:ahLst/>
              <a:cxnLst/>
              <a:rect l="l" t="t" r="r" b="b"/>
              <a:pathLst>
                <a:path w="3173095" h="408304">
                  <a:moveTo>
                    <a:pt x="2968625" y="0"/>
                  </a:moveTo>
                  <a:lnTo>
                    <a:pt x="204216" y="0"/>
                  </a:lnTo>
                  <a:lnTo>
                    <a:pt x="157353" y="5334"/>
                  </a:lnTo>
                  <a:lnTo>
                    <a:pt x="114427" y="20700"/>
                  </a:lnTo>
                  <a:lnTo>
                    <a:pt x="76454" y="44831"/>
                  </a:lnTo>
                  <a:lnTo>
                    <a:pt x="44831" y="76454"/>
                  </a:lnTo>
                  <a:lnTo>
                    <a:pt x="20701" y="114300"/>
                  </a:lnTo>
                  <a:lnTo>
                    <a:pt x="5334" y="157225"/>
                  </a:lnTo>
                  <a:lnTo>
                    <a:pt x="0" y="203962"/>
                  </a:lnTo>
                  <a:lnTo>
                    <a:pt x="5334" y="250698"/>
                  </a:lnTo>
                  <a:lnTo>
                    <a:pt x="20701" y="293624"/>
                  </a:lnTo>
                  <a:lnTo>
                    <a:pt x="44831" y="331469"/>
                  </a:lnTo>
                  <a:lnTo>
                    <a:pt x="76454" y="363093"/>
                  </a:lnTo>
                  <a:lnTo>
                    <a:pt x="114427" y="387223"/>
                  </a:lnTo>
                  <a:lnTo>
                    <a:pt x="157353" y="402590"/>
                  </a:lnTo>
                  <a:lnTo>
                    <a:pt x="204216" y="407924"/>
                  </a:lnTo>
                  <a:lnTo>
                    <a:pt x="2968625" y="407924"/>
                  </a:lnTo>
                  <a:lnTo>
                    <a:pt x="3015488" y="402590"/>
                  </a:lnTo>
                  <a:lnTo>
                    <a:pt x="3058414" y="387223"/>
                  </a:lnTo>
                  <a:lnTo>
                    <a:pt x="3096387" y="363093"/>
                  </a:lnTo>
                  <a:lnTo>
                    <a:pt x="3128010" y="331469"/>
                  </a:lnTo>
                  <a:lnTo>
                    <a:pt x="3152140" y="293624"/>
                  </a:lnTo>
                  <a:lnTo>
                    <a:pt x="3167507" y="250698"/>
                  </a:lnTo>
                  <a:lnTo>
                    <a:pt x="3172841" y="203962"/>
                  </a:lnTo>
                  <a:lnTo>
                    <a:pt x="3167507" y="157225"/>
                  </a:lnTo>
                  <a:lnTo>
                    <a:pt x="3152140" y="114300"/>
                  </a:lnTo>
                  <a:lnTo>
                    <a:pt x="3128010" y="76454"/>
                  </a:lnTo>
                  <a:lnTo>
                    <a:pt x="3096387" y="44831"/>
                  </a:lnTo>
                  <a:lnTo>
                    <a:pt x="3058414" y="20700"/>
                  </a:lnTo>
                  <a:lnTo>
                    <a:pt x="3015488" y="5334"/>
                  </a:lnTo>
                  <a:lnTo>
                    <a:pt x="2968625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4944" y="3750563"/>
              <a:ext cx="2071370" cy="408305"/>
            </a:xfrm>
            <a:custGeom>
              <a:avLst/>
              <a:gdLst/>
              <a:ahLst/>
              <a:cxnLst/>
              <a:rect l="l" t="t" r="r" b="b"/>
              <a:pathLst>
                <a:path w="2071370" h="408304">
                  <a:moveTo>
                    <a:pt x="1866645" y="0"/>
                  </a:moveTo>
                  <a:lnTo>
                    <a:pt x="204190" y="0"/>
                  </a:lnTo>
                  <a:lnTo>
                    <a:pt x="157365" y="5334"/>
                  </a:lnTo>
                  <a:lnTo>
                    <a:pt x="114388" y="20700"/>
                  </a:lnTo>
                  <a:lnTo>
                    <a:pt x="76479" y="44831"/>
                  </a:lnTo>
                  <a:lnTo>
                    <a:pt x="44856" y="76454"/>
                  </a:lnTo>
                  <a:lnTo>
                    <a:pt x="20751" y="114300"/>
                  </a:lnTo>
                  <a:lnTo>
                    <a:pt x="5397" y="157225"/>
                  </a:lnTo>
                  <a:lnTo>
                    <a:pt x="0" y="203962"/>
                  </a:lnTo>
                  <a:lnTo>
                    <a:pt x="5397" y="250698"/>
                  </a:lnTo>
                  <a:lnTo>
                    <a:pt x="20751" y="293624"/>
                  </a:lnTo>
                  <a:lnTo>
                    <a:pt x="44856" y="331469"/>
                  </a:lnTo>
                  <a:lnTo>
                    <a:pt x="76479" y="363093"/>
                  </a:lnTo>
                  <a:lnTo>
                    <a:pt x="114388" y="387223"/>
                  </a:lnTo>
                  <a:lnTo>
                    <a:pt x="157365" y="402590"/>
                  </a:lnTo>
                  <a:lnTo>
                    <a:pt x="204190" y="407924"/>
                  </a:lnTo>
                  <a:lnTo>
                    <a:pt x="1866645" y="407924"/>
                  </a:lnTo>
                  <a:lnTo>
                    <a:pt x="1913508" y="402590"/>
                  </a:lnTo>
                  <a:lnTo>
                    <a:pt x="1956435" y="387223"/>
                  </a:lnTo>
                  <a:lnTo>
                    <a:pt x="1994408" y="363093"/>
                  </a:lnTo>
                  <a:lnTo>
                    <a:pt x="2026031" y="331469"/>
                  </a:lnTo>
                  <a:lnTo>
                    <a:pt x="2050161" y="293624"/>
                  </a:lnTo>
                  <a:lnTo>
                    <a:pt x="2065528" y="250698"/>
                  </a:lnTo>
                  <a:lnTo>
                    <a:pt x="2070862" y="203962"/>
                  </a:lnTo>
                  <a:lnTo>
                    <a:pt x="2065528" y="157225"/>
                  </a:lnTo>
                  <a:lnTo>
                    <a:pt x="2050161" y="114300"/>
                  </a:lnTo>
                  <a:lnTo>
                    <a:pt x="2026031" y="76454"/>
                  </a:lnTo>
                  <a:lnTo>
                    <a:pt x="1994408" y="44831"/>
                  </a:lnTo>
                  <a:lnTo>
                    <a:pt x="1956435" y="20700"/>
                  </a:lnTo>
                  <a:lnTo>
                    <a:pt x="1913508" y="5334"/>
                  </a:lnTo>
                  <a:lnTo>
                    <a:pt x="1866645" y="0"/>
                  </a:lnTo>
                  <a:close/>
                </a:path>
              </a:pathLst>
            </a:custGeom>
            <a:solidFill>
              <a:srgbClr val="9F5D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4944" y="3750563"/>
              <a:ext cx="2071370" cy="408305"/>
            </a:xfrm>
            <a:custGeom>
              <a:avLst/>
              <a:gdLst/>
              <a:ahLst/>
              <a:cxnLst/>
              <a:rect l="l" t="t" r="r" b="b"/>
              <a:pathLst>
                <a:path w="2071370" h="408304">
                  <a:moveTo>
                    <a:pt x="0" y="203962"/>
                  </a:moveTo>
                  <a:lnTo>
                    <a:pt x="5397" y="157225"/>
                  </a:lnTo>
                  <a:lnTo>
                    <a:pt x="20751" y="114300"/>
                  </a:lnTo>
                  <a:lnTo>
                    <a:pt x="44856" y="76454"/>
                  </a:lnTo>
                  <a:lnTo>
                    <a:pt x="76479" y="44831"/>
                  </a:lnTo>
                  <a:lnTo>
                    <a:pt x="114388" y="20700"/>
                  </a:lnTo>
                  <a:lnTo>
                    <a:pt x="157365" y="5334"/>
                  </a:lnTo>
                  <a:lnTo>
                    <a:pt x="204190" y="0"/>
                  </a:lnTo>
                  <a:lnTo>
                    <a:pt x="1866645" y="0"/>
                  </a:lnTo>
                  <a:lnTo>
                    <a:pt x="1913508" y="5334"/>
                  </a:lnTo>
                  <a:lnTo>
                    <a:pt x="1956435" y="20700"/>
                  </a:lnTo>
                  <a:lnTo>
                    <a:pt x="1994408" y="44831"/>
                  </a:lnTo>
                  <a:lnTo>
                    <a:pt x="2026031" y="76454"/>
                  </a:lnTo>
                  <a:lnTo>
                    <a:pt x="2050161" y="114300"/>
                  </a:lnTo>
                  <a:lnTo>
                    <a:pt x="2065528" y="157225"/>
                  </a:lnTo>
                  <a:lnTo>
                    <a:pt x="2070862" y="203962"/>
                  </a:lnTo>
                  <a:lnTo>
                    <a:pt x="2065528" y="250698"/>
                  </a:lnTo>
                  <a:lnTo>
                    <a:pt x="2050161" y="293624"/>
                  </a:lnTo>
                  <a:lnTo>
                    <a:pt x="2026031" y="331469"/>
                  </a:lnTo>
                  <a:lnTo>
                    <a:pt x="1994408" y="363093"/>
                  </a:lnTo>
                  <a:lnTo>
                    <a:pt x="1956435" y="387223"/>
                  </a:lnTo>
                  <a:lnTo>
                    <a:pt x="1913508" y="402590"/>
                  </a:lnTo>
                  <a:lnTo>
                    <a:pt x="1866645" y="407924"/>
                  </a:lnTo>
                  <a:lnTo>
                    <a:pt x="204190" y="407924"/>
                  </a:lnTo>
                  <a:lnTo>
                    <a:pt x="157365" y="402590"/>
                  </a:lnTo>
                  <a:lnTo>
                    <a:pt x="114388" y="387223"/>
                  </a:lnTo>
                  <a:lnTo>
                    <a:pt x="76479" y="363093"/>
                  </a:lnTo>
                  <a:lnTo>
                    <a:pt x="44856" y="331469"/>
                  </a:lnTo>
                  <a:lnTo>
                    <a:pt x="20751" y="293624"/>
                  </a:lnTo>
                  <a:lnTo>
                    <a:pt x="5397" y="250698"/>
                  </a:lnTo>
                  <a:lnTo>
                    <a:pt x="0" y="203962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688848" y="3227832"/>
            <a:ext cx="4785360" cy="420370"/>
            <a:chOff x="688848" y="3227832"/>
            <a:chExt cx="4785360" cy="420370"/>
          </a:xfrm>
        </p:grpSpPr>
        <p:sp>
          <p:nvSpPr>
            <p:cNvPr id="15" name="object 15"/>
            <p:cNvSpPr/>
            <p:nvPr/>
          </p:nvSpPr>
          <p:spPr>
            <a:xfrm>
              <a:off x="2301240" y="3233928"/>
              <a:ext cx="3173095" cy="408305"/>
            </a:xfrm>
            <a:custGeom>
              <a:avLst/>
              <a:gdLst/>
              <a:ahLst/>
              <a:cxnLst/>
              <a:rect l="l" t="t" r="r" b="b"/>
              <a:pathLst>
                <a:path w="3173095" h="408304">
                  <a:moveTo>
                    <a:pt x="2968625" y="0"/>
                  </a:moveTo>
                  <a:lnTo>
                    <a:pt x="204216" y="0"/>
                  </a:lnTo>
                  <a:lnTo>
                    <a:pt x="157353" y="5334"/>
                  </a:lnTo>
                  <a:lnTo>
                    <a:pt x="114427" y="20700"/>
                  </a:lnTo>
                  <a:lnTo>
                    <a:pt x="76454" y="44831"/>
                  </a:lnTo>
                  <a:lnTo>
                    <a:pt x="44831" y="76454"/>
                  </a:lnTo>
                  <a:lnTo>
                    <a:pt x="20701" y="114300"/>
                  </a:lnTo>
                  <a:lnTo>
                    <a:pt x="5334" y="157225"/>
                  </a:lnTo>
                  <a:lnTo>
                    <a:pt x="0" y="203962"/>
                  </a:lnTo>
                  <a:lnTo>
                    <a:pt x="5334" y="250698"/>
                  </a:lnTo>
                  <a:lnTo>
                    <a:pt x="20701" y="293624"/>
                  </a:lnTo>
                  <a:lnTo>
                    <a:pt x="44831" y="331470"/>
                  </a:lnTo>
                  <a:lnTo>
                    <a:pt x="76454" y="363093"/>
                  </a:lnTo>
                  <a:lnTo>
                    <a:pt x="114427" y="387223"/>
                  </a:lnTo>
                  <a:lnTo>
                    <a:pt x="157353" y="402590"/>
                  </a:lnTo>
                  <a:lnTo>
                    <a:pt x="204216" y="407924"/>
                  </a:lnTo>
                  <a:lnTo>
                    <a:pt x="2968625" y="407924"/>
                  </a:lnTo>
                  <a:lnTo>
                    <a:pt x="3015488" y="402590"/>
                  </a:lnTo>
                  <a:lnTo>
                    <a:pt x="3058414" y="387223"/>
                  </a:lnTo>
                  <a:lnTo>
                    <a:pt x="3096387" y="363093"/>
                  </a:lnTo>
                  <a:lnTo>
                    <a:pt x="3128010" y="331470"/>
                  </a:lnTo>
                  <a:lnTo>
                    <a:pt x="3152140" y="293624"/>
                  </a:lnTo>
                  <a:lnTo>
                    <a:pt x="3167507" y="250698"/>
                  </a:lnTo>
                  <a:lnTo>
                    <a:pt x="3172841" y="203962"/>
                  </a:lnTo>
                  <a:lnTo>
                    <a:pt x="3167507" y="157225"/>
                  </a:lnTo>
                  <a:lnTo>
                    <a:pt x="3152140" y="114300"/>
                  </a:lnTo>
                  <a:lnTo>
                    <a:pt x="3128010" y="76454"/>
                  </a:lnTo>
                  <a:lnTo>
                    <a:pt x="3096387" y="44831"/>
                  </a:lnTo>
                  <a:lnTo>
                    <a:pt x="3058414" y="20700"/>
                  </a:lnTo>
                  <a:lnTo>
                    <a:pt x="3015488" y="5334"/>
                  </a:lnTo>
                  <a:lnTo>
                    <a:pt x="2968625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94944" y="3233928"/>
              <a:ext cx="2071370" cy="408305"/>
            </a:xfrm>
            <a:custGeom>
              <a:avLst/>
              <a:gdLst/>
              <a:ahLst/>
              <a:cxnLst/>
              <a:rect l="l" t="t" r="r" b="b"/>
              <a:pathLst>
                <a:path w="2071370" h="408304">
                  <a:moveTo>
                    <a:pt x="1866645" y="0"/>
                  </a:moveTo>
                  <a:lnTo>
                    <a:pt x="204190" y="0"/>
                  </a:lnTo>
                  <a:lnTo>
                    <a:pt x="157365" y="5334"/>
                  </a:lnTo>
                  <a:lnTo>
                    <a:pt x="114388" y="20700"/>
                  </a:lnTo>
                  <a:lnTo>
                    <a:pt x="76479" y="44831"/>
                  </a:lnTo>
                  <a:lnTo>
                    <a:pt x="44856" y="76454"/>
                  </a:lnTo>
                  <a:lnTo>
                    <a:pt x="20751" y="114300"/>
                  </a:lnTo>
                  <a:lnTo>
                    <a:pt x="5397" y="157225"/>
                  </a:lnTo>
                  <a:lnTo>
                    <a:pt x="0" y="203962"/>
                  </a:lnTo>
                  <a:lnTo>
                    <a:pt x="5397" y="250698"/>
                  </a:lnTo>
                  <a:lnTo>
                    <a:pt x="20751" y="293624"/>
                  </a:lnTo>
                  <a:lnTo>
                    <a:pt x="44856" y="331470"/>
                  </a:lnTo>
                  <a:lnTo>
                    <a:pt x="76479" y="363093"/>
                  </a:lnTo>
                  <a:lnTo>
                    <a:pt x="114388" y="387223"/>
                  </a:lnTo>
                  <a:lnTo>
                    <a:pt x="157365" y="402590"/>
                  </a:lnTo>
                  <a:lnTo>
                    <a:pt x="204190" y="407924"/>
                  </a:lnTo>
                  <a:lnTo>
                    <a:pt x="1866645" y="407924"/>
                  </a:lnTo>
                  <a:lnTo>
                    <a:pt x="1913508" y="402590"/>
                  </a:lnTo>
                  <a:lnTo>
                    <a:pt x="1956435" y="387223"/>
                  </a:lnTo>
                  <a:lnTo>
                    <a:pt x="1994408" y="363093"/>
                  </a:lnTo>
                  <a:lnTo>
                    <a:pt x="2026031" y="331470"/>
                  </a:lnTo>
                  <a:lnTo>
                    <a:pt x="2050161" y="293624"/>
                  </a:lnTo>
                  <a:lnTo>
                    <a:pt x="2065528" y="250698"/>
                  </a:lnTo>
                  <a:lnTo>
                    <a:pt x="2070862" y="203962"/>
                  </a:lnTo>
                  <a:lnTo>
                    <a:pt x="2065528" y="157225"/>
                  </a:lnTo>
                  <a:lnTo>
                    <a:pt x="2050161" y="114300"/>
                  </a:lnTo>
                  <a:lnTo>
                    <a:pt x="2026031" y="76454"/>
                  </a:lnTo>
                  <a:lnTo>
                    <a:pt x="1994408" y="44831"/>
                  </a:lnTo>
                  <a:lnTo>
                    <a:pt x="1956435" y="20700"/>
                  </a:lnTo>
                  <a:lnTo>
                    <a:pt x="1913508" y="5334"/>
                  </a:lnTo>
                  <a:lnTo>
                    <a:pt x="1866645" y="0"/>
                  </a:lnTo>
                  <a:close/>
                </a:path>
              </a:pathLst>
            </a:custGeom>
            <a:solidFill>
              <a:srgbClr val="9F5D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94944" y="3233928"/>
              <a:ext cx="2071370" cy="408305"/>
            </a:xfrm>
            <a:custGeom>
              <a:avLst/>
              <a:gdLst/>
              <a:ahLst/>
              <a:cxnLst/>
              <a:rect l="l" t="t" r="r" b="b"/>
              <a:pathLst>
                <a:path w="2071370" h="408304">
                  <a:moveTo>
                    <a:pt x="0" y="203962"/>
                  </a:moveTo>
                  <a:lnTo>
                    <a:pt x="5397" y="157225"/>
                  </a:lnTo>
                  <a:lnTo>
                    <a:pt x="20751" y="114300"/>
                  </a:lnTo>
                  <a:lnTo>
                    <a:pt x="44856" y="76454"/>
                  </a:lnTo>
                  <a:lnTo>
                    <a:pt x="76479" y="44831"/>
                  </a:lnTo>
                  <a:lnTo>
                    <a:pt x="114388" y="20700"/>
                  </a:lnTo>
                  <a:lnTo>
                    <a:pt x="157365" y="5334"/>
                  </a:lnTo>
                  <a:lnTo>
                    <a:pt x="204190" y="0"/>
                  </a:lnTo>
                  <a:lnTo>
                    <a:pt x="1866645" y="0"/>
                  </a:lnTo>
                  <a:lnTo>
                    <a:pt x="1913508" y="5334"/>
                  </a:lnTo>
                  <a:lnTo>
                    <a:pt x="1956435" y="20700"/>
                  </a:lnTo>
                  <a:lnTo>
                    <a:pt x="1994408" y="44831"/>
                  </a:lnTo>
                  <a:lnTo>
                    <a:pt x="2026031" y="76454"/>
                  </a:lnTo>
                  <a:lnTo>
                    <a:pt x="2050161" y="114300"/>
                  </a:lnTo>
                  <a:lnTo>
                    <a:pt x="2065528" y="157225"/>
                  </a:lnTo>
                  <a:lnTo>
                    <a:pt x="2070862" y="203962"/>
                  </a:lnTo>
                  <a:lnTo>
                    <a:pt x="2065528" y="250698"/>
                  </a:lnTo>
                  <a:lnTo>
                    <a:pt x="2050161" y="293624"/>
                  </a:lnTo>
                  <a:lnTo>
                    <a:pt x="2026031" y="331470"/>
                  </a:lnTo>
                  <a:lnTo>
                    <a:pt x="1994408" y="363093"/>
                  </a:lnTo>
                  <a:lnTo>
                    <a:pt x="1956435" y="387223"/>
                  </a:lnTo>
                  <a:lnTo>
                    <a:pt x="1913508" y="402590"/>
                  </a:lnTo>
                  <a:lnTo>
                    <a:pt x="1866645" y="407924"/>
                  </a:lnTo>
                  <a:lnTo>
                    <a:pt x="204190" y="407924"/>
                  </a:lnTo>
                  <a:lnTo>
                    <a:pt x="157365" y="402590"/>
                  </a:lnTo>
                  <a:lnTo>
                    <a:pt x="114388" y="387223"/>
                  </a:lnTo>
                  <a:lnTo>
                    <a:pt x="76479" y="363093"/>
                  </a:lnTo>
                  <a:lnTo>
                    <a:pt x="44856" y="331470"/>
                  </a:lnTo>
                  <a:lnTo>
                    <a:pt x="20751" y="293624"/>
                  </a:lnTo>
                  <a:lnTo>
                    <a:pt x="5397" y="250698"/>
                  </a:lnTo>
                  <a:lnTo>
                    <a:pt x="0" y="203962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74319" y="498424"/>
            <a:ext cx="67081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66565" algn="l"/>
              </a:tabLst>
            </a:pPr>
            <a:r>
              <a:rPr dirty="0"/>
              <a:t>Что</a:t>
            </a:r>
            <a:r>
              <a:rPr spc="70" dirty="0"/>
              <a:t> </a:t>
            </a:r>
            <a:r>
              <a:rPr dirty="0"/>
              <a:t>такое</a:t>
            </a:r>
            <a:r>
              <a:rPr spc="90" dirty="0"/>
              <a:t> </a:t>
            </a:r>
            <a:r>
              <a:rPr dirty="0"/>
              <a:t>НТО</a:t>
            </a:r>
            <a:r>
              <a:rPr spc="70" dirty="0"/>
              <a:t> </a:t>
            </a:r>
            <a:r>
              <a:rPr spc="-10" dirty="0">
                <a:latin typeface="Ebrima"/>
                <a:cs typeface="Ebrima"/>
              </a:rPr>
              <a:t>Junior</a:t>
            </a:r>
            <a:r>
              <a:rPr dirty="0">
                <a:latin typeface="Ebrima"/>
                <a:cs typeface="Ebrima"/>
              </a:rPr>
              <a:t>	</a:t>
            </a:r>
            <a:r>
              <a:rPr u="sng" spc="-10" dirty="0">
                <a:solidFill>
                  <a:srgbClr val="40ADFF"/>
                </a:solidFill>
                <a:uFill>
                  <a:solidFill>
                    <a:srgbClr val="40ADFF"/>
                  </a:solidFill>
                </a:uFill>
                <a:latin typeface="Ebrima"/>
                <a:cs typeface="Ebrima"/>
                <a:hlinkClick r:id="rId2"/>
              </a:rPr>
              <a:t>junior.ntcontest.ru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059586" y="1239139"/>
            <a:ext cx="10090785" cy="850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0299"/>
              </a:lnSpc>
              <a:spcBef>
                <a:spcPts val="90"/>
              </a:spcBef>
            </a:pPr>
            <a:r>
              <a:rPr sz="1800" b="1" dirty="0">
                <a:latin typeface="Cambria"/>
                <a:cs typeface="Cambria"/>
              </a:rPr>
              <a:t>НТО</a:t>
            </a:r>
            <a:r>
              <a:rPr sz="1800" b="1" spc="50" dirty="0">
                <a:latin typeface="Cambria"/>
                <a:cs typeface="Cambria"/>
              </a:rPr>
              <a:t> </a:t>
            </a:r>
            <a:r>
              <a:rPr sz="1800" b="1" dirty="0">
                <a:latin typeface="Ebrima"/>
                <a:cs typeface="Ebrima"/>
              </a:rPr>
              <a:t>Junior</a:t>
            </a:r>
            <a:r>
              <a:rPr sz="1800" b="1" spc="-90" dirty="0">
                <a:latin typeface="Ebrima"/>
                <a:cs typeface="Ebrima"/>
              </a:rPr>
              <a:t> </a:t>
            </a:r>
            <a:r>
              <a:rPr sz="1800" dirty="0">
                <a:latin typeface="Ebrima"/>
                <a:cs typeface="Ebrima"/>
              </a:rPr>
              <a:t>—</a:t>
            </a:r>
            <a:r>
              <a:rPr sz="1800" spc="-55" dirty="0">
                <a:latin typeface="Ebrima"/>
                <a:cs typeface="Ebrima"/>
              </a:rPr>
              <a:t> </a:t>
            </a:r>
            <a:r>
              <a:rPr sz="1800" dirty="0">
                <a:latin typeface="Cambria"/>
                <a:cs typeface="Cambria"/>
              </a:rPr>
              <a:t>это</a:t>
            </a:r>
            <a:r>
              <a:rPr sz="1800" spc="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командные</a:t>
            </a:r>
            <a:r>
              <a:rPr sz="1800" spc="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инженерные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соревнования</a:t>
            </a:r>
            <a:r>
              <a:rPr sz="1800" spc="4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для</a:t>
            </a:r>
            <a:r>
              <a:rPr sz="1800" spc="3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школьников</a:t>
            </a:r>
            <a:r>
              <a:rPr sz="1800" spc="40" dirty="0">
                <a:latin typeface="Cambria"/>
                <a:cs typeface="Cambria"/>
              </a:rPr>
              <a:t> </a:t>
            </a:r>
            <a:r>
              <a:rPr sz="1800" dirty="0">
                <a:latin typeface="Ebrima"/>
                <a:cs typeface="Ebrima"/>
              </a:rPr>
              <a:t>5−7</a:t>
            </a:r>
            <a:r>
              <a:rPr sz="1800" spc="-40" dirty="0">
                <a:latin typeface="Ebrima"/>
                <a:cs typeface="Ebrima"/>
              </a:rPr>
              <a:t> </a:t>
            </a:r>
            <a:r>
              <a:rPr sz="1800" dirty="0">
                <a:latin typeface="Cambria"/>
                <a:cs typeface="Cambria"/>
              </a:rPr>
              <a:t>классов</a:t>
            </a:r>
            <a:r>
              <a:rPr sz="1800" dirty="0">
                <a:latin typeface="Ebrima"/>
                <a:cs typeface="Ebrima"/>
              </a:rPr>
              <a:t>,</a:t>
            </a:r>
            <a:r>
              <a:rPr sz="1800" spc="-95" dirty="0">
                <a:latin typeface="Ebrima"/>
                <a:cs typeface="Ebrima"/>
              </a:rPr>
              <a:t> </a:t>
            </a:r>
            <a:r>
              <a:rPr sz="1800" dirty="0">
                <a:latin typeface="Cambria"/>
                <a:cs typeface="Cambria"/>
              </a:rPr>
              <a:t>где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spc="-25" dirty="0">
                <a:latin typeface="Cambria"/>
                <a:cs typeface="Cambria"/>
              </a:rPr>
              <a:t>они </a:t>
            </a:r>
            <a:r>
              <a:rPr sz="1800" dirty="0">
                <a:latin typeface="Cambria"/>
                <a:cs typeface="Cambria"/>
              </a:rPr>
              <a:t>знакомятся</a:t>
            </a:r>
            <a:r>
              <a:rPr sz="1800" spc="-3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с востребованными</a:t>
            </a:r>
            <a:r>
              <a:rPr sz="1800" spc="3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современными</a:t>
            </a:r>
            <a:r>
              <a:rPr sz="1800" spc="5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технологиями</a:t>
            </a:r>
            <a:r>
              <a:rPr sz="1800" spc="-10" dirty="0">
                <a:latin typeface="Ebrima"/>
                <a:cs typeface="Ebrima"/>
              </a:rPr>
              <a:t>,</a:t>
            </a:r>
            <a:r>
              <a:rPr sz="1800" spc="-114" dirty="0">
                <a:latin typeface="Ebrima"/>
                <a:cs typeface="Ebrima"/>
              </a:rPr>
              <a:t> </a:t>
            </a:r>
            <a:r>
              <a:rPr sz="1800" dirty="0">
                <a:latin typeface="Cambria"/>
                <a:cs typeface="Cambria"/>
              </a:rPr>
              <a:t>начинают</a:t>
            </a:r>
            <a:r>
              <a:rPr sz="1800" spc="3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освоение</a:t>
            </a:r>
            <a:r>
              <a:rPr sz="1800" spc="-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актуальных </a:t>
            </a:r>
            <a:r>
              <a:rPr sz="1800" dirty="0">
                <a:latin typeface="Cambria"/>
                <a:cs typeface="Cambria"/>
              </a:rPr>
              <a:t>компетенций</a:t>
            </a:r>
            <a:r>
              <a:rPr sz="1800" spc="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и делают</a:t>
            </a:r>
            <a:r>
              <a:rPr sz="1800" spc="-1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первые</a:t>
            </a:r>
            <a:r>
              <a:rPr sz="1800" spc="1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шаги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</a:t>
            </a:r>
            <a:r>
              <a:rPr sz="1800" spc="-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роли</a:t>
            </a:r>
            <a:r>
              <a:rPr sz="1800" spc="-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инженеров</a:t>
            </a:r>
            <a:r>
              <a:rPr sz="1800" spc="3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будущего</a:t>
            </a:r>
            <a:r>
              <a:rPr sz="1800" spc="-10" dirty="0">
                <a:latin typeface="Ebrima"/>
                <a:cs typeface="Ebrima"/>
              </a:rPr>
              <a:t>.</a:t>
            </a:r>
            <a:endParaRPr sz="1800">
              <a:latin typeface="Ebrima"/>
              <a:cs typeface="Ebri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17804" y="2537460"/>
            <a:ext cx="10779125" cy="0"/>
          </a:xfrm>
          <a:custGeom>
            <a:avLst/>
            <a:gdLst/>
            <a:ahLst/>
            <a:cxnLst/>
            <a:rect l="l" t="t" r="r" b="b"/>
            <a:pathLst>
              <a:path w="10779125">
                <a:moveTo>
                  <a:pt x="0" y="0"/>
                </a:moveTo>
                <a:lnTo>
                  <a:pt x="10779125" y="0"/>
                </a:lnTo>
              </a:path>
            </a:pathLst>
          </a:custGeom>
          <a:ln w="12192">
            <a:solidFill>
              <a:srgbClr val="B853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74319" y="2770758"/>
            <a:ext cx="22853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mbria"/>
                <a:cs typeface="Cambria"/>
              </a:rPr>
              <a:t>ФОРМАТ</a:t>
            </a:r>
            <a:r>
              <a:rPr sz="1400" b="1" spc="25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СОРЕВНОВАНИЙ</a:t>
            </a:r>
            <a:r>
              <a:rPr sz="1400" b="1" spc="-10" dirty="0">
                <a:latin typeface="Ebrima"/>
                <a:cs typeface="Ebrima"/>
              </a:rPr>
              <a:t>:</a:t>
            </a:r>
            <a:endParaRPr sz="1400">
              <a:latin typeface="Ebrima"/>
              <a:cs typeface="Ebri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91809" y="2769488"/>
            <a:ext cx="398017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mbria"/>
                <a:cs typeface="Cambria"/>
              </a:rPr>
              <a:t>Почему</a:t>
            </a:r>
            <a:r>
              <a:rPr sz="1600" b="1" spc="-20" dirty="0">
                <a:latin typeface="Cambria"/>
                <a:cs typeface="Cambria"/>
              </a:rPr>
              <a:t> </a:t>
            </a:r>
            <a:r>
              <a:rPr sz="1600" b="1" dirty="0">
                <a:latin typeface="Cambria"/>
                <a:cs typeface="Cambria"/>
              </a:rPr>
              <a:t>стоит</a:t>
            </a:r>
            <a:r>
              <a:rPr sz="1600" b="1" spc="15" dirty="0">
                <a:latin typeface="Cambria"/>
                <a:cs typeface="Cambria"/>
              </a:rPr>
              <a:t> </a:t>
            </a:r>
            <a:r>
              <a:rPr sz="1600" b="1" dirty="0">
                <a:latin typeface="Cambria"/>
                <a:cs typeface="Cambria"/>
              </a:rPr>
              <a:t>участвовать</a:t>
            </a:r>
            <a:r>
              <a:rPr sz="1600" b="1" spc="50" dirty="0">
                <a:latin typeface="Cambria"/>
                <a:cs typeface="Cambria"/>
              </a:rPr>
              <a:t> </a:t>
            </a:r>
            <a:r>
              <a:rPr sz="1600" b="1" dirty="0">
                <a:latin typeface="Cambria"/>
                <a:cs typeface="Cambria"/>
              </a:rPr>
              <a:t>в</a:t>
            </a:r>
            <a:r>
              <a:rPr sz="1600" b="1" spc="-35" dirty="0">
                <a:latin typeface="Cambria"/>
                <a:cs typeface="Cambria"/>
              </a:rPr>
              <a:t> </a:t>
            </a:r>
            <a:r>
              <a:rPr sz="1600" b="1" dirty="0">
                <a:latin typeface="Cambria"/>
                <a:cs typeface="Cambria"/>
              </a:rPr>
              <a:t>НТО</a:t>
            </a:r>
            <a:r>
              <a:rPr sz="1600" b="1" spc="-15" dirty="0">
                <a:latin typeface="Cambria"/>
                <a:cs typeface="Cambria"/>
              </a:rPr>
              <a:t> </a:t>
            </a:r>
            <a:r>
              <a:rPr sz="1600" b="1" spc="-10" dirty="0">
                <a:latin typeface="Ebrima"/>
                <a:cs typeface="Ebrima"/>
              </a:rPr>
              <a:t>Junior?</a:t>
            </a:r>
            <a:endParaRPr sz="1600">
              <a:latin typeface="Ebrima"/>
              <a:cs typeface="Ebri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40027" y="3313938"/>
            <a:ext cx="96964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mbria"/>
                <a:cs typeface="Cambria"/>
              </a:rPr>
              <a:t>ПОДГОТОВКА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18743" y="3830192"/>
            <a:ext cx="1424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mbria"/>
                <a:cs typeface="Cambria"/>
              </a:rPr>
              <a:t>ОТБОРОЧНЫЙ</a:t>
            </a:r>
            <a:r>
              <a:rPr sz="1200" spc="-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mbria"/>
                <a:cs typeface="Cambria"/>
              </a:rPr>
              <a:t>ЭТАП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53133" y="4345685"/>
            <a:ext cx="5467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mbria"/>
                <a:cs typeface="Cambria"/>
              </a:rPr>
              <a:t>ФИНАЛ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95857" y="4861941"/>
            <a:ext cx="12763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mbria"/>
                <a:cs typeface="Cambria"/>
              </a:rPr>
              <a:t>СЛЁТ НТО</a:t>
            </a:r>
            <a:r>
              <a:rPr sz="1200" spc="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Ebrima"/>
                <a:cs typeface="Ebrima"/>
              </a:rPr>
              <a:t>JUNIOR</a:t>
            </a:r>
            <a:endParaRPr sz="1200">
              <a:latin typeface="Ebrima"/>
              <a:cs typeface="Ebri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918586" y="3216402"/>
            <a:ext cx="1597025" cy="3733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sz="1200" spc="-10" dirty="0">
                <a:latin typeface="Cambria"/>
                <a:cs typeface="Cambria"/>
              </a:rPr>
              <a:t>образовательный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-20" dirty="0">
                <a:latin typeface="Cambria"/>
                <a:cs typeface="Cambria"/>
              </a:rPr>
              <a:t>курс </a:t>
            </a:r>
            <a:r>
              <a:rPr sz="1200" dirty="0">
                <a:latin typeface="Cambria"/>
                <a:cs typeface="Cambria"/>
              </a:rPr>
              <a:t>по</a:t>
            </a:r>
            <a:r>
              <a:rPr sz="1200" spc="-10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каждой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-20" dirty="0">
                <a:latin typeface="Cambria"/>
                <a:cs typeface="Cambria"/>
              </a:rPr>
              <a:t>сфере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918586" y="3835654"/>
            <a:ext cx="2383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mbria"/>
                <a:cs typeface="Cambria"/>
              </a:rPr>
              <a:t>индивидуальные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-25" dirty="0">
                <a:latin typeface="Cambria"/>
                <a:cs typeface="Cambria"/>
              </a:rPr>
              <a:t>онлайн</a:t>
            </a:r>
            <a:r>
              <a:rPr sz="1200" spc="-25" dirty="0">
                <a:latin typeface="Ebrima"/>
                <a:cs typeface="Ebrima"/>
              </a:rPr>
              <a:t>-</a:t>
            </a:r>
            <a:r>
              <a:rPr sz="1200" spc="-10" dirty="0">
                <a:latin typeface="Cambria"/>
                <a:cs typeface="Cambria"/>
              </a:rPr>
              <a:t>задания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918586" y="4252721"/>
            <a:ext cx="1814195" cy="373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70"/>
              </a:lnSpc>
              <a:spcBef>
                <a:spcPts val="100"/>
              </a:spcBef>
            </a:pPr>
            <a:r>
              <a:rPr sz="1200" dirty="0">
                <a:latin typeface="Cambria"/>
                <a:cs typeface="Cambria"/>
              </a:rPr>
              <a:t>командная</a:t>
            </a:r>
            <a:r>
              <a:rPr sz="1200" spc="-1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работа</a:t>
            </a:r>
            <a:r>
              <a:rPr sz="1200" spc="-65" dirty="0">
                <a:latin typeface="Cambria"/>
                <a:cs typeface="Cambria"/>
              </a:rPr>
              <a:t> </a:t>
            </a:r>
            <a:r>
              <a:rPr sz="1200" spc="-25" dirty="0">
                <a:latin typeface="Cambria"/>
                <a:cs typeface="Cambria"/>
              </a:rPr>
              <a:t>на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ts val="1370"/>
              </a:lnSpc>
            </a:pPr>
            <a:r>
              <a:rPr sz="1200" spc="-10" dirty="0">
                <a:latin typeface="Cambria"/>
                <a:cs typeface="Cambria"/>
              </a:rPr>
              <a:t>региональных</a:t>
            </a:r>
            <a:r>
              <a:rPr sz="1200" spc="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площадках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17317" y="4769866"/>
            <a:ext cx="2367915" cy="36068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40"/>
              </a:spcBef>
            </a:pPr>
            <a:r>
              <a:rPr sz="1200" spc="-10" dirty="0">
                <a:latin typeface="Cambria"/>
                <a:cs typeface="Cambria"/>
              </a:rPr>
              <a:t>поощрительное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мероприятие</a:t>
            </a:r>
            <a:r>
              <a:rPr sz="1200" spc="20" dirty="0">
                <a:latin typeface="Cambria"/>
                <a:cs typeface="Cambria"/>
              </a:rPr>
              <a:t> </a:t>
            </a:r>
            <a:r>
              <a:rPr sz="1200" spc="-25" dirty="0">
                <a:latin typeface="Cambria"/>
                <a:cs typeface="Cambria"/>
              </a:rPr>
              <a:t>для </a:t>
            </a:r>
            <a:r>
              <a:rPr sz="1200" dirty="0">
                <a:latin typeface="Cambria"/>
                <a:cs typeface="Cambria"/>
              </a:rPr>
              <a:t>лучших</a:t>
            </a:r>
            <a:r>
              <a:rPr sz="1200" spc="-30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команд</a:t>
            </a:r>
            <a:r>
              <a:rPr sz="1200" spc="1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страны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91554" y="3164586"/>
            <a:ext cx="4964430" cy="305943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99085" marR="535305" indent="-287020">
              <a:lnSpc>
                <a:spcPct val="103600"/>
              </a:lnSpc>
              <a:spcBef>
                <a:spcPts val="40"/>
              </a:spcBef>
              <a:buClr>
                <a:srgbClr val="9F5DA3"/>
              </a:buClr>
              <a:buFont typeface="Cambria Math"/>
              <a:buChar char="◉"/>
              <a:tabLst>
                <a:tab pos="299085" algn="l"/>
              </a:tabLst>
            </a:pPr>
            <a:r>
              <a:rPr sz="1400" b="1" dirty="0">
                <a:latin typeface="Cambria"/>
                <a:cs typeface="Cambria"/>
              </a:rPr>
              <a:t>Ранняя</a:t>
            </a:r>
            <a:r>
              <a:rPr sz="1400" b="1" spc="55" dirty="0">
                <a:latin typeface="Cambria"/>
                <a:cs typeface="Cambria"/>
              </a:rPr>
              <a:t> </a:t>
            </a:r>
            <a:r>
              <a:rPr sz="1400" b="1" spc="-20" dirty="0">
                <a:latin typeface="Cambria"/>
                <a:cs typeface="Cambria"/>
              </a:rPr>
              <a:t>профориентация</a:t>
            </a:r>
            <a:r>
              <a:rPr sz="1400" b="1" spc="-20" dirty="0">
                <a:latin typeface="Ebrima"/>
                <a:cs typeface="Ebrima"/>
              </a:rPr>
              <a:t>:</a:t>
            </a:r>
            <a:r>
              <a:rPr sz="1400" b="1" spc="-70" dirty="0">
                <a:latin typeface="Ebrima"/>
                <a:cs typeface="Ebrima"/>
              </a:rPr>
              <a:t> </a:t>
            </a:r>
            <a:r>
              <a:rPr sz="1400" dirty="0">
                <a:latin typeface="Cambria"/>
                <a:cs typeface="Cambria"/>
              </a:rPr>
              <a:t>получить</a:t>
            </a:r>
            <a:r>
              <a:rPr sz="1400" spc="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первый</a:t>
            </a:r>
            <a:r>
              <a:rPr sz="1400" spc="9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опыт </a:t>
            </a:r>
            <a:r>
              <a:rPr sz="1400" dirty="0">
                <a:latin typeface="Cambria"/>
                <a:cs typeface="Cambria"/>
              </a:rPr>
              <a:t>в</a:t>
            </a:r>
            <a:r>
              <a:rPr sz="1400" spc="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технологических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направлениях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и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понять</a:t>
            </a:r>
            <a:r>
              <a:rPr sz="1400" spc="-10" dirty="0">
                <a:latin typeface="Ebrima"/>
                <a:cs typeface="Ebrima"/>
              </a:rPr>
              <a:t>,</a:t>
            </a:r>
            <a:r>
              <a:rPr sz="1400" spc="-100" dirty="0">
                <a:latin typeface="Ebrima"/>
                <a:cs typeface="Ebrima"/>
              </a:rPr>
              <a:t> </a:t>
            </a:r>
            <a:r>
              <a:rPr sz="1400" spc="-25" dirty="0">
                <a:latin typeface="Cambria"/>
                <a:cs typeface="Cambria"/>
              </a:rPr>
              <a:t>что </a:t>
            </a:r>
            <a:r>
              <a:rPr sz="1400" spc="-10" dirty="0">
                <a:latin typeface="Cambria"/>
                <a:cs typeface="Cambria"/>
              </a:rPr>
              <a:t>интересно</a:t>
            </a:r>
            <a:r>
              <a:rPr sz="1400" spc="-10" dirty="0">
                <a:latin typeface="Ebrima"/>
                <a:cs typeface="Ebrima"/>
              </a:rPr>
              <a:t>.</a:t>
            </a:r>
            <a:endParaRPr sz="1400">
              <a:latin typeface="Ebrima"/>
              <a:cs typeface="Ebrima"/>
            </a:endParaRPr>
          </a:p>
          <a:p>
            <a:pPr marL="299085" marR="227329" indent="-287020" algn="just">
              <a:lnSpc>
                <a:spcPct val="100000"/>
              </a:lnSpc>
              <a:spcBef>
                <a:spcPts val="1200"/>
              </a:spcBef>
              <a:buClr>
                <a:srgbClr val="9F5DA3"/>
              </a:buClr>
              <a:buFont typeface="Cambria Math"/>
              <a:buChar char="◉"/>
              <a:tabLst>
                <a:tab pos="299085" algn="l"/>
              </a:tabLst>
            </a:pPr>
            <a:r>
              <a:rPr sz="1400" b="1" dirty="0">
                <a:latin typeface="Cambria"/>
                <a:cs typeface="Cambria"/>
              </a:rPr>
              <a:t>Практические</a:t>
            </a:r>
            <a:r>
              <a:rPr sz="1400" b="1" spc="8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навыки</a:t>
            </a:r>
            <a:r>
              <a:rPr sz="1400" b="1" dirty="0">
                <a:latin typeface="Ebrima"/>
                <a:cs typeface="Ebrima"/>
              </a:rPr>
              <a:t>: </a:t>
            </a:r>
            <a:r>
              <a:rPr sz="1400" dirty="0">
                <a:latin typeface="Cambria"/>
                <a:cs typeface="Cambria"/>
              </a:rPr>
              <a:t>попробовать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себя</a:t>
            </a:r>
            <a:r>
              <a:rPr sz="1400" spc="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в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решении </a:t>
            </a:r>
            <a:r>
              <a:rPr sz="1400" dirty="0">
                <a:latin typeface="Cambria"/>
                <a:cs typeface="Cambria"/>
              </a:rPr>
              <a:t>практических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комплексных</a:t>
            </a:r>
            <a:r>
              <a:rPr sz="1400" spc="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заданий</a:t>
            </a:r>
            <a:r>
              <a:rPr sz="1400" dirty="0">
                <a:latin typeface="Ebrima"/>
                <a:cs typeface="Ebrima"/>
              </a:rPr>
              <a:t>, </a:t>
            </a:r>
            <a:r>
              <a:rPr sz="1400" dirty="0">
                <a:latin typeface="Cambria"/>
                <a:cs typeface="Cambria"/>
              </a:rPr>
              <a:t>начать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освоение профессиональных инструментов</a:t>
            </a:r>
            <a:r>
              <a:rPr sz="1400" spc="-10" dirty="0">
                <a:latin typeface="Ebrima"/>
                <a:cs typeface="Ebrima"/>
              </a:rPr>
              <a:t>.</a:t>
            </a:r>
            <a:endParaRPr sz="1400">
              <a:latin typeface="Ebrima"/>
              <a:cs typeface="Ebrima"/>
            </a:endParaRPr>
          </a:p>
          <a:p>
            <a:pPr marL="299085" indent="-286385">
              <a:lnSpc>
                <a:spcPct val="100000"/>
              </a:lnSpc>
              <a:spcBef>
                <a:spcPts val="1205"/>
              </a:spcBef>
              <a:buClr>
                <a:srgbClr val="9F5DA3"/>
              </a:buClr>
              <a:buFont typeface="Cambria Math"/>
              <a:buChar char="◉"/>
              <a:tabLst>
                <a:tab pos="299085" algn="l"/>
              </a:tabLst>
            </a:pPr>
            <a:r>
              <a:rPr sz="1400" b="1" dirty="0">
                <a:latin typeface="Cambria"/>
                <a:cs typeface="Cambria"/>
              </a:rPr>
              <a:t>Подготовка</a:t>
            </a:r>
            <a:r>
              <a:rPr sz="1400" b="1" spc="-1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к</a:t>
            </a:r>
            <a:r>
              <a:rPr sz="1400" b="1" spc="45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будущему</a:t>
            </a:r>
            <a:r>
              <a:rPr sz="1400" b="1" spc="-10" dirty="0">
                <a:latin typeface="Ebrima"/>
                <a:cs typeface="Ebrima"/>
              </a:rPr>
              <a:t>:</a:t>
            </a:r>
            <a:r>
              <a:rPr sz="1400" b="1" spc="-110" dirty="0">
                <a:latin typeface="Ebrima"/>
                <a:cs typeface="Ebrima"/>
              </a:rPr>
              <a:t> </a:t>
            </a:r>
            <a:r>
              <a:rPr sz="1400" dirty="0">
                <a:latin typeface="Cambria"/>
                <a:cs typeface="Cambria"/>
              </a:rPr>
              <a:t>открыть дверь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в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spc="-25" dirty="0">
                <a:latin typeface="Cambria"/>
                <a:cs typeface="Cambria"/>
              </a:rPr>
              <a:t>мир</a:t>
            </a:r>
            <a:endParaRPr sz="1400">
              <a:latin typeface="Cambria"/>
              <a:cs typeface="Cambria"/>
            </a:endParaRPr>
          </a:p>
          <a:p>
            <a:pPr marL="299085" marR="5080">
              <a:lnSpc>
                <a:spcPct val="100000"/>
              </a:lnSpc>
            </a:pPr>
            <a:r>
              <a:rPr sz="1400" dirty="0">
                <a:latin typeface="Cambria"/>
                <a:cs typeface="Cambria"/>
              </a:rPr>
              <a:t>технологических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конкурсов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и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заложить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базу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для</a:t>
            </a:r>
            <a:r>
              <a:rPr sz="1400" spc="2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участия </a:t>
            </a:r>
            <a:r>
              <a:rPr sz="1400" dirty="0">
                <a:latin typeface="Cambria"/>
                <a:cs typeface="Cambria"/>
              </a:rPr>
              <a:t>в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НТО</a:t>
            </a:r>
            <a:r>
              <a:rPr sz="1400" spc="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для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Ebrima"/>
                <a:cs typeface="Ebrima"/>
              </a:rPr>
              <a:t>8−11</a:t>
            </a:r>
            <a:r>
              <a:rPr sz="1400" spc="-65" dirty="0">
                <a:latin typeface="Ebrima"/>
                <a:cs typeface="Ebrima"/>
              </a:rPr>
              <a:t> </a:t>
            </a:r>
            <a:r>
              <a:rPr sz="1400" spc="-10" dirty="0">
                <a:latin typeface="Cambria"/>
                <a:cs typeface="Cambria"/>
              </a:rPr>
              <a:t>классов</a:t>
            </a:r>
            <a:r>
              <a:rPr sz="1400" spc="-10" dirty="0">
                <a:latin typeface="Ebrima"/>
                <a:cs typeface="Ebrima"/>
              </a:rPr>
              <a:t>.</a:t>
            </a:r>
            <a:endParaRPr sz="1400">
              <a:latin typeface="Ebrima"/>
              <a:cs typeface="Ebrima"/>
            </a:endParaRPr>
          </a:p>
          <a:p>
            <a:pPr marL="299085" marR="309245" indent="-287020">
              <a:lnSpc>
                <a:spcPct val="100000"/>
              </a:lnSpc>
              <a:spcBef>
                <a:spcPts val="1200"/>
              </a:spcBef>
              <a:buClr>
                <a:srgbClr val="9F5DA3"/>
              </a:buClr>
              <a:buFont typeface="Cambria Math"/>
              <a:buChar char="◉"/>
              <a:tabLst>
                <a:tab pos="299085" algn="l"/>
              </a:tabLst>
            </a:pPr>
            <a:r>
              <a:rPr sz="1400" b="1" spc="-10" dirty="0">
                <a:latin typeface="Cambria"/>
                <a:cs typeface="Cambria"/>
              </a:rPr>
              <a:t>Доступность</a:t>
            </a:r>
            <a:r>
              <a:rPr sz="1400" b="1" spc="-10" dirty="0">
                <a:latin typeface="Ebrima"/>
                <a:cs typeface="Ebrima"/>
              </a:rPr>
              <a:t>:</a:t>
            </a:r>
            <a:r>
              <a:rPr sz="1400" b="1" spc="-95" dirty="0">
                <a:latin typeface="Ebrima"/>
                <a:cs typeface="Ebrima"/>
              </a:rPr>
              <a:t> </a:t>
            </a:r>
            <a:r>
              <a:rPr sz="1400" dirty="0">
                <a:latin typeface="Cambria"/>
                <a:cs typeface="Cambria"/>
              </a:rPr>
              <a:t>можно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участвовать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из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любого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региона</a:t>
            </a:r>
            <a:r>
              <a:rPr sz="1400" spc="-10" dirty="0">
                <a:latin typeface="Ebrima"/>
                <a:cs typeface="Ebrima"/>
              </a:rPr>
              <a:t>, </a:t>
            </a:r>
            <a:r>
              <a:rPr sz="1400" dirty="0">
                <a:latin typeface="Cambria"/>
                <a:cs typeface="Cambria"/>
              </a:rPr>
              <a:t>ведь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нужен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только</a:t>
            </a:r>
            <a:r>
              <a:rPr sz="1400" spc="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компьютер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с</a:t>
            </a:r>
            <a:r>
              <a:rPr sz="1400" spc="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подключением </a:t>
            </a:r>
            <a:r>
              <a:rPr sz="1400" spc="-50" dirty="0">
                <a:latin typeface="Cambria"/>
                <a:cs typeface="Cambria"/>
              </a:rPr>
              <a:t>к </a:t>
            </a:r>
            <a:r>
              <a:rPr sz="1400" spc="-10" dirty="0">
                <a:latin typeface="Cambria"/>
                <a:cs typeface="Cambria"/>
              </a:rPr>
              <a:t>Интернету</a:t>
            </a:r>
            <a:r>
              <a:rPr sz="1400" spc="-10" dirty="0">
                <a:latin typeface="Ebrima"/>
                <a:cs typeface="Ebrima"/>
              </a:rPr>
              <a:t>.</a:t>
            </a:r>
            <a:r>
              <a:rPr sz="1400" spc="-100" dirty="0">
                <a:latin typeface="Ebrima"/>
                <a:cs typeface="Ebrima"/>
              </a:rPr>
              <a:t> </a:t>
            </a:r>
            <a:r>
              <a:rPr sz="1400" dirty="0">
                <a:latin typeface="Cambria"/>
                <a:cs typeface="Cambria"/>
              </a:rPr>
              <a:t>Участие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в</a:t>
            </a:r>
            <a:r>
              <a:rPr sz="1400" spc="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олимпиаде</a:t>
            </a:r>
            <a:r>
              <a:rPr sz="1400" spc="5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бесплатное</a:t>
            </a:r>
            <a:r>
              <a:rPr sz="1400" spc="-10" dirty="0">
                <a:latin typeface="Ebrima"/>
                <a:cs typeface="Ebrima"/>
              </a:rPr>
              <a:t>.</a:t>
            </a:r>
            <a:endParaRPr sz="1400">
              <a:latin typeface="Ebrima"/>
              <a:cs typeface="Ebri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0" y="105155"/>
            <a:ext cx="1347470" cy="307975"/>
          </a:xfrm>
          <a:custGeom>
            <a:avLst/>
            <a:gdLst/>
            <a:ahLst/>
            <a:cxnLst/>
            <a:rect l="l" t="t" r="r" b="b"/>
            <a:pathLst>
              <a:path w="1347470" h="307975">
                <a:moveTo>
                  <a:pt x="1193063" y="0"/>
                </a:moveTo>
                <a:lnTo>
                  <a:pt x="0" y="0"/>
                </a:lnTo>
                <a:lnTo>
                  <a:pt x="0" y="307721"/>
                </a:lnTo>
                <a:lnTo>
                  <a:pt x="1193063" y="307721"/>
                </a:lnTo>
                <a:lnTo>
                  <a:pt x="1241691" y="299847"/>
                </a:lnTo>
                <a:lnTo>
                  <a:pt x="1283970" y="278003"/>
                </a:lnTo>
                <a:lnTo>
                  <a:pt x="1317244" y="244728"/>
                </a:lnTo>
                <a:lnTo>
                  <a:pt x="1339088" y="202438"/>
                </a:lnTo>
                <a:lnTo>
                  <a:pt x="1346962" y="153924"/>
                </a:lnTo>
                <a:lnTo>
                  <a:pt x="1339088" y="105283"/>
                </a:lnTo>
                <a:lnTo>
                  <a:pt x="1317244" y="62992"/>
                </a:lnTo>
                <a:lnTo>
                  <a:pt x="1283970" y="29718"/>
                </a:lnTo>
                <a:lnTo>
                  <a:pt x="1241691" y="7874"/>
                </a:lnTo>
                <a:lnTo>
                  <a:pt x="1193063" y="0"/>
                </a:lnTo>
                <a:close/>
              </a:path>
            </a:pathLst>
          </a:custGeom>
          <a:solidFill>
            <a:srgbClr val="9F5D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70103" y="136017"/>
            <a:ext cx="7600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mbria"/>
                <a:cs typeface="Cambria"/>
              </a:rPr>
              <a:t>НТО</a:t>
            </a:r>
            <a:r>
              <a:rPr sz="12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Ebrima"/>
                <a:cs typeface="Ebrima"/>
              </a:rPr>
              <a:t>Junior</a:t>
            </a:r>
            <a:endParaRPr sz="1200">
              <a:latin typeface="Ebrima"/>
              <a:cs typeface="Ebrima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67945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spc="-50" dirty="0">
                <a:latin typeface="Ebrima"/>
                <a:cs typeface="Ebrima"/>
              </a:rPr>
              <a:t>8</a:t>
            </a:fld>
            <a:endParaRPr spc="-50" dirty="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357116" cy="684123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3271" y="492251"/>
            <a:ext cx="6658356" cy="4008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8011" y="492251"/>
            <a:ext cx="2638043" cy="204368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144756" y="2368295"/>
            <a:ext cx="47244" cy="448970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95927" y="1131824"/>
            <a:ext cx="571881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latin typeface="Cambria"/>
                <a:cs typeface="Cambria"/>
              </a:rPr>
              <a:t>Национальная</a:t>
            </a:r>
            <a:endParaRPr sz="3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3200" b="1" dirty="0">
                <a:latin typeface="Cambria"/>
                <a:cs typeface="Cambria"/>
              </a:rPr>
              <a:t>технологическая</a:t>
            </a:r>
            <a:r>
              <a:rPr sz="3200" b="1" spc="125" dirty="0">
                <a:latin typeface="Cambria"/>
                <a:cs typeface="Cambria"/>
              </a:rPr>
              <a:t> </a:t>
            </a:r>
            <a:r>
              <a:rPr sz="3200" b="1" spc="-10" dirty="0">
                <a:latin typeface="Cambria"/>
                <a:cs typeface="Cambria"/>
              </a:rPr>
              <a:t>олимпиада</a:t>
            </a:r>
            <a:endParaRPr sz="32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85003" y="2637866"/>
            <a:ext cx="5850255" cy="29489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u="sng" spc="-10" dirty="0">
                <a:solidFill>
                  <a:srgbClr val="40ADFF"/>
                </a:solidFill>
                <a:uFill>
                  <a:solidFill>
                    <a:srgbClr val="40ADFF"/>
                  </a:solidFill>
                </a:uFill>
                <a:latin typeface="Ebrima"/>
                <a:cs typeface="Ebrima"/>
                <a:hlinkClick r:id="rId6"/>
              </a:rPr>
              <a:t>ntcontest.ru</a:t>
            </a:r>
            <a:endParaRPr sz="3200">
              <a:latin typeface="Ebrima"/>
              <a:cs typeface="Ebrima"/>
            </a:endParaRPr>
          </a:p>
          <a:p>
            <a:pPr marL="24765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latin typeface="Cambria"/>
                <a:cs typeface="Cambria"/>
              </a:rPr>
              <a:t>Многопрофильная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командная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инженерная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олимпиада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для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школьников</a:t>
            </a:r>
            <a:endParaRPr sz="1400">
              <a:latin typeface="Cambria"/>
              <a:cs typeface="Cambria"/>
            </a:endParaRPr>
          </a:p>
          <a:p>
            <a:pPr marL="24765">
              <a:lnSpc>
                <a:spcPct val="100000"/>
              </a:lnSpc>
            </a:pPr>
            <a:r>
              <a:rPr sz="1400" spc="-25" dirty="0">
                <a:latin typeface="Ebrima"/>
                <a:cs typeface="Ebrima"/>
              </a:rPr>
              <a:t>8-</a:t>
            </a:r>
            <a:r>
              <a:rPr sz="1400" dirty="0">
                <a:latin typeface="Ebrima"/>
                <a:cs typeface="Ebrima"/>
              </a:rPr>
              <a:t>11</a:t>
            </a:r>
            <a:r>
              <a:rPr sz="1400" spc="-30" dirty="0">
                <a:latin typeface="Ebrima"/>
                <a:cs typeface="Ebrima"/>
              </a:rPr>
              <a:t> </a:t>
            </a:r>
            <a:r>
              <a:rPr sz="1400" spc="-10" dirty="0">
                <a:latin typeface="Cambria"/>
                <a:cs typeface="Cambria"/>
              </a:rPr>
              <a:t>классов</a:t>
            </a:r>
            <a:r>
              <a:rPr sz="1400" spc="-10" dirty="0">
                <a:latin typeface="Ebrima"/>
                <a:cs typeface="Ebrima"/>
              </a:rPr>
              <a:t>:</a:t>
            </a:r>
            <a:endParaRPr sz="1400">
              <a:latin typeface="Ebrima"/>
              <a:cs typeface="Ebrima"/>
            </a:endParaRPr>
          </a:p>
          <a:p>
            <a:pPr marL="311150" indent="-28638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11150" algn="l"/>
              </a:tabLst>
            </a:pPr>
            <a:r>
              <a:rPr sz="1400" dirty="0">
                <a:latin typeface="Cambria"/>
                <a:cs typeface="Cambria"/>
              </a:rPr>
              <a:t>Всероссийский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охват</a:t>
            </a:r>
            <a:endParaRPr sz="1400">
              <a:latin typeface="Cambria"/>
              <a:cs typeface="Cambria"/>
            </a:endParaRPr>
          </a:p>
          <a:p>
            <a:pPr marL="311150" indent="-28638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11150" algn="l"/>
              </a:tabLst>
            </a:pPr>
            <a:r>
              <a:rPr sz="1400" dirty="0">
                <a:latin typeface="Cambria"/>
                <a:cs typeface="Cambria"/>
              </a:rPr>
              <a:t>Кейсы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и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технологические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задачи</a:t>
            </a:r>
            <a:endParaRPr sz="1400">
              <a:latin typeface="Cambria"/>
              <a:cs typeface="Cambria"/>
            </a:endParaRPr>
          </a:p>
          <a:p>
            <a:pPr marL="311150" indent="-28638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11150" algn="l"/>
              </a:tabLst>
            </a:pPr>
            <a:r>
              <a:rPr sz="1400" dirty="0">
                <a:latin typeface="Cambria"/>
                <a:cs typeface="Cambria"/>
              </a:rPr>
              <a:t>Бонус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к</a:t>
            </a:r>
            <a:r>
              <a:rPr sz="1400" spc="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поступлению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в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вузы</a:t>
            </a:r>
            <a:endParaRPr sz="1400">
              <a:latin typeface="Cambria"/>
              <a:cs typeface="Cambria"/>
            </a:endParaRPr>
          </a:p>
          <a:p>
            <a:pPr marL="311150">
              <a:lnSpc>
                <a:spcPct val="100000"/>
              </a:lnSpc>
            </a:pPr>
            <a:r>
              <a:rPr sz="1400" dirty="0">
                <a:latin typeface="Ebrima"/>
                <a:cs typeface="Ebrima"/>
              </a:rPr>
              <a:t>(100</a:t>
            </a:r>
            <a:r>
              <a:rPr sz="1400" spc="-90" dirty="0">
                <a:latin typeface="Ebrima"/>
                <a:cs typeface="Ebrima"/>
              </a:rPr>
              <a:t> </a:t>
            </a:r>
            <a:r>
              <a:rPr sz="1400" dirty="0">
                <a:latin typeface="Cambria"/>
                <a:cs typeface="Cambria"/>
              </a:rPr>
              <a:t>баллов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ЕГЭ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или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поступление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БВИ</a:t>
            </a:r>
            <a:r>
              <a:rPr sz="1400" spc="-20" dirty="0">
                <a:latin typeface="Ebrima"/>
                <a:cs typeface="Ebrima"/>
              </a:rPr>
              <a:t>)</a:t>
            </a:r>
            <a:endParaRPr sz="1400">
              <a:latin typeface="Ebrima"/>
              <a:cs typeface="Ebrima"/>
            </a:endParaRPr>
          </a:p>
          <a:p>
            <a:pPr marL="311150" indent="-286385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11150" algn="l"/>
              </a:tabLst>
            </a:pPr>
            <a:r>
              <a:rPr sz="1400" dirty="0">
                <a:latin typeface="Cambria"/>
                <a:cs typeface="Cambria"/>
              </a:rPr>
              <a:t>Задачи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от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ведущих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технологических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компаний</a:t>
            </a:r>
            <a:endParaRPr sz="1400">
              <a:latin typeface="Cambria"/>
              <a:cs typeface="Cambria"/>
            </a:endParaRPr>
          </a:p>
          <a:p>
            <a:pPr marL="311150" marR="1027430" indent="-2870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11150" algn="l"/>
              </a:tabLst>
            </a:pPr>
            <a:r>
              <a:rPr sz="1400" dirty="0">
                <a:latin typeface="Cambria"/>
                <a:cs typeface="Cambria"/>
              </a:rPr>
              <a:t>Возможность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прохождения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стажировок</a:t>
            </a:r>
            <a:r>
              <a:rPr sz="1400" spc="-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с</a:t>
            </a:r>
            <a:r>
              <a:rPr sz="1400" spc="3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перспективой трудоустройства</a:t>
            </a:r>
            <a:endParaRPr sz="1400">
              <a:latin typeface="Cambria"/>
              <a:cs typeface="Cambria"/>
            </a:endParaRPr>
          </a:p>
        </p:txBody>
      </p: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2400" y="3124200"/>
            <a:ext cx="4367784" cy="24551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Расписание</a:t>
            </a:r>
            <a:r>
              <a:rPr spc="-80" dirty="0"/>
              <a:t> </a:t>
            </a:r>
            <a:r>
              <a:rPr spc="-25" dirty="0"/>
              <a:t>НТО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" y="44195"/>
            <a:ext cx="12182856" cy="681380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spc="-25" dirty="0">
                <a:latin typeface="Ebrima"/>
                <a:cs typeface="Ebrima"/>
              </a:rPr>
              <a:t>10</a:t>
            </a:fld>
            <a:endParaRPr spc="-25" dirty="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4319" y="499948"/>
            <a:ext cx="6140450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Конкурс</a:t>
            </a:r>
            <a:r>
              <a:rPr sz="1800" spc="25" dirty="0"/>
              <a:t> </a:t>
            </a:r>
            <a:r>
              <a:rPr sz="1800" dirty="0"/>
              <a:t>цифровых</a:t>
            </a:r>
            <a:r>
              <a:rPr sz="1800" spc="15" dirty="0"/>
              <a:t> </a:t>
            </a:r>
            <a:r>
              <a:rPr sz="1800" dirty="0"/>
              <a:t>портфолио</a:t>
            </a:r>
            <a:r>
              <a:rPr sz="1800" spc="10" dirty="0"/>
              <a:t> </a:t>
            </a:r>
            <a:r>
              <a:rPr sz="1800" dirty="0">
                <a:latin typeface="Ebrima"/>
                <a:cs typeface="Ebrima"/>
              </a:rPr>
              <a:t>«</a:t>
            </a:r>
            <a:r>
              <a:rPr sz="1800" dirty="0"/>
              <a:t>Талант</a:t>
            </a:r>
            <a:r>
              <a:rPr sz="1800" spc="-5" dirty="0"/>
              <a:t> </a:t>
            </a:r>
            <a:r>
              <a:rPr sz="1800" spc="-20" dirty="0"/>
              <a:t>НТО</a:t>
            </a:r>
            <a:r>
              <a:rPr sz="1800" spc="-20" dirty="0">
                <a:latin typeface="Ebrima"/>
                <a:cs typeface="Ebrima"/>
              </a:rPr>
              <a:t>»</a:t>
            </a:r>
            <a:endParaRPr sz="1800">
              <a:latin typeface="Ebrima"/>
              <a:cs typeface="Ebrima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dirty="0"/>
              <a:t>Конкурс</a:t>
            </a:r>
            <a:r>
              <a:rPr sz="1800" spc="-20" dirty="0"/>
              <a:t> </a:t>
            </a:r>
            <a:r>
              <a:rPr sz="1800" dirty="0"/>
              <a:t>цифровых</a:t>
            </a:r>
            <a:r>
              <a:rPr sz="1800" spc="10" dirty="0"/>
              <a:t> </a:t>
            </a:r>
            <a:r>
              <a:rPr sz="1800" dirty="0"/>
              <a:t>портфолио</a:t>
            </a:r>
            <a:r>
              <a:rPr sz="1800" spc="-15" dirty="0"/>
              <a:t> </a:t>
            </a:r>
            <a:r>
              <a:rPr sz="1800" dirty="0">
                <a:latin typeface="Ebrima"/>
                <a:cs typeface="Ebrima"/>
              </a:rPr>
              <a:t>—</a:t>
            </a:r>
            <a:r>
              <a:rPr sz="1800" spc="-85" dirty="0">
                <a:latin typeface="Ebrima"/>
                <a:cs typeface="Ebrima"/>
              </a:rPr>
              <a:t> </a:t>
            </a:r>
            <a:r>
              <a:rPr sz="1800" spc="-10" dirty="0"/>
              <a:t>компетентностный</a:t>
            </a:r>
            <a:r>
              <a:rPr sz="1800" spc="25" dirty="0"/>
              <a:t> </a:t>
            </a:r>
            <a:r>
              <a:rPr sz="1800" spc="-20" dirty="0"/>
              <a:t>трек </a:t>
            </a:r>
            <a:r>
              <a:rPr sz="1800" dirty="0"/>
              <a:t>Всероссийский</a:t>
            </a:r>
            <a:r>
              <a:rPr sz="1800" spc="-60" dirty="0"/>
              <a:t> </a:t>
            </a:r>
            <a:r>
              <a:rPr sz="1800" spc="-20" dirty="0"/>
              <a:t>охват</a:t>
            </a:r>
            <a:endParaRPr sz="1800">
              <a:latin typeface="Ebrima"/>
              <a:cs typeface="Ebri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28790" y="499948"/>
            <a:ext cx="18300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10" dirty="0">
                <a:solidFill>
                  <a:srgbClr val="40ADFF"/>
                </a:solidFill>
                <a:uFill>
                  <a:solidFill>
                    <a:srgbClr val="40ADFF"/>
                  </a:solidFill>
                </a:uFill>
                <a:latin typeface="Ebrima"/>
                <a:cs typeface="Ebrima"/>
                <a:hlinkClick r:id="rId2"/>
              </a:rPr>
              <a:t>talent.ntcontest.ru</a:t>
            </a:r>
            <a:endParaRPr sz="1800">
              <a:latin typeface="Ebrima"/>
              <a:cs typeface="Ebri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05155"/>
            <a:ext cx="1347470" cy="307975"/>
          </a:xfrm>
          <a:custGeom>
            <a:avLst/>
            <a:gdLst/>
            <a:ahLst/>
            <a:cxnLst/>
            <a:rect l="l" t="t" r="r" b="b"/>
            <a:pathLst>
              <a:path w="1347470" h="307975">
                <a:moveTo>
                  <a:pt x="1193063" y="0"/>
                </a:moveTo>
                <a:lnTo>
                  <a:pt x="0" y="0"/>
                </a:lnTo>
                <a:lnTo>
                  <a:pt x="0" y="307721"/>
                </a:lnTo>
                <a:lnTo>
                  <a:pt x="1193063" y="307721"/>
                </a:lnTo>
                <a:lnTo>
                  <a:pt x="1241691" y="299847"/>
                </a:lnTo>
                <a:lnTo>
                  <a:pt x="1283970" y="278003"/>
                </a:lnTo>
                <a:lnTo>
                  <a:pt x="1317244" y="244728"/>
                </a:lnTo>
                <a:lnTo>
                  <a:pt x="1339088" y="202438"/>
                </a:lnTo>
                <a:lnTo>
                  <a:pt x="1346962" y="153924"/>
                </a:lnTo>
                <a:lnTo>
                  <a:pt x="1339088" y="105283"/>
                </a:lnTo>
                <a:lnTo>
                  <a:pt x="1317244" y="62992"/>
                </a:lnTo>
                <a:lnTo>
                  <a:pt x="1283970" y="29718"/>
                </a:lnTo>
                <a:lnTo>
                  <a:pt x="1241691" y="7874"/>
                </a:lnTo>
                <a:lnTo>
                  <a:pt x="1193063" y="0"/>
                </a:lnTo>
                <a:close/>
              </a:path>
            </a:pathLst>
          </a:custGeom>
          <a:solidFill>
            <a:srgbClr val="EC73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9311" y="136017"/>
            <a:ext cx="9975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Ebrima"/>
                <a:cs typeface="Ebrima"/>
              </a:rPr>
              <a:t>«</a:t>
            </a:r>
            <a:r>
              <a:rPr sz="1200" dirty="0">
                <a:solidFill>
                  <a:srgbClr val="FFFFFF"/>
                </a:solidFill>
                <a:latin typeface="Cambria"/>
                <a:cs typeface="Cambria"/>
              </a:rPr>
              <a:t>Талант</a:t>
            </a:r>
            <a:r>
              <a:rPr sz="12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mbria"/>
                <a:cs typeface="Cambria"/>
              </a:rPr>
              <a:t>НТО</a:t>
            </a:r>
            <a:r>
              <a:rPr sz="1200" spc="-20" dirty="0">
                <a:solidFill>
                  <a:srgbClr val="FFFFFF"/>
                </a:solidFill>
                <a:latin typeface="Ebrima"/>
                <a:cs typeface="Ebrima"/>
              </a:rPr>
              <a:t>»</a:t>
            </a:r>
            <a:endParaRPr sz="1200">
              <a:latin typeface="Ebrima"/>
              <a:cs typeface="Ebrim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1219200"/>
            <a:ext cx="11734800" cy="52593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74319" y="1323594"/>
            <a:ext cx="5661025" cy="1188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"/>
                <a:cs typeface="Cambria"/>
              </a:rPr>
              <a:t>Дополнительные</a:t>
            </a:r>
            <a:r>
              <a:rPr sz="1800" spc="-1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баллы</a:t>
            </a:r>
            <a:r>
              <a:rPr sz="1800" spc="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при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поступлении</a:t>
            </a:r>
            <a:r>
              <a:rPr sz="1800" spc="-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</a:t>
            </a:r>
            <a:r>
              <a:rPr sz="1800" spc="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ряд</a:t>
            </a:r>
            <a:r>
              <a:rPr sz="1800" spc="-2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вузов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10"/>
              </a:spcBef>
            </a:pPr>
            <a:endParaRPr sz="1800">
              <a:latin typeface="Cambria"/>
              <a:cs typeface="Cambria"/>
            </a:endParaRPr>
          </a:p>
          <a:p>
            <a:pPr marL="88900">
              <a:lnSpc>
                <a:spcPct val="100000"/>
              </a:lnSpc>
            </a:pPr>
            <a:r>
              <a:rPr sz="1800" b="1" spc="-10" dirty="0">
                <a:solidFill>
                  <a:srgbClr val="EC735B"/>
                </a:solidFill>
                <a:latin typeface="Cambria"/>
                <a:cs typeface="Cambria"/>
              </a:rPr>
              <a:t>КОМПЕТЕНЦИИ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4319" y="3864609"/>
            <a:ext cx="4102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Cambria"/>
                <a:cs typeface="Cambria"/>
              </a:rPr>
              <a:t>ТОП</a:t>
            </a:r>
            <a:r>
              <a:rPr sz="1200" spc="-30" dirty="0">
                <a:latin typeface="Ebrima"/>
                <a:cs typeface="Ebrima"/>
              </a:rPr>
              <a:t>-</a:t>
            </a:r>
            <a:r>
              <a:rPr sz="1200" dirty="0">
                <a:latin typeface="Ebrima"/>
                <a:cs typeface="Ebrima"/>
              </a:rPr>
              <a:t>5</a:t>
            </a:r>
            <a:r>
              <a:rPr sz="1200" spc="-35" dirty="0">
                <a:latin typeface="Ebrima"/>
                <a:cs typeface="Ebrima"/>
              </a:rPr>
              <a:t> </a:t>
            </a:r>
            <a:r>
              <a:rPr sz="1200" dirty="0">
                <a:latin typeface="Cambria"/>
                <a:cs typeface="Cambria"/>
              </a:rPr>
              <a:t>РЕГИОНОВ РОССИИ</a:t>
            </a:r>
            <a:r>
              <a:rPr sz="1200" spc="-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ПО</a:t>
            </a:r>
            <a:r>
              <a:rPr sz="1200" spc="10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КОЛИЧЕСТВУ</a:t>
            </a:r>
            <a:r>
              <a:rPr sz="1200" spc="-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УЧАСТНИКОВ</a:t>
            </a:r>
            <a:r>
              <a:rPr sz="1200" spc="-10" dirty="0">
                <a:latin typeface="Ebrima"/>
                <a:cs typeface="Ebrima"/>
              </a:rPr>
              <a:t>:</a:t>
            </a:r>
            <a:endParaRPr sz="1200">
              <a:latin typeface="Ebrima"/>
              <a:cs typeface="Ebri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4319" y="4474591"/>
            <a:ext cx="5270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mbria"/>
                <a:cs typeface="Cambria"/>
              </a:rPr>
              <a:t>Москва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4319" y="5269738"/>
            <a:ext cx="166306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mbria"/>
                <a:cs typeface="Cambria"/>
              </a:rPr>
              <a:t>Новосибирская</a:t>
            </a:r>
            <a:r>
              <a:rPr sz="1200" spc="-4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область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04435" y="4474591"/>
            <a:ext cx="12020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Cambria"/>
                <a:cs typeface="Cambria"/>
              </a:rPr>
              <a:t>Санкт</a:t>
            </a:r>
            <a:r>
              <a:rPr sz="1200" spc="-25" dirty="0">
                <a:latin typeface="Ebrima"/>
                <a:cs typeface="Ebrima"/>
              </a:rPr>
              <a:t>-</a:t>
            </a:r>
            <a:r>
              <a:rPr sz="1200" spc="-10" dirty="0">
                <a:latin typeface="Cambria"/>
                <a:cs typeface="Cambria"/>
              </a:rPr>
              <a:t>Петербург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04435" y="5269738"/>
            <a:ext cx="1422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mbria"/>
                <a:cs typeface="Cambria"/>
              </a:rPr>
              <a:t>Московская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область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15427" y="4854955"/>
            <a:ext cx="1499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mbria"/>
                <a:cs typeface="Cambria"/>
              </a:rPr>
              <a:t>Челябинская</a:t>
            </a:r>
            <a:r>
              <a:rPr sz="1200" spc="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область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48000" y="4331208"/>
            <a:ext cx="7903845" cy="1358900"/>
            <a:chOff x="3048000" y="4331208"/>
            <a:chExt cx="7903845" cy="1358900"/>
          </a:xfrm>
        </p:grpSpPr>
        <p:sp>
          <p:nvSpPr>
            <p:cNvPr id="15" name="object 15"/>
            <p:cNvSpPr/>
            <p:nvPr/>
          </p:nvSpPr>
          <p:spPr>
            <a:xfrm>
              <a:off x="4299203" y="4331208"/>
              <a:ext cx="3610610" cy="1358900"/>
            </a:xfrm>
            <a:custGeom>
              <a:avLst/>
              <a:gdLst/>
              <a:ahLst/>
              <a:cxnLst/>
              <a:rect l="l" t="t" r="r" b="b"/>
              <a:pathLst>
                <a:path w="3610609" h="1358900">
                  <a:moveTo>
                    <a:pt x="0" y="0"/>
                  </a:moveTo>
                  <a:lnTo>
                    <a:pt x="0" y="1358811"/>
                  </a:lnTo>
                </a:path>
                <a:path w="3610609" h="1358900">
                  <a:moveTo>
                    <a:pt x="3610102" y="0"/>
                  </a:moveTo>
                  <a:lnTo>
                    <a:pt x="3610102" y="1358811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8480" y="4448556"/>
              <a:ext cx="758952" cy="2301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8000" y="5248656"/>
              <a:ext cx="758951" cy="23012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82282" y="4457700"/>
              <a:ext cx="513080" cy="212725"/>
            </a:xfrm>
            <a:custGeom>
              <a:avLst/>
              <a:gdLst/>
              <a:ahLst/>
              <a:cxnLst/>
              <a:rect l="l" t="t" r="r" b="b"/>
              <a:pathLst>
                <a:path w="513079" h="212725">
                  <a:moveTo>
                    <a:pt x="136080" y="169075"/>
                  </a:moveTo>
                  <a:lnTo>
                    <a:pt x="93218" y="169075"/>
                  </a:lnTo>
                  <a:lnTo>
                    <a:pt x="93218" y="212725"/>
                  </a:lnTo>
                  <a:lnTo>
                    <a:pt x="136080" y="212725"/>
                  </a:lnTo>
                  <a:lnTo>
                    <a:pt x="136080" y="169075"/>
                  </a:lnTo>
                  <a:close/>
                </a:path>
                <a:path w="513079" h="212725">
                  <a:moveTo>
                    <a:pt x="161798" y="134112"/>
                  </a:moveTo>
                  <a:lnTo>
                    <a:pt x="136080" y="134112"/>
                  </a:lnTo>
                  <a:lnTo>
                    <a:pt x="136080" y="59829"/>
                  </a:lnTo>
                  <a:lnTo>
                    <a:pt x="93218" y="59829"/>
                  </a:lnTo>
                  <a:lnTo>
                    <a:pt x="93218" y="134112"/>
                  </a:lnTo>
                  <a:lnTo>
                    <a:pt x="42164" y="134112"/>
                  </a:lnTo>
                  <a:lnTo>
                    <a:pt x="55499" y="117348"/>
                  </a:lnTo>
                  <a:lnTo>
                    <a:pt x="64643" y="105156"/>
                  </a:lnTo>
                  <a:lnTo>
                    <a:pt x="77851" y="85979"/>
                  </a:lnTo>
                  <a:lnTo>
                    <a:pt x="85979" y="72771"/>
                  </a:lnTo>
                  <a:lnTo>
                    <a:pt x="93218" y="59817"/>
                  </a:lnTo>
                  <a:lnTo>
                    <a:pt x="136144" y="59817"/>
                  </a:lnTo>
                  <a:lnTo>
                    <a:pt x="136144" y="0"/>
                  </a:lnTo>
                  <a:lnTo>
                    <a:pt x="92456" y="0"/>
                  </a:lnTo>
                  <a:lnTo>
                    <a:pt x="84201" y="16510"/>
                  </a:lnTo>
                  <a:lnTo>
                    <a:pt x="63246" y="51181"/>
                  </a:lnTo>
                  <a:lnTo>
                    <a:pt x="38608" y="85598"/>
                  </a:lnTo>
                  <a:lnTo>
                    <a:pt x="12573" y="117983"/>
                  </a:lnTo>
                  <a:lnTo>
                    <a:pt x="0" y="132461"/>
                  </a:lnTo>
                  <a:lnTo>
                    <a:pt x="0" y="169037"/>
                  </a:lnTo>
                  <a:lnTo>
                    <a:pt x="161798" y="169037"/>
                  </a:lnTo>
                  <a:lnTo>
                    <a:pt x="161798" y="134112"/>
                  </a:lnTo>
                  <a:close/>
                </a:path>
                <a:path w="513079" h="212725">
                  <a:moveTo>
                    <a:pt x="311594" y="169075"/>
                  </a:moveTo>
                  <a:lnTo>
                    <a:pt x="268732" y="169075"/>
                  </a:lnTo>
                  <a:lnTo>
                    <a:pt x="268732" y="212725"/>
                  </a:lnTo>
                  <a:lnTo>
                    <a:pt x="311594" y="212725"/>
                  </a:lnTo>
                  <a:lnTo>
                    <a:pt x="311594" y="169075"/>
                  </a:lnTo>
                  <a:close/>
                </a:path>
                <a:path w="513079" h="212725">
                  <a:moveTo>
                    <a:pt x="337312" y="134112"/>
                  </a:moveTo>
                  <a:lnTo>
                    <a:pt x="311594" y="134112"/>
                  </a:lnTo>
                  <a:lnTo>
                    <a:pt x="311594" y="59829"/>
                  </a:lnTo>
                  <a:lnTo>
                    <a:pt x="268732" y="59829"/>
                  </a:lnTo>
                  <a:lnTo>
                    <a:pt x="268732" y="134112"/>
                  </a:lnTo>
                  <a:lnTo>
                    <a:pt x="217678" y="134112"/>
                  </a:lnTo>
                  <a:lnTo>
                    <a:pt x="226441" y="123317"/>
                  </a:lnTo>
                  <a:lnTo>
                    <a:pt x="240157" y="105156"/>
                  </a:lnTo>
                  <a:lnTo>
                    <a:pt x="253365" y="85979"/>
                  </a:lnTo>
                  <a:lnTo>
                    <a:pt x="261493" y="72771"/>
                  </a:lnTo>
                  <a:lnTo>
                    <a:pt x="268732" y="59817"/>
                  </a:lnTo>
                  <a:lnTo>
                    <a:pt x="311658" y="59817"/>
                  </a:lnTo>
                  <a:lnTo>
                    <a:pt x="311658" y="0"/>
                  </a:lnTo>
                  <a:lnTo>
                    <a:pt x="267970" y="0"/>
                  </a:lnTo>
                  <a:lnTo>
                    <a:pt x="259715" y="16510"/>
                  </a:lnTo>
                  <a:lnTo>
                    <a:pt x="238760" y="51181"/>
                  </a:lnTo>
                  <a:lnTo>
                    <a:pt x="214122" y="85598"/>
                  </a:lnTo>
                  <a:lnTo>
                    <a:pt x="188087" y="117983"/>
                  </a:lnTo>
                  <a:lnTo>
                    <a:pt x="175514" y="132461"/>
                  </a:lnTo>
                  <a:lnTo>
                    <a:pt x="175514" y="169037"/>
                  </a:lnTo>
                  <a:lnTo>
                    <a:pt x="337312" y="169037"/>
                  </a:lnTo>
                  <a:lnTo>
                    <a:pt x="337312" y="134112"/>
                  </a:lnTo>
                  <a:close/>
                </a:path>
                <a:path w="513079" h="212725">
                  <a:moveTo>
                    <a:pt x="487108" y="169075"/>
                  </a:moveTo>
                  <a:lnTo>
                    <a:pt x="444246" y="169075"/>
                  </a:lnTo>
                  <a:lnTo>
                    <a:pt x="444246" y="212725"/>
                  </a:lnTo>
                  <a:lnTo>
                    <a:pt x="487108" y="212725"/>
                  </a:lnTo>
                  <a:lnTo>
                    <a:pt x="487108" y="169075"/>
                  </a:lnTo>
                  <a:close/>
                </a:path>
                <a:path w="513079" h="212725">
                  <a:moveTo>
                    <a:pt x="512826" y="134112"/>
                  </a:moveTo>
                  <a:lnTo>
                    <a:pt x="487108" y="134112"/>
                  </a:lnTo>
                  <a:lnTo>
                    <a:pt x="487108" y="59829"/>
                  </a:lnTo>
                  <a:lnTo>
                    <a:pt x="444246" y="59829"/>
                  </a:lnTo>
                  <a:lnTo>
                    <a:pt x="444246" y="134112"/>
                  </a:lnTo>
                  <a:lnTo>
                    <a:pt x="393319" y="134112"/>
                  </a:lnTo>
                  <a:lnTo>
                    <a:pt x="406527" y="117348"/>
                  </a:lnTo>
                  <a:lnTo>
                    <a:pt x="415671" y="105156"/>
                  </a:lnTo>
                  <a:lnTo>
                    <a:pt x="428879" y="85979"/>
                  </a:lnTo>
                  <a:lnTo>
                    <a:pt x="437007" y="72771"/>
                  </a:lnTo>
                  <a:lnTo>
                    <a:pt x="444246" y="59817"/>
                  </a:lnTo>
                  <a:lnTo>
                    <a:pt x="487172" y="59817"/>
                  </a:lnTo>
                  <a:lnTo>
                    <a:pt x="487172" y="0"/>
                  </a:lnTo>
                  <a:lnTo>
                    <a:pt x="443484" y="0"/>
                  </a:lnTo>
                  <a:lnTo>
                    <a:pt x="435229" y="16510"/>
                  </a:lnTo>
                  <a:lnTo>
                    <a:pt x="414274" y="51181"/>
                  </a:lnTo>
                  <a:lnTo>
                    <a:pt x="389763" y="85598"/>
                  </a:lnTo>
                  <a:lnTo>
                    <a:pt x="363601" y="117983"/>
                  </a:lnTo>
                  <a:lnTo>
                    <a:pt x="351028" y="132461"/>
                  </a:lnTo>
                  <a:lnTo>
                    <a:pt x="351028" y="169037"/>
                  </a:lnTo>
                  <a:lnTo>
                    <a:pt x="512826" y="169037"/>
                  </a:lnTo>
                  <a:lnTo>
                    <a:pt x="512826" y="134112"/>
                  </a:lnTo>
                  <a:close/>
                </a:path>
              </a:pathLst>
            </a:custGeom>
            <a:solidFill>
              <a:srgbClr val="03A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38188" y="4457700"/>
              <a:ext cx="134365" cy="21640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082028" y="4457700"/>
              <a:ext cx="511809" cy="213360"/>
            </a:xfrm>
            <a:custGeom>
              <a:avLst/>
              <a:gdLst/>
              <a:ahLst/>
              <a:cxnLst/>
              <a:rect l="l" t="t" r="r" b="b"/>
              <a:pathLst>
                <a:path w="511809" h="213360">
                  <a:moveTo>
                    <a:pt x="443229" y="59943"/>
                  </a:moveTo>
                  <a:lnTo>
                    <a:pt x="439674" y="66167"/>
                  </a:lnTo>
                  <a:lnTo>
                    <a:pt x="435991" y="72770"/>
                  </a:lnTo>
                  <a:lnTo>
                    <a:pt x="431926" y="79375"/>
                  </a:lnTo>
                  <a:lnTo>
                    <a:pt x="427863" y="85979"/>
                  </a:lnTo>
                  <a:lnTo>
                    <a:pt x="423672" y="92456"/>
                  </a:lnTo>
                  <a:lnTo>
                    <a:pt x="419226" y="98806"/>
                  </a:lnTo>
                  <a:lnTo>
                    <a:pt x="414781" y="105282"/>
                  </a:lnTo>
                  <a:lnTo>
                    <a:pt x="410210" y="111251"/>
                  </a:lnTo>
                  <a:lnTo>
                    <a:pt x="405638" y="117348"/>
                  </a:lnTo>
                  <a:lnTo>
                    <a:pt x="401066" y="123317"/>
                  </a:lnTo>
                  <a:lnTo>
                    <a:pt x="396621" y="128905"/>
                  </a:lnTo>
                  <a:lnTo>
                    <a:pt x="392429" y="134238"/>
                  </a:lnTo>
                  <a:lnTo>
                    <a:pt x="443229" y="134238"/>
                  </a:lnTo>
                  <a:lnTo>
                    <a:pt x="443229" y="59943"/>
                  </a:lnTo>
                  <a:close/>
                </a:path>
                <a:path w="511809" h="213360">
                  <a:moveTo>
                    <a:pt x="268097" y="59943"/>
                  </a:moveTo>
                  <a:lnTo>
                    <a:pt x="264541" y="66167"/>
                  </a:lnTo>
                  <a:lnTo>
                    <a:pt x="260857" y="72770"/>
                  </a:lnTo>
                  <a:lnTo>
                    <a:pt x="256794" y="79375"/>
                  </a:lnTo>
                  <a:lnTo>
                    <a:pt x="252856" y="85979"/>
                  </a:lnTo>
                  <a:lnTo>
                    <a:pt x="248539" y="92456"/>
                  </a:lnTo>
                  <a:lnTo>
                    <a:pt x="244094" y="98806"/>
                  </a:lnTo>
                  <a:lnTo>
                    <a:pt x="239649" y="105282"/>
                  </a:lnTo>
                  <a:lnTo>
                    <a:pt x="235076" y="111251"/>
                  </a:lnTo>
                  <a:lnTo>
                    <a:pt x="230504" y="117348"/>
                  </a:lnTo>
                  <a:lnTo>
                    <a:pt x="225932" y="123317"/>
                  </a:lnTo>
                  <a:lnTo>
                    <a:pt x="221488" y="128905"/>
                  </a:lnTo>
                  <a:lnTo>
                    <a:pt x="217297" y="134238"/>
                  </a:lnTo>
                  <a:lnTo>
                    <a:pt x="268097" y="134238"/>
                  </a:lnTo>
                  <a:lnTo>
                    <a:pt x="268097" y="59943"/>
                  </a:lnTo>
                  <a:close/>
                </a:path>
                <a:path w="511809" h="213360">
                  <a:moveTo>
                    <a:pt x="92964" y="59943"/>
                  </a:moveTo>
                  <a:lnTo>
                    <a:pt x="89407" y="66167"/>
                  </a:lnTo>
                  <a:lnTo>
                    <a:pt x="85725" y="72770"/>
                  </a:lnTo>
                  <a:lnTo>
                    <a:pt x="81788" y="79375"/>
                  </a:lnTo>
                  <a:lnTo>
                    <a:pt x="77724" y="85979"/>
                  </a:lnTo>
                  <a:lnTo>
                    <a:pt x="73405" y="92456"/>
                  </a:lnTo>
                  <a:lnTo>
                    <a:pt x="68961" y="98806"/>
                  </a:lnTo>
                  <a:lnTo>
                    <a:pt x="64516" y="105282"/>
                  </a:lnTo>
                  <a:lnTo>
                    <a:pt x="59944" y="111251"/>
                  </a:lnTo>
                  <a:lnTo>
                    <a:pt x="55372" y="117348"/>
                  </a:lnTo>
                  <a:lnTo>
                    <a:pt x="50800" y="123317"/>
                  </a:lnTo>
                  <a:lnTo>
                    <a:pt x="46354" y="128905"/>
                  </a:lnTo>
                  <a:lnTo>
                    <a:pt x="42164" y="134238"/>
                  </a:lnTo>
                  <a:lnTo>
                    <a:pt x="92964" y="134238"/>
                  </a:lnTo>
                  <a:lnTo>
                    <a:pt x="92964" y="59943"/>
                  </a:lnTo>
                  <a:close/>
                </a:path>
                <a:path w="511809" h="213360">
                  <a:moveTo>
                    <a:pt x="442468" y="0"/>
                  </a:moveTo>
                  <a:lnTo>
                    <a:pt x="486028" y="0"/>
                  </a:lnTo>
                  <a:lnTo>
                    <a:pt x="486028" y="134238"/>
                  </a:lnTo>
                  <a:lnTo>
                    <a:pt x="511682" y="134238"/>
                  </a:lnTo>
                  <a:lnTo>
                    <a:pt x="511682" y="169163"/>
                  </a:lnTo>
                  <a:lnTo>
                    <a:pt x="486028" y="169163"/>
                  </a:lnTo>
                  <a:lnTo>
                    <a:pt x="486028" y="212851"/>
                  </a:lnTo>
                  <a:lnTo>
                    <a:pt x="443229" y="212851"/>
                  </a:lnTo>
                  <a:lnTo>
                    <a:pt x="443229" y="169163"/>
                  </a:lnTo>
                  <a:lnTo>
                    <a:pt x="350266" y="169163"/>
                  </a:lnTo>
                  <a:lnTo>
                    <a:pt x="350266" y="132587"/>
                  </a:lnTo>
                  <a:lnTo>
                    <a:pt x="356489" y="125475"/>
                  </a:lnTo>
                  <a:lnTo>
                    <a:pt x="362839" y="118110"/>
                  </a:lnTo>
                  <a:lnTo>
                    <a:pt x="388874" y="85725"/>
                  </a:lnTo>
                  <a:lnTo>
                    <a:pt x="413385" y="51181"/>
                  </a:lnTo>
                  <a:lnTo>
                    <a:pt x="434213" y="16510"/>
                  </a:lnTo>
                  <a:lnTo>
                    <a:pt x="438530" y="8127"/>
                  </a:lnTo>
                  <a:lnTo>
                    <a:pt x="442468" y="0"/>
                  </a:lnTo>
                  <a:close/>
                </a:path>
                <a:path w="511809" h="213360">
                  <a:moveTo>
                    <a:pt x="267335" y="0"/>
                  </a:moveTo>
                  <a:lnTo>
                    <a:pt x="310896" y="0"/>
                  </a:lnTo>
                  <a:lnTo>
                    <a:pt x="310896" y="134238"/>
                  </a:lnTo>
                  <a:lnTo>
                    <a:pt x="336550" y="134238"/>
                  </a:lnTo>
                  <a:lnTo>
                    <a:pt x="336550" y="169163"/>
                  </a:lnTo>
                  <a:lnTo>
                    <a:pt x="310896" y="169163"/>
                  </a:lnTo>
                  <a:lnTo>
                    <a:pt x="310896" y="212851"/>
                  </a:lnTo>
                  <a:lnTo>
                    <a:pt x="268097" y="212851"/>
                  </a:lnTo>
                  <a:lnTo>
                    <a:pt x="268097" y="169163"/>
                  </a:lnTo>
                  <a:lnTo>
                    <a:pt x="175132" y="169163"/>
                  </a:lnTo>
                  <a:lnTo>
                    <a:pt x="175132" y="132587"/>
                  </a:lnTo>
                  <a:lnTo>
                    <a:pt x="181355" y="125475"/>
                  </a:lnTo>
                  <a:lnTo>
                    <a:pt x="187705" y="118110"/>
                  </a:lnTo>
                  <a:lnTo>
                    <a:pt x="213741" y="85725"/>
                  </a:lnTo>
                  <a:lnTo>
                    <a:pt x="238251" y="51181"/>
                  </a:lnTo>
                  <a:lnTo>
                    <a:pt x="259079" y="16510"/>
                  </a:lnTo>
                  <a:lnTo>
                    <a:pt x="263525" y="8127"/>
                  </a:lnTo>
                  <a:lnTo>
                    <a:pt x="267335" y="0"/>
                  </a:lnTo>
                  <a:close/>
                </a:path>
                <a:path w="511809" h="213360">
                  <a:moveTo>
                    <a:pt x="92201" y="0"/>
                  </a:moveTo>
                  <a:lnTo>
                    <a:pt x="135763" y="0"/>
                  </a:lnTo>
                  <a:lnTo>
                    <a:pt x="135763" y="134238"/>
                  </a:lnTo>
                  <a:lnTo>
                    <a:pt x="161417" y="134238"/>
                  </a:lnTo>
                  <a:lnTo>
                    <a:pt x="161417" y="169163"/>
                  </a:lnTo>
                  <a:lnTo>
                    <a:pt x="135763" y="169163"/>
                  </a:lnTo>
                  <a:lnTo>
                    <a:pt x="135763" y="212851"/>
                  </a:lnTo>
                  <a:lnTo>
                    <a:pt x="92964" y="212851"/>
                  </a:lnTo>
                  <a:lnTo>
                    <a:pt x="92964" y="169163"/>
                  </a:lnTo>
                  <a:lnTo>
                    <a:pt x="0" y="169163"/>
                  </a:lnTo>
                  <a:lnTo>
                    <a:pt x="0" y="132587"/>
                  </a:lnTo>
                  <a:lnTo>
                    <a:pt x="6223" y="125475"/>
                  </a:lnTo>
                  <a:lnTo>
                    <a:pt x="12573" y="118110"/>
                  </a:lnTo>
                  <a:lnTo>
                    <a:pt x="38607" y="85725"/>
                  </a:lnTo>
                  <a:lnTo>
                    <a:pt x="63119" y="51181"/>
                  </a:lnTo>
                  <a:lnTo>
                    <a:pt x="83947" y="16510"/>
                  </a:lnTo>
                  <a:lnTo>
                    <a:pt x="88392" y="8127"/>
                  </a:lnTo>
                  <a:lnTo>
                    <a:pt x="92201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33615" y="4453128"/>
              <a:ext cx="143255" cy="22555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812280" y="5257800"/>
              <a:ext cx="767715" cy="213360"/>
            </a:xfrm>
            <a:custGeom>
              <a:avLst/>
              <a:gdLst/>
              <a:ahLst/>
              <a:cxnLst/>
              <a:rect l="l" t="t" r="r" b="b"/>
              <a:pathLst>
                <a:path w="767715" h="213360">
                  <a:moveTo>
                    <a:pt x="136067" y="169176"/>
                  </a:moveTo>
                  <a:lnTo>
                    <a:pt x="93218" y="169176"/>
                  </a:lnTo>
                  <a:lnTo>
                    <a:pt x="93218" y="212852"/>
                  </a:lnTo>
                  <a:lnTo>
                    <a:pt x="136067" y="212852"/>
                  </a:lnTo>
                  <a:lnTo>
                    <a:pt x="136067" y="169176"/>
                  </a:lnTo>
                  <a:close/>
                </a:path>
                <a:path w="767715" h="213360">
                  <a:moveTo>
                    <a:pt x="161798" y="134239"/>
                  </a:moveTo>
                  <a:lnTo>
                    <a:pt x="136067" y="134239"/>
                  </a:lnTo>
                  <a:lnTo>
                    <a:pt x="136067" y="59918"/>
                  </a:lnTo>
                  <a:lnTo>
                    <a:pt x="136017" y="0"/>
                  </a:lnTo>
                  <a:lnTo>
                    <a:pt x="93218" y="0"/>
                  </a:lnTo>
                  <a:lnTo>
                    <a:pt x="93218" y="59944"/>
                  </a:lnTo>
                  <a:lnTo>
                    <a:pt x="93218" y="134239"/>
                  </a:lnTo>
                  <a:lnTo>
                    <a:pt x="42164" y="134239"/>
                  </a:lnTo>
                  <a:lnTo>
                    <a:pt x="55499" y="117348"/>
                  </a:lnTo>
                  <a:lnTo>
                    <a:pt x="64643" y="105283"/>
                  </a:lnTo>
                  <a:lnTo>
                    <a:pt x="77851" y="85979"/>
                  </a:lnTo>
                  <a:lnTo>
                    <a:pt x="85979" y="72771"/>
                  </a:lnTo>
                  <a:lnTo>
                    <a:pt x="93218" y="59944"/>
                  </a:lnTo>
                  <a:lnTo>
                    <a:pt x="93218" y="0"/>
                  </a:lnTo>
                  <a:lnTo>
                    <a:pt x="92456" y="0"/>
                  </a:lnTo>
                  <a:lnTo>
                    <a:pt x="84201" y="16510"/>
                  </a:lnTo>
                  <a:lnTo>
                    <a:pt x="63246" y="51181"/>
                  </a:lnTo>
                  <a:lnTo>
                    <a:pt x="38608" y="85725"/>
                  </a:lnTo>
                  <a:lnTo>
                    <a:pt x="12573" y="118110"/>
                  </a:lnTo>
                  <a:lnTo>
                    <a:pt x="0" y="132588"/>
                  </a:lnTo>
                  <a:lnTo>
                    <a:pt x="0" y="169164"/>
                  </a:lnTo>
                  <a:lnTo>
                    <a:pt x="161798" y="169164"/>
                  </a:lnTo>
                  <a:lnTo>
                    <a:pt x="161798" y="134239"/>
                  </a:lnTo>
                  <a:close/>
                </a:path>
                <a:path w="767715" h="213360">
                  <a:moveTo>
                    <a:pt x="395528" y="169176"/>
                  </a:moveTo>
                  <a:lnTo>
                    <a:pt x="352679" y="169176"/>
                  </a:lnTo>
                  <a:lnTo>
                    <a:pt x="352679" y="212852"/>
                  </a:lnTo>
                  <a:lnTo>
                    <a:pt x="395528" y="212852"/>
                  </a:lnTo>
                  <a:lnTo>
                    <a:pt x="395528" y="169176"/>
                  </a:lnTo>
                  <a:close/>
                </a:path>
                <a:path w="767715" h="213360">
                  <a:moveTo>
                    <a:pt x="421132" y="134239"/>
                  </a:moveTo>
                  <a:lnTo>
                    <a:pt x="395528" y="134239"/>
                  </a:lnTo>
                  <a:lnTo>
                    <a:pt x="395528" y="59918"/>
                  </a:lnTo>
                  <a:lnTo>
                    <a:pt x="395478" y="0"/>
                  </a:lnTo>
                  <a:lnTo>
                    <a:pt x="352679" y="0"/>
                  </a:lnTo>
                  <a:lnTo>
                    <a:pt x="352679" y="59944"/>
                  </a:lnTo>
                  <a:lnTo>
                    <a:pt x="352679" y="134239"/>
                  </a:lnTo>
                  <a:lnTo>
                    <a:pt x="301625" y="134239"/>
                  </a:lnTo>
                  <a:lnTo>
                    <a:pt x="314833" y="117348"/>
                  </a:lnTo>
                  <a:lnTo>
                    <a:pt x="323977" y="105283"/>
                  </a:lnTo>
                  <a:lnTo>
                    <a:pt x="337312" y="85979"/>
                  </a:lnTo>
                  <a:lnTo>
                    <a:pt x="345440" y="72771"/>
                  </a:lnTo>
                  <a:lnTo>
                    <a:pt x="352679" y="59944"/>
                  </a:lnTo>
                  <a:lnTo>
                    <a:pt x="352679" y="0"/>
                  </a:lnTo>
                  <a:lnTo>
                    <a:pt x="351917" y="0"/>
                  </a:lnTo>
                  <a:lnTo>
                    <a:pt x="347980" y="8128"/>
                  </a:lnTo>
                  <a:lnTo>
                    <a:pt x="343535" y="16510"/>
                  </a:lnTo>
                  <a:lnTo>
                    <a:pt x="322707" y="51181"/>
                  </a:lnTo>
                  <a:lnTo>
                    <a:pt x="298069" y="85725"/>
                  </a:lnTo>
                  <a:lnTo>
                    <a:pt x="272034" y="118110"/>
                  </a:lnTo>
                  <a:lnTo>
                    <a:pt x="259461" y="132588"/>
                  </a:lnTo>
                  <a:lnTo>
                    <a:pt x="259461" y="169164"/>
                  </a:lnTo>
                  <a:lnTo>
                    <a:pt x="421132" y="169164"/>
                  </a:lnTo>
                  <a:lnTo>
                    <a:pt x="421132" y="134239"/>
                  </a:lnTo>
                  <a:close/>
                </a:path>
                <a:path w="767715" h="213360">
                  <a:moveTo>
                    <a:pt x="571042" y="169176"/>
                  </a:moveTo>
                  <a:lnTo>
                    <a:pt x="528193" y="169176"/>
                  </a:lnTo>
                  <a:lnTo>
                    <a:pt x="528193" y="212852"/>
                  </a:lnTo>
                  <a:lnTo>
                    <a:pt x="571042" y="212852"/>
                  </a:lnTo>
                  <a:lnTo>
                    <a:pt x="571042" y="169176"/>
                  </a:lnTo>
                  <a:close/>
                </a:path>
                <a:path w="767715" h="213360">
                  <a:moveTo>
                    <a:pt x="596646" y="134239"/>
                  </a:moveTo>
                  <a:lnTo>
                    <a:pt x="571042" y="134239"/>
                  </a:lnTo>
                  <a:lnTo>
                    <a:pt x="571042" y="59918"/>
                  </a:lnTo>
                  <a:lnTo>
                    <a:pt x="570992" y="0"/>
                  </a:lnTo>
                  <a:lnTo>
                    <a:pt x="528193" y="0"/>
                  </a:lnTo>
                  <a:lnTo>
                    <a:pt x="528193" y="59944"/>
                  </a:lnTo>
                  <a:lnTo>
                    <a:pt x="528193" y="134239"/>
                  </a:lnTo>
                  <a:lnTo>
                    <a:pt x="477139" y="134239"/>
                  </a:lnTo>
                  <a:lnTo>
                    <a:pt x="490347" y="117348"/>
                  </a:lnTo>
                  <a:lnTo>
                    <a:pt x="499491" y="105283"/>
                  </a:lnTo>
                  <a:lnTo>
                    <a:pt x="512699" y="85979"/>
                  </a:lnTo>
                  <a:lnTo>
                    <a:pt x="520827" y="72771"/>
                  </a:lnTo>
                  <a:lnTo>
                    <a:pt x="528193" y="59944"/>
                  </a:lnTo>
                  <a:lnTo>
                    <a:pt x="528193" y="0"/>
                  </a:lnTo>
                  <a:lnTo>
                    <a:pt x="527304" y="0"/>
                  </a:lnTo>
                  <a:lnTo>
                    <a:pt x="523494" y="8128"/>
                  </a:lnTo>
                  <a:lnTo>
                    <a:pt x="519049" y="16510"/>
                  </a:lnTo>
                  <a:lnTo>
                    <a:pt x="498094" y="51181"/>
                  </a:lnTo>
                  <a:lnTo>
                    <a:pt x="473583" y="85725"/>
                  </a:lnTo>
                  <a:lnTo>
                    <a:pt x="447548" y="118110"/>
                  </a:lnTo>
                  <a:lnTo>
                    <a:pt x="434975" y="132588"/>
                  </a:lnTo>
                  <a:lnTo>
                    <a:pt x="434975" y="169164"/>
                  </a:lnTo>
                  <a:lnTo>
                    <a:pt x="596646" y="169164"/>
                  </a:lnTo>
                  <a:lnTo>
                    <a:pt x="596646" y="134239"/>
                  </a:lnTo>
                  <a:close/>
                </a:path>
                <a:path w="767715" h="213360">
                  <a:moveTo>
                    <a:pt x="767715" y="0"/>
                  </a:moveTo>
                  <a:lnTo>
                    <a:pt x="618871" y="0"/>
                  </a:lnTo>
                  <a:lnTo>
                    <a:pt x="618871" y="38354"/>
                  </a:lnTo>
                  <a:lnTo>
                    <a:pt x="718058" y="38354"/>
                  </a:lnTo>
                  <a:lnTo>
                    <a:pt x="712089" y="48260"/>
                  </a:lnTo>
                  <a:lnTo>
                    <a:pt x="689610" y="88646"/>
                  </a:lnTo>
                  <a:lnTo>
                    <a:pt x="670687" y="131318"/>
                  </a:lnTo>
                  <a:lnTo>
                    <a:pt x="655828" y="176657"/>
                  </a:lnTo>
                  <a:lnTo>
                    <a:pt x="648208" y="212852"/>
                  </a:lnTo>
                  <a:lnTo>
                    <a:pt x="697230" y="212852"/>
                  </a:lnTo>
                  <a:lnTo>
                    <a:pt x="699389" y="200025"/>
                  </a:lnTo>
                  <a:lnTo>
                    <a:pt x="710565" y="152908"/>
                  </a:lnTo>
                  <a:lnTo>
                    <a:pt x="726567" y="108585"/>
                  </a:lnTo>
                  <a:lnTo>
                    <a:pt x="747903" y="63754"/>
                  </a:lnTo>
                  <a:lnTo>
                    <a:pt x="767715" y="27051"/>
                  </a:lnTo>
                  <a:lnTo>
                    <a:pt x="767715" y="0"/>
                  </a:lnTo>
                  <a:close/>
                </a:path>
              </a:pathLst>
            </a:custGeom>
            <a:solidFill>
              <a:srgbClr val="03A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812279" y="5257800"/>
              <a:ext cx="767715" cy="213360"/>
            </a:xfrm>
            <a:custGeom>
              <a:avLst/>
              <a:gdLst/>
              <a:ahLst/>
              <a:cxnLst/>
              <a:rect l="l" t="t" r="r" b="b"/>
              <a:pathLst>
                <a:path w="767715" h="213360">
                  <a:moveTo>
                    <a:pt x="528193" y="59943"/>
                  </a:moveTo>
                  <a:lnTo>
                    <a:pt x="524510" y="66166"/>
                  </a:lnTo>
                  <a:lnTo>
                    <a:pt x="520826" y="72771"/>
                  </a:lnTo>
                  <a:lnTo>
                    <a:pt x="516763" y="79375"/>
                  </a:lnTo>
                  <a:lnTo>
                    <a:pt x="512699" y="85978"/>
                  </a:lnTo>
                  <a:lnTo>
                    <a:pt x="508380" y="92456"/>
                  </a:lnTo>
                  <a:lnTo>
                    <a:pt x="503936" y="98806"/>
                  </a:lnTo>
                  <a:lnTo>
                    <a:pt x="499491" y="105283"/>
                  </a:lnTo>
                  <a:lnTo>
                    <a:pt x="494919" y="111252"/>
                  </a:lnTo>
                  <a:lnTo>
                    <a:pt x="490347" y="117347"/>
                  </a:lnTo>
                  <a:lnTo>
                    <a:pt x="485775" y="123316"/>
                  </a:lnTo>
                  <a:lnTo>
                    <a:pt x="481329" y="128905"/>
                  </a:lnTo>
                  <a:lnTo>
                    <a:pt x="477139" y="134238"/>
                  </a:lnTo>
                  <a:lnTo>
                    <a:pt x="528193" y="134238"/>
                  </a:lnTo>
                  <a:lnTo>
                    <a:pt x="528193" y="59943"/>
                  </a:lnTo>
                  <a:close/>
                </a:path>
                <a:path w="767715" h="213360">
                  <a:moveTo>
                    <a:pt x="352678" y="59943"/>
                  </a:moveTo>
                  <a:lnTo>
                    <a:pt x="349123" y="66166"/>
                  </a:lnTo>
                  <a:lnTo>
                    <a:pt x="345440" y="72771"/>
                  </a:lnTo>
                  <a:lnTo>
                    <a:pt x="341375" y="79375"/>
                  </a:lnTo>
                  <a:lnTo>
                    <a:pt x="337312" y="85978"/>
                  </a:lnTo>
                  <a:lnTo>
                    <a:pt x="332867" y="92456"/>
                  </a:lnTo>
                  <a:lnTo>
                    <a:pt x="328422" y="98806"/>
                  </a:lnTo>
                  <a:lnTo>
                    <a:pt x="323976" y="105283"/>
                  </a:lnTo>
                  <a:lnTo>
                    <a:pt x="319404" y="111252"/>
                  </a:lnTo>
                  <a:lnTo>
                    <a:pt x="314833" y="117347"/>
                  </a:lnTo>
                  <a:lnTo>
                    <a:pt x="310261" y="123316"/>
                  </a:lnTo>
                  <a:lnTo>
                    <a:pt x="305816" y="128905"/>
                  </a:lnTo>
                  <a:lnTo>
                    <a:pt x="301625" y="134238"/>
                  </a:lnTo>
                  <a:lnTo>
                    <a:pt x="352678" y="134238"/>
                  </a:lnTo>
                  <a:lnTo>
                    <a:pt x="352678" y="59943"/>
                  </a:lnTo>
                  <a:close/>
                </a:path>
                <a:path w="767715" h="213360">
                  <a:moveTo>
                    <a:pt x="93218" y="59943"/>
                  </a:moveTo>
                  <a:lnTo>
                    <a:pt x="89662" y="66166"/>
                  </a:lnTo>
                  <a:lnTo>
                    <a:pt x="85978" y="72771"/>
                  </a:lnTo>
                  <a:lnTo>
                    <a:pt x="81915" y="79375"/>
                  </a:lnTo>
                  <a:lnTo>
                    <a:pt x="77850" y="85978"/>
                  </a:lnTo>
                  <a:lnTo>
                    <a:pt x="73533" y="92456"/>
                  </a:lnTo>
                  <a:lnTo>
                    <a:pt x="69088" y="98806"/>
                  </a:lnTo>
                  <a:lnTo>
                    <a:pt x="64643" y="105283"/>
                  </a:lnTo>
                  <a:lnTo>
                    <a:pt x="60071" y="111252"/>
                  </a:lnTo>
                  <a:lnTo>
                    <a:pt x="55499" y="117347"/>
                  </a:lnTo>
                  <a:lnTo>
                    <a:pt x="50926" y="123316"/>
                  </a:lnTo>
                  <a:lnTo>
                    <a:pt x="46354" y="128905"/>
                  </a:lnTo>
                  <a:lnTo>
                    <a:pt x="42164" y="134238"/>
                  </a:lnTo>
                  <a:lnTo>
                    <a:pt x="93218" y="134238"/>
                  </a:lnTo>
                  <a:lnTo>
                    <a:pt x="93218" y="59943"/>
                  </a:lnTo>
                  <a:close/>
                </a:path>
                <a:path w="767715" h="213360">
                  <a:moveTo>
                    <a:pt x="618871" y="0"/>
                  </a:moveTo>
                  <a:lnTo>
                    <a:pt x="767715" y="0"/>
                  </a:lnTo>
                  <a:lnTo>
                    <a:pt x="767715" y="27050"/>
                  </a:lnTo>
                  <a:lnTo>
                    <a:pt x="760729" y="39750"/>
                  </a:lnTo>
                  <a:lnTo>
                    <a:pt x="754126" y="51943"/>
                  </a:lnTo>
                  <a:lnTo>
                    <a:pt x="736600" y="86359"/>
                  </a:lnTo>
                  <a:lnTo>
                    <a:pt x="717930" y="130556"/>
                  </a:lnTo>
                  <a:lnTo>
                    <a:pt x="704342" y="175640"/>
                  </a:lnTo>
                  <a:lnTo>
                    <a:pt x="697229" y="212852"/>
                  </a:lnTo>
                  <a:lnTo>
                    <a:pt x="648208" y="212852"/>
                  </a:lnTo>
                  <a:lnTo>
                    <a:pt x="659129" y="164972"/>
                  </a:lnTo>
                  <a:lnTo>
                    <a:pt x="675004" y="120396"/>
                  </a:lnTo>
                  <a:lnTo>
                    <a:pt x="694944" y="78359"/>
                  </a:lnTo>
                  <a:lnTo>
                    <a:pt x="718058" y="38353"/>
                  </a:lnTo>
                  <a:lnTo>
                    <a:pt x="618871" y="38353"/>
                  </a:lnTo>
                  <a:lnTo>
                    <a:pt x="618871" y="0"/>
                  </a:lnTo>
                  <a:close/>
                </a:path>
                <a:path w="767715" h="213360">
                  <a:moveTo>
                    <a:pt x="527303" y="0"/>
                  </a:moveTo>
                  <a:lnTo>
                    <a:pt x="570992" y="0"/>
                  </a:lnTo>
                  <a:lnTo>
                    <a:pt x="570992" y="134238"/>
                  </a:lnTo>
                  <a:lnTo>
                    <a:pt x="596646" y="134238"/>
                  </a:lnTo>
                  <a:lnTo>
                    <a:pt x="596646" y="169163"/>
                  </a:lnTo>
                  <a:lnTo>
                    <a:pt x="570992" y="169163"/>
                  </a:lnTo>
                  <a:lnTo>
                    <a:pt x="570992" y="212852"/>
                  </a:lnTo>
                  <a:lnTo>
                    <a:pt x="528193" y="212852"/>
                  </a:lnTo>
                  <a:lnTo>
                    <a:pt x="528193" y="169163"/>
                  </a:lnTo>
                  <a:lnTo>
                    <a:pt x="434975" y="169163"/>
                  </a:lnTo>
                  <a:lnTo>
                    <a:pt x="434975" y="132587"/>
                  </a:lnTo>
                  <a:lnTo>
                    <a:pt x="441198" y="125475"/>
                  </a:lnTo>
                  <a:lnTo>
                    <a:pt x="447548" y="118109"/>
                  </a:lnTo>
                  <a:lnTo>
                    <a:pt x="473583" y="85725"/>
                  </a:lnTo>
                  <a:lnTo>
                    <a:pt x="498094" y="51181"/>
                  </a:lnTo>
                  <a:lnTo>
                    <a:pt x="519049" y="16509"/>
                  </a:lnTo>
                  <a:lnTo>
                    <a:pt x="523494" y="8128"/>
                  </a:lnTo>
                  <a:lnTo>
                    <a:pt x="527303" y="0"/>
                  </a:lnTo>
                  <a:close/>
                </a:path>
                <a:path w="767715" h="213360">
                  <a:moveTo>
                    <a:pt x="351917" y="0"/>
                  </a:moveTo>
                  <a:lnTo>
                    <a:pt x="395477" y="0"/>
                  </a:lnTo>
                  <a:lnTo>
                    <a:pt x="395477" y="134238"/>
                  </a:lnTo>
                  <a:lnTo>
                    <a:pt x="421131" y="134238"/>
                  </a:lnTo>
                  <a:lnTo>
                    <a:pt x="421131" y="169163"/>
                  </a:lnTo>
                  <a:lnTo>
                    <a:pt x="395477" y="169163"/>
                  </a:lnTo>
                  <a:lnTo>
                    <a:pt x="395477" y="212852"/>
                  </a:lnTo>
                  <a:lnTo>
                    <a:pt x="352678" y="212852"/>
                  </a:lnTo>
                  <a:lnTo>
                    <a:pt x="352678" y="169163"/>
                  </a:lnTo>
                  <a:lnTo>
                    <a:pt x="259461" y="169163"/>
                  </a:lnTo>
                  <a:lnTo>
                    <a:pt x="259461" y="132587"/>
                  </a:lnTo>
                  <a:lnTo>
                    <a:pt x="265684" y="125475"/>
                  </a:lnTo>
                  <a:lnTo>
                    <a:pt x="272034" y="118109"/>
                  </a:lnTo>
                  <a:lnTo>
                    <a:pt x="298069" y="85725"/>
                  </a:lnTo>
                  <a:lnTo>
                    <a:pt x="322706" y="51181"/>
                  </a:lnTo>
                  <a:lnTo>
                    <a:pt x="343535" y="16509"/>
                  </a:lnTo>
                  <a:lnTo>
                    <a:pt x="347979" y="8128"/>
                  </a:lnTo>
                  <a:lnTo>
                    <a:pt x="351917" y="0"/>
                  </a:lnTo>
                  <a:close/>
                </a:path>
                <a:path w="767715" h="213360">
                  <a:moveTo>
                    <a:pt x="92455" y="0"/>
                  </a:moveTo>
                  <a:lnTo>
                    <a:pt x="136017" y="0"/>
                  </a:lnTo>
                  <a:lnTo>
                    <a:pt x="136017" y="134238"/>
                  </a:lnTo>
                  <a:lnTo>
                    <a:pt x="161798" y="134238"/>
                  </a:lnTo>
                  <a:lnTo>
                    <a:pt x="161798" y="169163"/>
                  </a:lnTo>
                  <a:lnTo>
                    <a:pt x="136017" y="169163"/>
                  </a:lnTo>
                  <a:lnTo>
                    <a:pt x="136017" y="212852"/>
                  </a:lnTo>
                  <a:lnTo>
                    <a:pt x="93218" y="212852"/>
                  </a:lnTo>
                  <a:lnTo>
                    <a:pt x="93218" y="169163"/>
                  </a:lnTo>
                  <a:lnTo>
                    <a:pt x="0" y="169163"/>
                  </a:lnTo>
                  <a:lnTo>
                    <a:pt x="0" y="132587"/>
                  </a:lnTo>
                  <a:lnTo>
                    <a:pt x="6223" y="125475"/>
                  </a:lnTo>
                  <a:lnTo>
                    <a:pt x="12573" y="118109"/>
                  </a:lnTo>
                  <a:lnTo>
                    <a:pt x="38608" y="85725"/>
                  </a:lnTo>
                  <a:lnTo>
                    <a:pt x="63246" y="51181"/>
                  </a:lnTo>
                  <a:lnTo>
                    <a:pt x="84200" y="16509"/>
                  </a:lnTo>
                  <a:lnTo>
                    <a:pt x="88519" y="8128"/>
                  </a:lnTo>
                  <a:lnTo>
                    <a:pt x="92455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198607" y="4838700"/>
              <a:ext cx="752855" cy="230124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1357609" y="6485433"/>
            <a:ext cx="141605" cy="17780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900" spc="-25" dirty="0">
                <a:latin typeface="Ebrima"/>
                <a:cs typeface="Ebrima"/>
              </a:rPr>
              <a:t>17</a:t>
            </a:r>
            <a:endParaRPr sz="900">
              <a:latin typeface="Ebrima"/>
              <a:cs typeface="Ebri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43225" algn="l"/>
              </a:tabLst>
            </a:pPr>
            <a:r>
              <a:rPr dirty="0"/>
              <a:t>Что</a:t>
            </a:r>
            <a:r>
              <a:rPr spc="50" dirty="0"/>
              <a:t> </a:t>
            </a:r>
            <a:r>
              <a:rPr dirty="0"/>
              <a:t>такое</a:t>
            </a:r>
            <a:r>
              <a:rPr spc="65" dirty="0"/>
              <a:t> </a:t>
            </a:r>
            <a:r>
              <a:rPr spc="-10" dirty="0"/>
              <a:t>ТехноГТО</a:t>
            </a:r>
            <a:r>
              <a:rPr dirty="0"/>
              <a:t>	</a:t>
            </a:r>
            <a:r>
              <a:rPr u="sng" spc="-10" dirty="0">
                <a:solidFill>
                  <a:srgbClr val="40ADFF"/>
                </a:solidFill>
                <a:uFill>
                  <a:solidFill>
                    <a:srgbClr val="40ADFF"/>
                  </a:solidFill>
                </a:uFill>
                <a:latin typeface="Ebrima"/>
                <a:cs typeface="Ebrima"/>
                <a:hlinkClick r:id="rId2"/>
              </a:rPr>
              <a:t>https://technogto.kruzhok.org/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05155"/>
            <a:ext cx="1347470" cy="307975"/>
          </a:xfrm>
          <a:custGeom>
            <a:avLst/>
            <a:gdLst/>
            <a:ahLst/>
            <a:cxnLst/>
            <a:rect l="l" t="t" r="r" b="b"/>
            <a:pathLst>
              <a:path w="1347470" h="307975">
                <a:moveTo>
                  <a:pt x="1193063" y="0"/>
                </a:moveTo>
                <a:lnTo>
                  <a:pt x="0" y="0"/>
                </a:lnTo>
                <a:lnTo>
                  <a:pt x="0" y="307721"/>
                </a:lnTo>
                <a:lnTo>
                  <a:pt x="1193063" y="307721"/>
                </a:lnTo>
                <a:lnTo>
                  <a:pt x="1241691" y="299847"/>
                </a:lnTo>
                <a:lnTo>
                  <a:pt x="1283970" y="278003"/>
                </a:lnTo>
                <a:lnTo>
                  <a:pt x="1317244" y="244728"/>
                </a:lnTo>
                <a:lnTo>
                  <a:pt x="1339088" y="202438"/>
                </a:lnTo>
                <a:lnTo>
                  <a:pt x="1346962" y="153924"/>
                </a:lnTo>
                <a:lnTo>
                  <a:pt x="1339088" y="105283"/>
                </a:lnTo>
                <a:lnTo>
                  <a:pt x="1317244" y="62992"/>
                </a:lnTo>
                <a:lnTo>
                  <a:pt x="1283970" y="29718"/>
                </a:lnTo>
                <a:lnTo>
                  <a:pt x="1241691" y="7874"/>
                </a:lnTo>
                <a:lnTo>
                  <a:pt x="1193063" y="0"/>
                </a:lnTo>
                <a:close/>
              </a:path>
            </a:pathLst>
          </a:custGeom>
          <a:solidFill>
            <a:srgbClr val="8585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92658" y="136017"/>
            <a:ext cx="737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mbria"/>
                <a:cs typeface="Cambria"/>
              </a:rPr>
              <a:t>Техно</a:t>
            </a:r>
            <a:r>
              <a:rPr sz="12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Cambria"/>
                <a:cs typeface="Cambria"/>
              </a:rPr>
              <a:t>ГТО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26479" y="1476755"/>
            <a:ext cx="172212" cy="18745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44996" y="1415796"/>
            <a:ext cx="899159" cy="2667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084823" y="1736216"/>
            <a:ext cx="12096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mbria"/>
                <a:cs typeface="Cambria"/>
              </a:rPr>
              <a:t>подходов</a:t>
            </a:r>
            <a:r>
              <a:rPr sz="1200" spc="-10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к</a:t>
            </a:r>
            <a:r>
              <a:rPr sz="1200" spc="-5" dirty="0">
                <a:latin typeface="Cambria"/>
                <a:cs typeface="Cambria"/>
              </a:rPr>
              <a:t> </a:t>
            </a:r>
            <a:r>
              <a:rPr sz="1200" spc="-20" dirty="0">
                <a:latin typeface="Cambria"/>
                <a:cs typeface="Cambria"/>
              </a:rPr>
              <a:t>сдаче </a:t>
            </a:r>
            <a:r>
              <a:rPr sz="1200" spc="-10" dirty="0">
                <a:latin typeface="Cambria"/>
                <a:cs typeface="Cambria"/>
              </a:rPr>
              <a:t>нормативов ежемесячно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964423" y="1420367"/>
            <a:ext cx="384175" cy="262255"/>
            <a:chOff x="7964423" y="1420367"/>
            <a:chExt cx="384175" cy="262255"/>
          </a:xfrm>
        </p:grpSpPr>
        <p:sp>
          <p:nvSpPr>
            <p:cNvPr id="9" name="object 9"/>
            <p:cNvSpPr/>
            <p:nvPr/>
          </p:nvSpPr>
          <p:spPr>
            <a:xfrm>
              <a:off x="8155432" y="1424939"/>
              <a:ext cx="188595" cy="248285"/>
            </a:xfrm>
            <a:custGeom>
              <a:avLst/>
              <a:gdLst/>
              <a:ahLst/>
              <a:cxnLst/>
              <a:rect l="l" t="t" r="r" b="b"/>
              <a:pathLst>
                <a:path w="188595" h="248285">
                  <a:moveTo>
                    <a:pt x="188214" y="156464"/>
                  </a:moveTo>
                  <a:lnTo>
                    <a:pt x="49022" y="156464"/>
                  </a:lnTo>
                  <a:lnTo>
                    <a:pt x="54102" y="150368"/>
                  </a:lnTo>
                  <a:lnTo>
                    <a:pt x="80264" y="115316"/>
                  </a:lnTo>
                  <a:lnTo>
                    <a:pt x="102108" y="81026"/>
                  </a:lnTo>
                  <a:lnTo>
                    <a:pt x="108331" y="69850"/>
                  </a:lnTo>
                  <a:lnTo>
                    <a:pt x="158369" y="69850"/>
                  </a:lnTo>
                  <a:lnTo>
                    <a:pt x="158369" y="0"/>
                  </a:lnTo>
                  <a:lnTo>
                    <a:pt x="107569" y="0"/>
                  </a:lnTo>
                  <a:lnTo>
                    <a:pt x="98044" y="19177"/>
                  </a:lnTo>
                  <a:lnTo>
                    <a:pt x="73660" y="59690"/>
                  </a:lnTo>
                  <a:lnTo>
                    <a:pt x="45085" y="99949"/>
                  </a:lnTo>
                  <a:lnTo>
                    <a:pt x="14732" y="137795"/>
                  </a:lnTo>
                  <a:lnTo>
                    <a:pt x="0" y="154559"/>
                  </a:lnTo>
                  <a:lnTo>
                    <a:pt x="0" y="197358"/>
                  </a:lnTo>
                  <a:lnTo>
                    <a:pt x="108458" y="197358"/>
                  </a:lnTo>
                  <a:lnTo>
                    <a:pt x="108458" y="248285"/>
                  </a:lnTo>
                  <a:lnTo>
                    <a:pt x="158394" y="248285"/>
                  </a:lnTo>
                  <a:lnTo>
                    <a:pt x="158394" y="197358"/>
                  </a:lnTo>
                  <a:lnTo>
                    <a:pt x="188214" y="197358"/>
                  </a:lnTo>
                  <a:lnTo>
                    <a:pt x="188214" y="156464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8995" y="1424939"/>
              <a:ext cx="156336" cy="25260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00643" y="1490471"/>
              <a:ext cx="113190" cy="9601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968995" y="1424939"/>
              <a:ext cx="374650" cy="252729"/>
            </a:xfrm>
            <a:custGeom>
              <a:avLst/>
              <a:gdLst/>
              <a:ahLst/>
              <a:cxnLst/>
              <a:rect l="l" t="t" r="r" b="b"/>
              <a:pathLst>
                <a:path w="374650" h="252730">
                  <a:moveTo>
                    <a:pt x="294004" y="0"/>
                  </a:moveTo>
                  <a:lnTo>
                    <a:pt x="344804" y="0"/>
                  </a:lnTo>
                  <a:lnTo>
                    <a:pt x="344804" y="156463"/>
                  </a:lnTo>
                  <a:lnTo>
                    <a:pt x="374650" y="156463"/>
                  </a:lnTo>
                  <a:lnTo>
                    <a:pt x="374650" y="197358"/>
                  </a:lnTo>
                  <a:lnTo>
                    <a:pt x="344804" y="197358"/>
                  </a:lnTo>
                  <a:lnTo>
                    <a:pt x="344804" y="248285"/>
                  </a:lnTo>
                  <a:lnTo>
                    <a:pt x="294894" y="248285"/>
                  </a:lnTo>
                  <a:lnTo>
                    <a:pt x="294894" y="197358"/>
                  </a:lnTo>
                  <a:lnTo>
                    <a:pt x="186435" y="197358"/>
                  </a:lnTo>
                  <a:lnTo>
                    <a:pt x="186435" y="154559"/>
                  </a:lnTo>
                  <a:lnTo>
                    <a:pt x="193675" y="146431"/>
                  </a:lnTo>
                  <a:lnTo>
                    <a:pt x="201168" y="137795"/>
                  </a:lnTo>
                  <a:lnTo>
                    <a:pt x="231521" y="99949"/>
                  </a:lnTo>
                  <a:lnTo>
                    <a:pt x="260096" y="59689"/>
                  </a:lnTo>
                  <a:lnTo>
                    <a:pt x="284479" y="19176"/>
                  </a:lnTo>
                  <a:lnTo>
                    <a:pt x="289432" y="9398"/>
                  </a:lnTo>
                  <a:lnTo>
                    <a:pt x="294004" y="0"/>
                  </a:lnTo>
                  <a:close/>
                </a:path>
                <a:path w="374650" h="252730">
                  <a:moveTo>
                    <a:pt x="13080" y="0"/>
                  </a:moveTo>
                  <a:lnTo>
                    <a:pt x="144906" y="0"/>
                  </a:lnTo>
                  <a:lnTo>
                    <a:pt x="144906" y="44576"/>
                  </a:lnTo>
                  <a:lnTo>
                    <a:pt x="54863" y="44576"/>
                  </a:lnTo>
                  <a:lnTo>
                    <a:pt x="51434" y="94361"/>
                  </a:lnTo>
                  <a:lnTo>
                    <a:pt x="60325" y="93725"/>
                  </a:lnTo>
                  <a:lnTo>
                    <a:pt x="68072" y="93345"/>
                  </a:lnTo>
                  <a:lnTo>
                    <a:pt x="74549" y="93345"/>
                  </a:lnTo>
                  <a:lnTo>
                    <a:pt x="122681" y="104648"/>
                  </a:lnTo>
                  <a:lnTo>
                    <a:pt x="150875" y="136906"/>
                  </a:lnTo>
                  <a:lnTo>
                    <a:pt x="156336" y="167386"/>
                  </a:lnTo>
                  <a:lnTo>
                    <a:pt x="154685" y="185293"/>
                  </a:lnTo>
                  <a:lnTo>
                    <a:pt x="130428" y="228726"/>
                  </a:lnTo>
                  <a:lnTo>
                    <a:pt x="81279" y="251079"/>
                  </a:lnTo>
                  <a:lnTo>
                    <a:pt x="60325" y="252602"/>
                  </a:lnTo>
                  <a:lnTo>
                    <a:pt x="43052" y="251968"/>
                  </a:lnTo>
                  <a:lnTo>
                    <a:pt x="27304" y="249936"/>
                  </a:lnTo>
                  <a:lnTo>
                    <a:pt x="12953" y="246507"/>
                  </a:lnTo>
                  <a:lnTo>
                    <a:pt x="0" y="241808"/>
                  </a:lnTo>
                  <a:lnTo>
                    <a:pt x="0" y="195199"/>
                  </a:lnTo>
                  <a:lnTo>
                    <a:pt x="12953" y="201930"/>
                  </a:lnTo>
                  <a:lnTo>
                    <a:pt x="26288" y="206883"/>
                  </a:lnTo>
                  <a:lnTo>
                    <a:pt x="40004" y="209804"/>
                  </a:lnTo>
                  <a:lnTo>
                    <a:pt x="54228" y="210693"/>
                  </a:lnTo>
                  <a:lnTo>
                    <a:pt x="64515" y="210058"/>
                  </a:lnTo>
                  <a:lnTo>
                    <a:pt x="97408" y="188213"/>
                  </a:lnTo>
                  <a:lnTo>
                    <a:pt x="100456" y="172465"/>
                  </a:lnTo>
                  <a:lnTo>
                    <a:pt x="97154" y="156337"/>
                  </a:lnTo>
                  <a:lnTo>
                    <a:pt x="87375" y="144780"/>
                  </a:lnTo>
                  <a:lnTo>
                    <a:pt x="70993" y="137922"/>
                  </a:lnTo>
                  <a:lnTo>
                    <a:pt x="48132" y="135509"/>
                  </a:lnTo>
                  <a:lnTo>
                    <a:pt x="38226" y="135762"/>
                  </a:lnTo>
                  <a:lnTo>
                    <a:pt x="27431" y="136271"/>
                  </a:lnTo>
                  <a:lnTo>
                    <a:pt x="16001" y="137160"/>
                  </a:lnTo>
                  <a:lnTo>
                    <a:pt x="3809" y="138430"/>
                  </a:lnTo>
                  <a:lnTo>
                    <a:pt x="1308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942833" y="1736216"/>
            <a:ext cx="7219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mbria"/>
                <a:cs typeface="Cambria"/>
              </a:rPr>
              <a:t>площадки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Cambria"/>
                <a:cs typeface="Cambria"/>
              </a:rPr>
              <a:t>ОЧНОГО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Cambria"/>
                <a:cs typeface="Cambria"/>
              </a:rPr>
              <a:t>этапа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9307068" y="1415669"/>
            <a:ext cx="168275" cy="266700"/>
            <a:chOff x="9307068" y="1415669"/>
            <a:chExt cx="168275" cy="266700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11640" y="1420241"/>
              <a:ext cx="158876" cy="25717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9311640" y="1420241"/>
              <a:ext cx="159385" cy="257175"/>
            </a:xfrm>
            <a:custGeom>
              <a:avLst/>
              <a:gdLst/>
              <a:ahLst/>
              <a:cxnLst/>
              <a:rect l="l" t="t" r="r" b="b"/>
              <a:pathLst>
                <a:path w="159384" h="257175">
                  <a:moveTo>
                    <a:pt x="70484" y="0"/>
                  </a:moveTo>
                  <a:lnTo>
                    <a:pt x="118363" y="9651"/>
                  </a:lnTo>
                  <a:lnTo>
                    <a:pt x="146050" y="36957"/>
                  </a:lnTo>
                  <a:lnTo>
                    <a:pt x="151383" y="61722"/>
                  </a:lnTo>
                  <a:lnTo>
                    <a:pt x="148335" y="83820"/>
                  </a:lnTo>
                  <a:lnTo>
                    <a:pt x="139064" y="101346"/>
                  </a:lnTo>
                  <a:lnTo>
                    <a:pt x="123570" y="114300"/>
                  </a:lnTo>
                  <a:lnTo>
                    <a:pt x="101853" y="122809"/>
                  </a:lnTo>
                  <a:lnTo>
                    <a:pt x="101853" y="123698"/>
                  </a:lnTo>
                  <a:lnTo>
                    <a:pt x="143636" y="142875"/>
                  </a:lnTo>
                  <a:lnTo>
                    <a:pt x="158876" y="181737"/>
                  </a:lnTo>
                  <a:lnTo>
                    <a:pt x="157352" y="198247"/>
                  </a:lnTo>
                  <a:lnTo>
                    <a:pt x="133350" y="236855"/>
                  </a:lnTo>
                  <a:lnTo>
                    <a:pt x="84074" y="255905"/>
                  </a:lnTo>
                  <a:lnTo>
                    <a:pt x="62737" y="257175"/>
                  </a:lnTo>
                  <a:lnTo>
                    <a:pt x="44450" y="256412"/>
                  </a:lnTo>
                  <a:lnTo>
                    <a:pt x="27812" y="254000"/>
                  </a:lnTo>
                  <a:lnTo>
                    <a:pt x="12953" y="250189"/>
                  </a:lnTo>
                  <a:lnTo>
                    <a:pt x="0" y="244729"/>
                  </a:lnTo>
                  <a:lnTo>
                    <a:pt x="0" y="196976"/>
                  </a:lnTo>
                  <a:lnTo>
                    <a:pt x="13080" y="204978"/>
                  </a:lnTo>
                  <a:lnTo>
                    <a:pt x="27177" y="210693"/>
                  </a:lnTo>
                  <a:lnTo>
                    <a:pt x="42290" y="214122"/>
                  </a:lnTo>
                  <a:lnTo>
                    <a:pt x="58419" y="215264"/>
                  </a:lnTo>
                  <a:lnTo>
                    <a:pt x="68325" y="214757"/>
                  </a:lnTo>
                  <a:lnTo>
                    <a:pt x="102234" y="188722"/>
                  </a:lnTo>
                  <a:lnTo>
                    <a:pt x="102869" y="181101"/>
                  </a:lnTo>
                  <a:lnTo>
                    <a:pt x="101980" y="173228"/>
                  </a:lnTo>
                  <a:lnTo>
                    <a:pt x="71119" y="148589"/>
                  </a:lnTo>
                  <a:lnTo>
                    <a:pt x="48513" y="146431"/>
                  </a:lnTo>
                  <a:lnTo>
                    <a:pt x="25400" y="146431"/>
                  </a:lnTo>
                  <a:lnTo>
                    <a:pt x="25400" y="104394"/>
                  </a:lnTo>
                  <a:lnTo>
                    <a:pt x="46735" y="104394"/>
                  </a:lnTo>
                  <a:lnTo>
                    <a:pt x="68071" y="102362"/>
                  </a:lnTo>
                  <a:lnTo>
                    <a:pt x="83311" y="96393"/>
                  </a:lnTo>
                  <a:lnTo>
                    <a:pt x="92455" y="86233"/>
                  </a:lnTo>
                  <a:lnTo>
                    <a:pt x="95503" y="72136"/>
                  </a:lnTo>
                  <a:lnTo>
                    <a:pt x="93217" y="58928"/>
                  </a:lnTo>
                  <a:lnTo>
                    <a:pt x="86105" y="49403"/>
                  </a:lnTo>
                  <a:lnTo>
                    <a:pt x="74421" y="43687"/>
                  </a:lnTo>
                  <a:lnTo>
                    <a:pt x="58038" y="41783"/>
                  </a:lnTo>
                  <a:lnTo>
                    <a:pt x="45592" y="42799"/>
                  </a:lnTo>
                  <a:lnTo>
                    <a:pt x="33400" y="45847"/>
                  </a:lnTo>
                  <a:lnTo>
                    <a:pt x="21335" y="50926"/>
                  </a:lnTo>
                  <a:lnTo>
                    <a:pt x="9398" y="57912"/>
                  </a:lnTo>
                  <a:lnTo>
                    <a:pt x="9398" y="13208"/>
                  </a:lnTo>
                  <a:lnTo>
                    <a:pt x="23113" y="7493"/>
                  </a:lnTo>
                  <a:lnTo>
                    <a:pt x="37845" y="3301"/>
                  </a:lnTo>
                  <a:lnTo>
                    <a:pt x="53593" y="888"/>
                  </a:lnTo>
                  <a:lnTo>
                    <a:pt x="70484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9528429" y="1414272"/>
            <a:ext cx="116839" cy="263525"/>
            <a:chOff x="9528429" y="1414272"/>
            <a:chExt cx="116839" cy="263525"/>
          </a:xfrm>
        </p:grpSpPr>
        <p:sp>
          <p:nvSpPr>
            <p:cNvPr id="18" name="object 18"/>
            <p:cNvSpPr/>
            <p:nvPr/>
          </p:nvSpPr>
          <p:spPr>
            <a:xfrm>
              <a:off x="9533001" y="1418843"/>
              <a:ext cx="107950" cy="254635"/>
            </a:xfrm>
            <a:custGeom>
              <a:avLst/>
              <a:gdLst/>
              <a:ahLst/>
              <a:cxnLst/>
              <a:rect l="l" t="t" r="r" b="b"/>
              <a:pathLst>
                <a:path w="107950" h="254635">
                  <a:moveTo>
                    <a:pt x="107708" y="61722"/>
                  </a:moveTo>
                  <a:lnTo>
                    <a:pt x="107696" y="0"/>
                  </a:lnTo>
                  <a:lnTo>
                    <a:pt x="74422" y="0"/>
                  </a:lnTo>
                  <a:lnTo>
                    <a:pt x="66548" y="5715"/>
                  </a:lnTo>
                  <a:lnTo>
                    <a:pt x="58293" y="11176"/>
                  </a:lnTo>
                  <a:lnTo>
                    <a:pt x="20701" y="30226"/>
                  </a:lnTo>
                  <a:lnTo>
                    <a:pt x="0" y="37338"/>
                  </a:lnTo>
                  <a:lnTo>
                    <a:pt x="0" y="83439"/>
                  </a:lnTo>
                  <a:lnTo>
                    <a:pt x="29083" y="75692"/>
                  </a:lnTo>
                  <a:lnTo>
                    <a:pt x="33782" y="73787"/>
                  </a:lnTo>
                  <a:lnTo>
                    <a:pt x="52959" y="61722"/>
                  </a:lnTo>
                  <a:lnTo>
                    <a:pt x="52959" y="254254"/>
                  </a:lnTo>
                  <a:lnTo>
                    <a:pt x="107708" y="254254"/>
                  </a:lnTo>
                  <a:lnTo>
                    <a:pt x="107708" y="61722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533001" y="1418844"/>
              <a:ext cx="107950" cy="254635"/>
            </a:xfrm>
            <a:custGeom>
              <a:avLst/>
              <a:gdLst/>
              <a:ahLst/>
              <a:cxnLst/>
              <a:rect l="l" t="t" r="r" b="b"/>
              <a:pathLst>
                <a:path w="107950" h="254635">
                  <a:moveTo>
                    <a:pt x="74422" y="0"/>
                  </a:moveTo>
                  <a:lnTo>
                    <a:pt x="107696" y="0"/>
                  </a:lnTo>
                  <a:lnTo>
                    <a:pt x="107696" y="254253"/>
                  </a:lnTo>
                  <a:lnTo>
                    <a:pt x="52958" y="254253"/>
                  </a:lnTo>
                  <a:lnTo>
                    <a:pt x="52958" y="61721"/>
                  </a:lnTo>
                  <a:lnTo>
                    <a:pt x="50038" y="64388"/>
                  </a:lnTo>
                  <a:lnTo>
                    <a:pt x="29082" y="75691"/>
                  </a:lnTo>
                  <a:lnTo>
                    <a:pt x="24510" y="77596"/>
                  </a:lnTo>
                  <a:lnTo>
                    <a:pt x="0" y="83438"/>
                  </a:lnTo>
                  <a:lnTo>
                    <a:pt x="0" y="37337"/>
                  </a:lnTo>
                  <a:lnTo>
                    <a:pt x="10541" y="34035"/>
                  </a:lnTo>
                  <a:lnTo>
                    <a:pt x="20700" y="30225"/>
                  </a:lnTo>
                  <a:lnTo>
                    <a:pt x="58293" y="11175"/>
                  </a:lnTo>
                  <a:lnTo>
                    <a:pt x="66548" y="5714"/>
                  </a:lnTo>
                  <a:lnTo>
                    <a:pt x="74422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290684" y="1736216"/>
            <a:ext cx="6991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mbria"/>
                <a:cs typeface="Cambria"/>
              </a:rPr>
              <a:t>регион </a:t>
            </a:r>
            <a:r>
              <a:rPr sz="1200" spc="-20" dirty="0">
                <a:latin typeface="Cambria"/>
                <a:cs typeface="Cambria"/>
              </a:rPr>
              <a:t>участвует </a:t>
            </a:r>
            <a:r>
              <a:rPr sz="1200" dirty="0">
                <a:latin typeface="Cambria"/>
                <a:cs typeface="Cambria"/>
              </a:rPr>
              <a:t>в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-20" dirty="0">
                <a:latin typeface="Cambria"/>
                <a:cs typeface="Cambria"/>
              </a:rPr>
              <a:t>проекте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17804" y="2517648"/>
            <a:ext cx="10779125" cy="0"/>
          </a:xfrm>
          <a:custGeom>
            <a:avLst/>
            <a:gdLst/>
            <a:ahLst/>
            <a:cxnLst/>
            <a:rect l="l" t="t" r="r" b="b"/>
            <a:pathLst>
              <a:path w="10779125">
                <a:moveTo>
                  <a:pt x="0" y="0"/>
                </a:moveTo>
                <a:lnTo>
                  <a:pt x="10779125" y="0"/>
                </a:lnTo>
              </a:path>
            </a:pathLst>
          </a:custGeom>
          <a:ln w="12192">
            <a:solidFill>
              <a:srgbClr val="7D7D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93216" y="1353693"/>
            <a:ext cx="4703445" cy="88011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1670"/>
              </a:lnSpc>
              <a:spcBef>
                <a:spcPts val="165"/>
              </a:spcBef>
            </a:pPr>
            <a:r>
              <a:rPr sz="1400" b="1" dirty="0">
                <a:latin typeface="Cambria"/>
                <a:cs typeface="Cambria"/>
              </a:rPr>
              <a:t>ТехноГТО</a:t>
            </a:r>
            <a:r>
              <a:rPr sz="1400" b="1" spc="30" dirty="0">
                <a:latin typeface="Cambria"/>
                <a:cs typeface="Cambria"/>
              </a:rPr>
              <a:t> </a:t>
            </a:r>
            <a:r>
              <a:rPr sz="1400" dirty="0">
                <a:latin typeface="Ebrima"/>
                <a:cs typeface="Ebrima"/>
              </a:rPr>
              <a:t>–</a:t>
            </a:r>
            <a:r>
              <a:rPr sz="1400" spc="-30" dirty="0">
                <a:latin typeface="Ebrima"/>
                <a:cs typeface="Ebrima"/>
              </a:rPr>
              <a:t> </a:t>
            </a:r>
            <a:r>
              <a:rPr sz="1400" dirty="0">
                <a:latin typeface="Cambria"/>
                <a:cs typeface="Cambria"/>
              </a:rPr>
              <a:t>это</a:t>
            </a:r>
            <a:r>
              <a:rPr sz="1400" spc="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комплекс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нормативов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для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оценки</a:t>
            </a:r>
            <a:r>
              <a:rPr sz="1400" spc="2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общей технологической</a:t>
            </a:r>
            <a:r>
              <a:rPr sz="1400" spc="-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грамотности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школьника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и</a:t>
            </a:r>
            <a:r>
              <a:rPr sz="1400" spc="4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готовности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ts val="1625"/>
              </a:lnSpc>
            </a:pPr>
            <a:r>
              <a:rPr sz="1400" dirty="0">
                <a:latin typeface="Cambria"/>
                <a:cs typeface="Cambria"/>
              </a:rPr>
              <a:t>ответственно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использовать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знания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о</a:t>
            </a:r>
            <a:r>
              <a:rPr sz="1400" spc="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технологиях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и</a:t>
            </a:r>
            <a:r>
              <a:rPr sz="1400" spc="5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сами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latin typeface="Cambria"/>
                <a:cs typeface="Cambria"/>
              </a:rPr>
              <a:t>технологии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для</a:t>
            </a:r>
            <a:r>
              <a:rPr sz="1400" spc="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решения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задач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в</a:t>
            </a:r>
            <a:r>
              <a:rPr sz="1400" spc="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повседневной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жизни</a:t>
            </a:r>
            <a:r>
              <a:rPr sz="1400" spc="-10" dirty="0">
                <a:latin typeface="Ebrima"/>
                <a:cs typeface="Ebrima"/>
              </a:rPr>
              <a:t>.</a:t>
            </a:r>
            <a:endParaRPr sz="1400">
              <a:latin typeface="Ebrima"/>
              <a:cs typeface="Ebri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47072" y="5236540"/>
            <a:ext cx="2075814" cy="788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Ebrima"/>
                <a:cs typeface="Ebrima"/>
              </a:rPr>
              <a:t>*</a:t>
            </a:r>
            <a:r>
              <a:rPr sz="1000" dirty="0">
                <a:latin typeface="Cambria"/>
                <a:cs typeface="Cambria"/>
              </a:rPr>
              <a:t>новые</a:t>
            </a:r>
            <a:r>
              <a:rPr sz="1000" spc="5" dirty="0">
                <a:latin typeface="Cambria"/>
                <a:cs typeface="Cambria"/>
              </a:rPr>
              <a:t> </a:t>
            </a:r>
            <a:r>
              <a:rPr sz="1000" spc="-10" dirty="0">
                <a:latin typeface="Cambria"/>
                <a:cs typeface="Cambria"/>
              </a:rPr>
              <a:t>нормативы</a:t>
            </a:r>
            <a:r>
              <a:rPr sz="1000" spc="-10" dirty="0">
                <a:latin typeface="Ebrima"/>
                <a:cs typeface="Ebrima"/>
              </a:rPr>
              <a:t>:</a:t>
            </a:r>
            <a:endParaRPr sz="100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latin typeface="Ebrima"/>
                <a:cs typeface="Ebrima"/>
              </a:rPr>
              <a:t>«</a:t>
            </a:r>
            <a:r>
              <a:rPr sz="1000" spc="-10" dirty="0">
                <a:latin typeface="Cambria"/>
                <a:cs typeface="Cambria"/>
              </a:rPr>
              <a:t>Искусственный</a:t>
            </a:r>
            <a:r>
              <a:rPr sz="1000" spc="65" dirty="0">
                <a:latin typeface="Cambria"/>
                <a:cs typeface="Cambria"/>
              </a:rPr>
              <a:t> </a:t>
            </a:r>
            <a:r>
              <a:rPr sz="1000" spc="-10" dirty="0">
                <a:latin typeface="Cambria"/>
                <a:cs typeface="Cambria"/>
              </a:rPr>
              <a:t>интеллект</a:t>
            </a:r>
            <a:r>
              <a:rPr sz="1000" spc="-10" dirty="0">
                <a:latin typeface="Ebrima"/>
                <a:cs typeface="Ebrima"/>
              </a:rPr>
              <a:t>»,</a:t>
            </a:r>
            <a:endParaRPr sz="100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Ebrima"/>
                <a:cs typeface="Ebrima"/>
              </a:rPr>
              <a:t>«</a:t>
            </a:r>
            <a:r>
              <a:rPr sz="1000" dirty="0">
                <a:latin typeface="Cambria"/>
                <a:cs typeface="Cambria"/>
              </a:rPr>
              <a:t>Технология</a:t>
            </a:r>
            <a:r>
              <a:rPr sz="1000" spc="-2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машинного</a:t>
            </a:r>
            <a:r>
              <a:rPr sz="1000" spc="-35" dirty="0">
                <a:latin typeface="Cambria"/>
                <a:cs typeface="Cambria"/>
              </a:rPr>
              <a:t> </a:t>
            </a:r>
            <a:r>
              <a:rPr sz="1000" spc="-10" dirty="0">
                <a:latin typeface="Cambria"/>
                <a:cs typeface="Cambria"/>
              </a:rPr>
              <a:t>зрения</a:t>
            </a:r>
            <a:r>
              <a:rPr sz="1000" spc="-10" dirty="0">
                <a:latin typeface="Ebrima"/>
                <a:cs typeface="Ebrima"/>
              </a:rPr>
              <a:t>»,</a:t>
            </a:r>
            <a:endParaRPr sz="100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Ebrima"/>
                <a:cs typeface="Ebrima"/>
              </a:rPr>
              <a:t>«</a:t>
            </a:r>
            <a:r>
              <a:rPr sz="1000" spc="-10" dirty="0">
                <a:latin typeface="Cambria"/>
                <a:cs typeface="Cambria"/>
              </a:rPr>
              <a:t>Технологии</a:t>
            </a:r>
            <a:r>
              <a:rPr sz="1000" spc="50" dirty="0">
                <a:latin typeface="Cambria"/>
                <a:cs typeface="Cambria"/>
              </a:rPr>
              <a:t> </a:t>
            </a:r>
            <a:r>
              <a:rPr sz="1000" spc="-10" dirty="0">
                <a:latin typeface="Cambria"/>
                <a:cs typeface="Cambria"/>
              </a:rPr>
              <a:t>космоса</a:t>
            </a:r>
            <a:r>
              <a:rPr sz="1000" spc="-10" dirty="0">
                <a:latin typeface="Ebrima"/>
                <a:cs typeface="Ebrima"/>
              </a:rPr>
              <a:t>»</a:t>
            </a:r>
            <a:endParaRPr sz="100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Cambria"/>
                <a:cs typeface="Cambria"/>
              </a:rPr>
              <a:t>появятся</a:t>
            </a:r>
            <a:r>
              <a:rPr sz="1000" spc="2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в</a:t>
            </a:r>
            <a:r>
              <a:rPr sz="1000" spc="40" dirty="0">
                <a:latin typeface="Cambria"/>
                <a:cs typeface="Cambria"/>
              </a:rPr>
              <a:t> </a:t>
            </a:r>
            <a:r>
              <a:rPr sz="1000" spc="-25" dirty="0">
                <a:latin typeface="Ebrima"/>
                <a:cs typeface="Ebrima"/>
              </a:rPr>
              <a:t>2025-</a:t>
            </a:r>
            <a:r>
              <a:rPr sz="1000" dirty="0">
                <a:latin typeface="Ebrima"/>
                <a:cs typeface="Ebrima"/>
              </a:rPr>
              <a:t>2026</a:t>
            </a:r>
            <a:r>
              <a:rPr sz="1000" spc="-45" dirty="0">
                <a:latin typeface="Ebrima"/>
                <a:cs typeface="Ebrima"/>
              </a:rPr>
              <a:t> </a:t>
            </a:r>
            <a:r>
              <a:rPr sz="1000" dirty="0">
                <a:latin typeface="Cambria"/>
                <a:cs typeface="Cambria"/>
              </a:rPr>
              <a:t>учебном</a:t>
            </a:r>
            <a:r>
              <a:rPr sz="1000" spc="35" dirty="0">
                <a:latin typeface="Cambria"/>
                <a:cs typeface="Cambria"/>
              </a:rPr>
              <a:t> </a:t>
            </a:r>
            <a:r>
              <a:rPr sz="1000" spc="-20" dirty="0">
                <a:latin typeface="Cambria"/>
                <a:cs typeface="Cambria"/>
              </a:rPr>
              <a:t>году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35938" y="2896615"/>
            <a:ext cx="12738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mbria"/>
                <a:cs typeface="Cambria"/>
              </a:rPr>
              <a:t>ПРИМЕНЕНИЕ </a:t>
            </a:r>
            <a:r>
              <a:rPr sz="1200" spc="-25" dirty="0">
                <a:latin typeface="Cambria"/>
                <a:cs typeface="Cambria"/>
              </a:rPr>
              <a:t>БЕСПИЛОТНИКОВ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426700" y="2893314"/>
            <a:ext cx="8896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mbria"/>
                <a:cs typeface="Cambria"/>
              </a:rPr>
              <a:t>ЦИФРОВАЯ </a:t>
            </a:r>
            <a:r>
              <a:rPr sz="1200" spc="-25" dirty="0">
                <a:latin typeface="Cambria"/>
                <a:cs typeface="Cambria"/>
              </a:rPr>
              <a:t>НАВИГАЦИЯ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31867" y="2988945"/>
            <a:ext cx="9893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mbria"/>
                <a:cs typeface="Cambria"/>
              </a:rPr>
              <a:t>ФАКТЧЕКИНГ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481443" y="4171950"/>
            <a:ext cx="15519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mbria"/>
                <a:cs typeface="Cambria"/>
              </a:rPr>
              <a:t>ПРИНЯТИЕ</a:t>
            </a:r>
            <a:r>
              <a:rPr sz="1200" spc="-5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РЕШЕНИЙ </a:t>
            </a:r>
            <a:r>
              <a:rPr sz="1200" dirty="0">
                <a:latin typeface="Cambria"/>
                <a:cs typeface="Cambria"/>
              </a:rPr>
              <a:t>НА</a:t>
            </a:r>
            <a:r>
              <a:rPr sz="1200" spc="-30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ОСНОВЕ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ДАННЫХ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35430" y="4252976"/>
            <a:ext cx="1585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mbria"/>
                <a:cs typeface="Cambria"/>
              </a:rPr>
              <a:t>КИБЕРБЕЗОПАСНОСТЬ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426700" y="4263390"/>
            <a:ext cx="6832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mbria"/>
                <a:cs typeface="Cambria"/>
              </a:rPr>
              <a:t>БЛОГИНГ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81443" y="2902077"/>
            <a:ext cx="10687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mbria"/>
                <a:cs typeface="Cambria"/>
              </a:rPr>
              <a:t>ЭЛЕКТРОНИКА ДОМА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31867" y="4147566"/>
            <a:ext cx="1693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mbria"/>
                <a:cs typeface="Cambria"/>
              </a:rPr>
              <a:t>ИГРОВЫЕ</a:t>
            </a:r>
            <a:r>
              <a:rPr sz="1200" spc="-6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ТЕХНОЛОГИИ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582292" y="5346953"/>
            <a:ext cx="12992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mbria"/>
                <a:cs typeface="Cambria"/>
              </a:rPr>
              <a:t>ЦИФРОВОЕ </a:t>
            </a:r>
            <a:r>
              <a:rPr sz="1200" spc="-20" dirty="0">
                <a:latin typeface="Cambria"/>
                <a:cs typeface="Cambria"/>
              </a:rPr>
              <a:t>МОДЕЛИРОВАНИЕ </a:t>
            </a:r>
            <a:r>
              <a:rPr sz="1200" dirty="0">
                <a:latin typeface="Cambria"/>
                <a:cs typeface="Cambria"/>
              </a:rPr>
              <a:t>И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-20" dirty="0">
                <a:latin typeface="Cambria"/>
                <a:cs typeface="Cambria"/>
              </a:rPr>
              <a:t>ПРОИЗВОДСТВО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531867" y="5434685"/>
            <a:ext cx="975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mbria"/>
                <a:cs typeface="Cambria"/>
              </a:rPr>
              <a:t>ТЕХНОЛОГИИ </a:t>
            </a:r>
            <a:r>
              <a:rPr sz="1200" spc="-10" dirty="0">
                <a:latin typeface="Cambria"/>
                <a:cs typeface="Cambria"/>
              </a:rPr>
              <a:t>СВЯЗИ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34" name="object 3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4944" y="2721864"/>
            <a:ext cx="762000" cy="760476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582911" y="2720339"/>
            <a:ext cx="762000" cy="762000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617207" y="3994403"/>
            <a:ext cx="763524" cy="763524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656076" y="2731007"/>
            <a:ext cx="763524" cy="762000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94944" y="3997452"/>
            <a:ext cx="763524" cy="763524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582911" y="3994403"/>
            <a:ext cx="762000" cy="763524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618731" y="2732532"/>
            <a:ext cx="763524" cy="763524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656076" y="3997452"/>
            <a:ext cx="763524" cy="763524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07136" y="5262371"/>
            <a:ext cx="763524" cy="763523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656076" y="5262371"/>
            <a:ext cx="763524" cy="763523"/>
          </a:xfrm>
          <a:prstGeom prst="rect">
            <a:avLst/>
          </a:prstGeom>
        </p:spPr>
      </p:pic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Направления</a:t>
            </a:r>
            <a:r>
              <a:rPr spc="5" dirty="0"/>
              <a:t> </a:t>
            </a:r>
            <a:r>
              <a:rPr dirty="0"/>
              <a:t>ТехноГТО</a:t>
            </a:r>
            <a:r>
              <a:rPr spc="15" dirty="0"/>
              <a:t> </a:t>
            </a:r>
            <a:r>
              <a:rPr dirty="0"/>
              <a:t>в</a:t>
            </a:r>
            <a:r>
              <a:rPr spc="15" dirty="0"/>
              <a:t> </a:t>
            </a:r>
            <a:r>
              <a:rPr spc="-20" dirty="0">
                <a:latin typeface="Ebrima"/>
                <a:cs typeface="Ebrima"/>
              </a:rPr>
              <a:t>2025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05155"/>
            <a:ext cx="1347470" cy="307975"/>
          </a:xfrm>
          <a:custGeom>
            <a:avLst/>
            <a:gdLst/>
            <a:ahLst/>
            <a:cxnLst/>
            <a:rect l="l" t="t" r="r" b="b"/>
            <a:pathLst>
              <a:path w="1347470" h="307975">
                <a:moveTo>
                  <a:pt x="1193063" y="0"/>
                </a:moveTo>
                <a:lnTo>
                  <a:pt x="0" y="0"/>
                </a:lnTo>
                <a:lnTo>
                  <a:pt x="0" y="307721"/>
                </a:lnTo>
                <a:lnTo>
                  <a:pt x="1193063" y="307721"/>
                </a:lnTo>
                <a:lnTo>
                  <a:pt x="1241691" y="299847"/>
                </a:lnTo>
                <a:lnTo>
                  <a:pt x="1283970" y="278003"/>
                </a:lnTo>
                <a:lnTo>
                  <a:pt x="1317244" y="244728"/>
                </a:lnTo>
                <a:lnTo>
                  <a:pt x="1339088" y="202438"/>
                </a:lnTo>
                <a:lnTo>
                  <a:pt x="1346962" y="153924"/>
                </a:lnTo>
                <a:lnTo>
                  <a:pt x="1339088" y="105283"/>
                </a:lnTo>
                <a:lnTo>
                  <a:pt x="1317244" y="62992"/>
                </a:lnTo>
                <a:lnTo>
                  <a:pt x="1283970" y="29718"/>
                </a:lnTo>
                <a:lnTo>
                  <a:pt x="1241691" y="7874"/>
                </a:lnTo>
                <a:lnTo>
                  <a:pt x="1193063" y="0"/>
                </a:lnTo>
                <a:close/>
              </a:path>
            </a:pathLst>
          </a:custGeom>
          <a:solidFill>
            <a:srgbClr val="8585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92658" y="136017"/>
            <a:ext cx="737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mbria"/>
                <a:cs typeface="Cambria"/>
              </a:rPr>
              <a:t>Техно</a:t>
            </a:r>
            <a:r>
              <a:rPr sz="1200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Cambria"/>
                <a:cs typeface="Cambria"/>
              </a:rPr>
              <a:t>ГТО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94944" y="1901951"/>
            <a:ext cx="1400810" cy="419100"/>
          </a:xfrm>
          <a:custGeom>
            <a:avLst/>
            <a:gdLst/>
            <a:ahLst/>
            <a:cxnLst/>
            <a:rect l="l" t="t" r="r" b="b"/>
            <a:pathLst>
              <a:path w="1400810" h="419100">
                <a:moveTo>
                  <a:pt x="0" y="209550"/>
                </a:moveTo>
                <a:lnTo>
                  <a:pt x="5537" y="161544"/>
                </a:lnTo>
                <a:lnTo>
                  <a:pt x="21297" y="117348"/>
                </a:lnTo>
                <a:lnTo>
                  <a:pt x="46024" y="78486"/>
                </a:lnTo>
                <a:lnTo>
                  <a:pt x="78473" y="46100"/>
                </a:lnTo>
                <a:lnTo>
                  <a:pt x="117373" y="21336"/>
                </a:lnTo>
                <a:lnTo>
                  <a:pt x="161467" y="5587"/>
                </a:lnTo>
                <a:lnTo>
                  <a:pt x="209511" y="0"/>
                </a:lnTo>
                <a:lnTo>
                  <a:pt x="1190752" y="0"/>
                </a:lnTo>
                <a:lnTo>
                  <a:pt x="1238758" y="5587"/>
                </a:lnTo>
                <a:lnTo>
                  <a:pt x="1282954" y="21336"/>
                </a:lnTo>
                <a:lnTo>
                  <a:pt x="1321816" y="46100"/>
                </a:lnTo>
                <a:lnTo>
                  <a:pt x="1354201" y="78486"/>
                </a:lnTo>
                <a:lnTo>
                  <a:pt x="1378966" y="117348"/>
                </a:lnTo>
                <a:lnTo>
                  <a:pt x="1394714" y="161544"/>
                </a:lnTo>
                <a:lnTo>
                  <a:pt x="1400302" y="209550"/>
                </a:lnTo>
                <a:lnTo>
                  <a:pt x="1394714" y="257556"/>
                </a:lnTo>
                <a:lnTo>
                  <a:pt x="1378966" y="301751"/>
                </a:lnTo>
                <a:lnTo>
                  <a:pt x="1354201" y="340613"/>
                </a:lnTo>
                <a:lnTo>
                  <a:pt x="1321816" y="372999"/>
                </a:lnTo>
                <a:lnTo>
                  <a:pt x="1282954" y="397763"/>
                </a:lnTo>
                <a:lnTo>
                  <a:pt x="1238758" y="413512"/>
                </a:lnTo>
                <a:lnTo>
                  <a:pt x="1190752" y="419100"/>
                </a:lnTo>
                <a:lnTo>
                  <a:pt x="209511" y="419100"/>
                </a:lnTo>
                <a:lnTo>
                  <a:pt x="161467" y="413512"/>
                </a:lnTo>
                <a:lnTo>
                  <a:pt x="117373" y="397763"/>
                </a:lnTo>
                <a:lnTo>
                  <a:pt x="78473" y="372999"/>
                </a:lnTo>
                <a:lnTo>
                  <a:pt x="46024" y="340613"/>
                </a:lnTo>
                <a:lnTo>
                  <a:pt x="21297" y="301751"/>
                </a:lnTo>
                <a:lnTo>
                  <a:pt x="5537" y="257556"/>
                </a:lnTo>
                <a:lnTo>
                  <a:pt x="0" y="209550"/>
                </a:lnTo>
                <a:close/>
              </a:path>
            </a:pathLst>
          </a:custGeom>
          <a:ln w="12192">
            <a:solidFill>
              <a:srgbClr val="00000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4131" y="1443608"/>
            <a:ext cx="3253740" cy="76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mbria"/>
                <a:cs typeface="Cambria"/>
              </a:rPr>
              <a:t>ДВА</a:t>
            </a:r>
            <a:r>
              <a:rPr sz="1400" b="1" spc="4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ЭТАПА</a:t>
            </a:r>
            <a:r>
              <a:rPr sz="1400" b="1" spc="40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СДАЧИ</a:t>
            </a:r>
            <a:r>
              <a:rPr sz="1400" b="1" spc="-10" dirty="0">
                <a:latin typeface="Ebrima"/>
                <a:cs typeface="Ebrima"/>
              </a:rPr>
              <a:t>:</a:t>
            </a:r>
            <a:endParaRPr sz="1400">
              <a:latin typeface="Ebrima"/>
              <a:cs typeface="Ebrima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1400">
              <a:latin typeface="Ebrima"/>
              <a:cs typeface="Ebrima"/>
            </a:endParaRPr>
          </a:p>
          <a:p>
            <a:pPr marL="233679">
              <a:lnSpc>
                <a:spcPct val="100000"/>
              </a:lnSpc>
              <a:tabLst>
                <a:tab pos="1492250" algn="l"/>
              </a:tabLst>
            </a:pPr>
            <a:r>
              <a:rPr sz="1400" spc="-10" dirty="0">
                <a:latin typeface="Cambria"/>
                <a:cs typeface="Cambria"/>
              </a:rPr>
              <a:t>ЗАОЧНЫЙ</a:t>
            </a:r>
            <a:r>
              <a:rPr sz="1400" dirty="0">
                <a:latin typeface="Cambria"/>
                <a:cs typeface="Cambria"/>
              </a:rPr>
              <a:t>	онлайн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тестирование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94944" y="3976115"/>
            <a:ext cx="1400810" cy="419100"/>
          </a:xfrm>
          <a:custGeom>
            <a:avLst/>
            <a:gdLst/>
            <a:ahLst/>
            <a:cxnLst/>
            <a:rect l="l" t="t" r="r" b="b"/>
            <a:pathLst>
              <a:path w="1400810" h="419100">
                <a:moveTo>
                  <a:pt x="0" y="209549"/>
                </a:moveTo>
                <a:lnTo>
                  <a:pt x="5537" y="161543"/>
                </a:lnTo>
                <a:lnTo>
                  <a:pt x="21297" y="117347"/>
                </a:lnTo>
                <a:lnTo>
                  <a:pt x="46024" y="78485"/>
                </a:lnTo>
                <a:lnTo>
                  <a:pt x="78473" y="46100"/>
                </a:lnTo>
                <a:lnTo>
                  <a:pt x="117373" y="21335"/>
                </a:lnTo>
                <a:lnTo>
                  <a:pt x="161467" y="5587"/>
                </a:lnTo>
                <a:lnTo>
                  <a:pt x="209511" y="0"/>
                </a:lnTo>
                <a:lnTo>
                  <a:pt x="1190752" y="0"/>
                </a:lnTo>
                <a:lnTo>
                  <a:pt x="1238758" y="5587"/>
                </a:lnTo>
                <a:lnTo>
                  <a:pt x="1282954" y="21335"/>
                </a:lnTo>
                <a:lnTo>
                  <a:pt x="1321816" y="46100"/>
                </a:lnTo>
                <a:lnTo>
                  <a:pt x="1354201" y="78485"/>
                </a:lnTo>
                <a:lnTo>
                  <a:pt x="1378966" y="117347"/>
                </a:lnTo>
                <a:lnTo>
                  <a:pt x="1394714" y="161543"/>
                </a:lnTo>
                <a:lnTo>
                  <a:pt x="1400302" y="209549"/>
                </a:lnTo>
                <a:lnTo>
                  <a:pt x="1394714" y="257555"/>
                </a:lnTo>
                <a:lnTo>
                  <a:pt x="1378966" y="301751"/>
                </a:lnTo>
                <a:lnTo>
                  <a:pt x="1354201" y="340613"/>
                </a:lnTo>
                <a:lnTo>
                  <a:pt x="1321816" y="372998"/>
                </a:lnTo>
                <a:lnTo>
                  <a:pt x="1282954" y="397763"/>
                </a:lnTo>
                <a:lnTo>
                  <a:pt x="1238758" y="413511"/>
                </a:lnTo>
                <a:lnTo>
                  <a:pt x="1190752" y="419099"/>
                </a:lnTo>
                <a:lnTo>
                  <a:pt x="209511" y="419099"/>
                </a:lnTo>
                <a:lnTo>
                  <a:pt x="161467" y="413511"/>
                </a:lnTo>
                <a:lnTo>
                  <a:pt x="117373" y="397763"/>
                </a:lnTo>
                <a:lnTo>
                  <a:pt x="78473" y="372998"/>
                </a:lnTo>
                <a:lnTo>
                  <a:pt x="46024" y="340613"/>
                </a:lnTo>
                <a:lnTo>
                  <a:pt x="21297" y="301751"/>
                </a:lnTo>
                <a:lnTo>
                  <a:pt x="5537" y="257555"/>
                </a:lnTo>
                <a:lnTo>
                  <a:pt x="0" y="209549"/>
                </a:lnTo>
                <a:close/>
              </a:path>
            </a:pathLst>
          </a:custGeom>
          <a:ln w="12192">
            <a:solidFill>
              <a:srgbClr val="00000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32154" y="4055490"/>
            <a:ext cx="6426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mbria"/>
                <a:cs typeface="Cambria"/>
              </a:rPr>
              <a:t>ОЧНЫЙ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31263" y="3944239"/>
            <a:ext cx="35756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mbria"/>
                <a:cs typeface="Cambria"/>
              </a:rPr>
              <a:t>подтверждение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технологической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mbria"/>
                <a:cs typeface="Cambria"/>
              </a:rPr>
              <a:t>грамотности</a:t>
            </a:r>
            <a:r>
              <a:rPr sz="1400" spc="3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под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контролем</a:t>
            </a:r>
            <a:r>
              <a:rPr sz="1400" spc="36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экзаменатора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8936" y="2502154"/>
            <a:ext cx="103949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mbria"/>
                <a:cs typeface="Cambria"/>
              </a:rPr>
              <a:t>Выполнение</a:t>
            </a:r>
            <a:endParaRPr sz="1400">
              <a:latin typeface="Cambria"/>
              <a:cs typeface="Cambri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01852" y="2795016"/>
            <a:ext cx="210185" cy="335280"/>
            <a:chOff x="1101852" y="2795016"/>
            <a:chExt cx="210185" cy="33528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6360" y="2799588"/>
              <a:ext cx="200977" cy="32613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06424" y="2799588"/>
              <a:ext cx="201295" cy="326390"/>
            </a:xfrm>
            <a:custGeom>
              <a:avLst/>
              <a:gdLst/>
              <a:ahLst/>
              <a:cxnLst/>
              <a:rect l="l" t="t" r="r" b="b"/>
              <a:pathLst>
                <a:path w="201294" h="326389">
                  <a:moveTo>
                    <a:pt x="16954" y="0"/>
                  </a:moveTo>
                  <a:lnTo>
                    <a:pt x="186181" y="0"/>
                  </a:lnTo>
                  <a:lnTo>
                    <a:pt x="186181" y="57658"/>
                  </a:lnTo>
                  <a:lnTo>
                    <a:pt x="70713" y="57658"/>
                  </a:lnTo>
                  <a:lnTo>
                    <a:pt x="66268" y="121792"/>
                  </a:lnTo>
                  <a:lnTo>
                    <a:pt x="74561" y="121158"/>
                  </a:lnTo>
                  <a:lnTo>
                    <a:pt x="82270" y="120776"/>
                  </a:lnTo>
                  <a:lnTo>
                    <a:pt x="89395" y="120523"/>
                  </a:lnTo>
                  <a:lnTo>
                    <a:pt x="95935" y="120396"/>
                  </a:lnTo>
                  <a:lnTo>
                    <a:pt x="119253" y="122047"/>
                  </a:lnTo>
                  <a:lnTo>
                    <a:pt x="157860" y="135000"/>
                  </a:lnTo>
                  <a:lnTo>
                    <a:pt x="194056" y="176784"/>
                  </a:lnTo>
                  <a:lnTo>
                    <a:pt x="200913" y="216153"/>
                  </a:lnTo>
                  <a:lnTo>
                    <a:pt x="198881" y="239267"/>
                  </a:lnTo>
                  <a:lnTo>
                    <a:pt x="182244" y="278891"/>
                  </a:lnTo>
                  <a:lnTo>
                    <a:pt x="149644" y="308863"/>
                  </a:lnTo>
                  <a:lnTo>
                    <a:pt x="104609" y="324231"/>
                  </a:lnTo>
                  <a:lnTo>
                    <a:pt x="77635" y="326136"/>
                  </a:lnTo>
                  <a:lnTo>
                    <a:pt x="55473" y="325247"/>
                  </a:lnTo>
                  <a:lnTo>
                    <a:pt x="35140" y="322579"/>
                  </a:lnTo>
                  <a:lnTo>
                    <a:pt x="16649" y="318262"/>
                  </a:lnTo>
                  <a:lnTo>
                    <a:pt x="0" y="312292"/>
                  </a:lnTo>
                  <a:lnTo>
                    <a:pt x="0" y="251840"/>
                  </a:lnTo>
                  <a:lnTo>
                    <a:pt x="16662" y="260603"/>
                  </a:lnTo>
                  <a:lnTo>
                    <a:pt x="33858" y="266953"/>
                  </a:lnTo>
                  <a:lnTo>
                    <a:pt x="51574" y="270763"/>
                  </a:lnTo>
                  <a:lnTo>
                    <a:pt x="69837" y="271907"/>
                  </a:lnTo>
                  <a:lnTo>
                    <a:pt x="83019" y="271145"/>
                  </a:lnTo>
                  <a:lnTo>
                    <a:pt x="120332" y="251460"/>
                  </a:lnTo>
                  <a:lnTo>
                    <a:pt x="129184" y="222631"/>
                  </a:lnTo>
                  <a:lnTo>
                    <a:pt x="124980" y="201802"/>
                  </a:lnTo>
                  <a:lnTo>
                    <a:pt x="112394" y="186816"/>
                  </a:lnTo>
                  <a:lnTo>
                    <a:pt x="91401" y="177926"/>
                  </a:lnTo>
                  <a:lnTo>
                    <a:pt x="62026" y="175006"/>
                  </a:lnTo>
                  <a:lnTo>
                    <a:pt x="49174" y="175133"/>
                  </a:lnTo>
                  <a:lnTo>
                    <a:pt x="35356" y="175895"/>
                  </a:lnTo>
                  <a:lnTo>
                    <a:pt x="20612" y="177164"/>
                  </a:lnTo>
                  <a:lnTo>
                    <a:pt x="4914" y="178815"/>
                  </a:lnTo>
                  <a:lnTo>
                    <a:pt x="16954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672" y="2868167"/>
            <a:ext cx="217931" cy="23926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359535" y="2930779"/>
            <a:ext cx="11696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mbria"/>
                <a:cs typeface="Cambria"/>
              </a:rPr>
              <a:t>НОРМАТИВОВ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65247" y="2420467"/>
            <a:ext cx="2879090" cy="755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 marR="601980" indent="-6350">
              <a:lnSpc>
                <a:spcPct val="110700"/>
              </a:lnSpc>
              <a:spcBef>
                <a:spcPts val="100"/>
              </a:spcBef>
            </a:pPr>
            <a:r>
              <a:rPr sz="1400" dirty="0">
                <a:latin typeface="Cambria"/>
                <a:cs typeface="Cambria"/>
              </a:rPr>
              <a:t>участник</a:t>
            </a:r>
            <a:r>
              <a:rPr sz="1400" spc="1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получает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бонусы </a:t>
            </a:r>
            <a:r>
              <a:rPr sz="1400" dirty="0">
                <a:latin typeface="Cambria"/>
                <a:cs typeface="Cambria"/>
              </a:rPr>
              <a:t>и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привилегии</a:t>
            </a:r>
            <a:r>
              <a:rPr sz="1400" spc="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от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партнёров</a:t>
            </a:r>
            <a:endParaRPr sz="1400">
              <a:latin typeface="Cambria"/>
              <a:cs typeface="Cambria"/>
            </a:endParaRPr>
          </a:p>
          <a:p>
            <a:pPr marL="18415">
              <a:lnSpc>
                <a:spcPct val="100000"/>
              </a:lnSpc>
              <a:spcBef>
                <a:spcPts val="345"/>
              </a:spcBef>
            </a:pPr>
            <a:r>
              <a:rPr sz="1400" dirty="0">
                <a:latin typeface="Cambria"/>
                <a:cs typeface="Cambria"/>
              </a:rPr>
              <a:t>ТехноГТО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и</a:t>
            </a:r>
            <a:r>
              <a:rPr sz="1400" spc="1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допуск</a:t>
            </a:r>
            <a:r>
              <a:rPr sz="1400" spc="1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к</a:t>
            </a:r>
            <a:r>
              <a:rPr sz="1400" spc="1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очному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этапу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8936" y="4576317"/>
            <a:ext cx="9436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mbria"/>
                <a:cs typeface="Cambria"/>
              </a:rPr>
              <a:t>Выполнено</a:t>
            </a:r>
            <a:endParaRPr sz="1400">
              <a:latin typeface="Cambria"/>
              <a:cs typeface="Cambri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65048" y="4863084"/>
            <a:ext cx="223520" cy="335280"/>
            <a:chOff x="765048" y="4863084"/>
            <a:chExt cx="223520" cy="335280"/>
          </a:xfrm>
        </p:grpSpPr>
        <p:sp>
          <p:nvSpPr>
            <p:cNvPr id="19" name="object 19"/>
            <p:cNvSpPr/>
            <p:nvPr/>
          </p:nvSpPr>
          <p:spPr>
            <a:xfrm>
              <a:off x="769620" y="4867656"/>
              <a:ext cx="214629" cy="326390"/>
            </a:xfrm>
            <a:custGeom>
              <a:avLst/>
              <a:gdLst/>
              <a:ahLst/>
              <a:cxnLst/>
              <a:rect l="l" t="t" r="r" b="b"/>
              <a:pathLst>
                <a:path w="214630" h="326389">
                  <a:moveTo>
                    <a:pt x="110070" y="0"/>
                  </a:moveTo>
                  <a:lnTo>
                    <a:pt x="84404" y="1651"/>
                  </a:lnTo>
                  <a:lnTo>
                    <a:pt x="60070" y="6731"/>
                  </a:lnTo>
                  <a:lnTo>
                    <a:pt x="37096" y="15240"/>
                  </a:lnTo>
                  <a:lnTo>
                    <a:pt x="15468" y="27051"/>
                  </a:lnTo>
                  <a:lnTo>
                    <a:pt x="15468" y="89154"/>
                  </a:lnTo>
                  <a:lnTo>
                    <a:pt x="34632" y="74803"/>
                  </a:lnTo>
                  <a:lnTo>
                    <a:pt x="54254" y="64516"/>
                  </a:lnTo>
                  <a:lnTo>
                    <a:pt x="74320" y="58420"/>
                  </a:lnTo>
                  <a:lnTo>
                    <a:pt x="94830" y="56388"/>
                  </a:lnTo>
                  <a:lnTo>
                    <a:pt x="106045" y="57023"/>
                  </a:lnTo>
                  <a:lnTo>
                    <a:pt x="139217" y="79883"/>
                  </a:lnTo>
                  <a:lnTo>
                    <a:pt x="142125" y="97917"/>
                  </a:lnTo>
                  <a:lnTo>
                    <a:pt x="142125" y="104902"/>
                  </a:lnTo>
                  <a:lnTo>
                    <a:pt x="123812" y="140589"/>
                  </a:lnTo>
                  <a:lnTo>
                    <a:pt x="71145" y="183642"/>
                  </a:lnTo>
                  <a:lnTo>
                    <a:pt x="56591" y="195072"/>
                  </a:lnTo>
                  <a:lnTo>
                    <a:pt x="29133" y="222504"/>
                  </a:lnTo>
                  <a:lnTo>
                    <a:pt x="8293" y="257556"/>
                  </a:lnTo>
                  <a:lnTo>
                    <a:pt x="0" y="301752"/>
                  </a:lnTo>
                  <a:lnTo>
                    <a:pt x="0" y="325882"/>
                  </a:lnTo>
                  <a:lnTo>
                    <a:pt x="213867" y="325882"/>
                  </a:lnTo>
                  <a:lnTo>
                    <a:pt x="213867" y="267208"/>
                  </a:lnTo>
                  <a:lnTo>
                    <a:pt x="77558" y="267208"/>
                  </a:lnTo>
                  <a:lnTo>
                    <a:pt x="77558" y="263017"/>
                  </a:lnTo>
                  <a:lnTo>
                    <a:pt x="105092" y="230124"/>
                  </a:lnTo>
                  <a:lnTo>
                    <a:pt x="148120" y="198882"/>
                  </a:lnTo>
                  <a:lnTo>
                    <a:pt x="163195" y="187452"/>
                  </a:lnTo>
                  <a:lnTo>
                    <a:pt x="194691" y="154305"/>
                  </a:lnTo>
                  <a:lnTo>
                    <a:pt x="212598" y="111760"/>
                  </a:lnTo>
                  <a:lnTo>
                    <a:pt x="214312" y="90932"/>
                  </a:lnTo>
                  <a:lnTo>
                    <a:pt x="213867" y="80772"/>
                  </a:lnTo>
                  <a:lnTo>
                    <a:pt x="198589" y="37719"/>
                  </a:lnTo>
                  <a:lnTo>
                    <a:pt x="163207" y="9906"/>
                  </a:lnTo>
                  <a:lnTo>
                    <a:pt x="121970" y="381"/>
                  </a:lnTo>
                  <a:lnTo>
                    <a:pt x="110070" y="0"/>
                  </a:lnTo>
                  <a:close/>
                </a:path>
              </a:pathLst>
            </a:custGeom>
            <a:solidFill>
              <a:srgbClr val="03A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69620" y="4867656"/>
              <a:ext cx="214629" cy="326390"/>
            </a:xfrm>
            <a:custGeom>
              <a:avLst/>
              <a:gdLst/>
              <a:ahLst/>
              <a:cxnLst/>
              <a:rect l="l" t="t" r="r" b="b"/>
              <a:pathLst>
                <a:path w="214630" h="326389">
                  <a:moveTo>
                    <a:pt x="110070" y="0"/>
                  </a:moveTo>
                  <a:lnTo>
                    <a:pt x="153885" y="6350"/>
                  </a:lnTo>
                  <a:lnTo>
                    <a:pt x="193065" y="30734"/>
                  </a:lnTo>
                  <a:lnTo>
                    <a:pt x="212547" y="71120"/>
                  </a:lnTo>
                  <a:lnTo>
                    <a:pt x="214312" y="90932"/>
                  </a:lnTo>
                  <a:lnTo>
                    <a:pt x="213880" y="101727"/>
                  </a:lnTo>
                  <a:lnTo>
                    <a:pt x="203771" y="138684"/>
                  </a:lnTo>
                  <a:lnTo>
                    <a:pt x="177126" y="175133"/>
                  </a:lnTo>
                  <a:lnTo>
                    <a:pt x="140373" y="204597"/>
                  </a:lnTo>
                  <a:lnTo>
                    <a:pt x="132486" y="210058"/>
                  </a:lnTo>
                  <a:lnTo>
                    <a:pt x="127152" y="213868"/>
                  </a:lnTo>
                  <a:lnTo>
                    <a:pt x="94157" y="239903"/>
                  </a:lnTo>
                  <a:lnTo>
                    <a:pt x="89065" y="244729"/>
                  </a:lnTo>
                  <a:lnTo>
                    <a:pt x="85039" y="249428"/>
                  </a:lnTo>
                  <a:lnTo>
                    <a:pt x="82054" y="254127"/>
                  </a:lnTo>
                  <a:lnTo>
                    <a:pt x="79057" y="258699"/>
                  </a:lnTo>
                  <a:lnTo>
                    <a:pt x="77558" y="263017"/>
                  </a:lnTo>
                  <a:lnTo>
                    <a:pt x="77558" y="267208"/>
                  </a:lnTo>
                  <a:lnTo>
                    <a:pt x="213867" y="267208"/>
                  </a:lnTo>
                  <a:lnTo>
                    <a:pt x="213867" y="325882"/>
                  </a:lnTo>
                  <a:lnTo>
                    <a:pt x="0" y="325882"/>
                  </a:lnTo>
                  <a:lnTo>
                    <a:pt x="0" y="301752"/>
                  </a:lnTo>
                  <a:lnTo>
                    <a:pt x="8293" y="257556"/>
                  </a:lnTo>
                  <a:lnTo>
                    <a:pt x="29133" y="222504"/>
                  </a:lnTo>
                  <a:lnTo>
                    <a:pt x="56591" y="195072"/>
                  </a:lnTo>
                  <a:lnTo>
                    <a:pt x="91808" y="168402"/>
                  </a:lnTo>
                  <a:lnTo>
                    <a:pt x="123812" y="140589"/>
                  </a:lnTo>
                  <a:lnTo>
                    <a:pt x="138531" y="117602"/>
                  </a:lnTo>
                  <a:lnTo>
                    <a:pt x="140931" y="111506"/>
                  </a:lnTo>
                  <a:lnTo>
                    <a:pt x="142125" y="104902"/>
                  </a:lnTo>
                  <a:lnTo>
                    <a:pt x="142125" y="97917"/>
                  </a:lnTo>
                  <a:lnTo>
                    <a:pt x="123863" y="62230"/>
                  </a:lnTo>
                  <a:lnTo>
                    <a:pt x="94830" y="56388"/>
                  </a:lnTo>
                  <a:lnTo>
                    <a:pt x="74320" y="58420"/>
                  </a:lnTo>
                  <a:lnTo>
                    <a:pt x="54254" y="64516"/>
                  </a:lnTo>
                  <a:lnTo>
                    <a:pt x="34632" y="74803"/>
                  </a:lnTo>
                  <a:lnTo>
                    <a:pt x="15468" y="89154"/>
                  </a:lnTo>
                  <a:lnTo>
                    <a:pt x="15468" y="27051"/>
                  </a:lnTo>
                  <a:lnTo>
                    <a:pt x="37096" y="15240"/>
                  </a:lnTo>
                  <a:lnTo>
                    <a:pt x="60070" y="6731"/>
                  </a:lnTo>
                  <a:lnTo>
                    <a:pt x="84404" y="1651"/>
                  </a:lnTo>
                  <a:lnTo>
                    <a:pt x="11007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834767" y="4584319"/>
            <a:ext cx="2336800" cy="4546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mbria"/>
                <a:cs typeface="Cambria"/>
              </a:rPr>
              <a:t>Участнику</a:t>
            </a:r>
            <a:r>
              <a:rPr sz="1400" spc="-10" dirty="0">
                <a:latin typeface="Cambria"/>
                <a:cs typeface="Cambria"/>
              </a:rPr>
              <a:t> вручается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latin typeface="Ebrima"/>
                <a:cs typeface="Ebrima"/>
              </a:rPr>
              <a:t>«</a:t>
            </a:r>
            <a:r>
              <a:rPr sz="1400" dirty="0">
                <a:latin typeface="Cambria"/>
                <a:cs typeface="Cambria"/>
              </a:rPr>
              <a:t>ЗОЛОТОЙ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ЗНАК </a:t>
            </a:r>
            <a:r>
              <a:rPr sz="1400" spc="-10" dirty="0">
                <a:latin typeface="Cambria"/>
                <a:cs typeface="Cambria"/>
              </a:rPr>
              <a:t>ОТЛИЧИЯ</a:t>
            </a:r>
            <a:r>
              <a:rPr sz="1400" spc="-10" dirty="0">
                <a:latin typeface="Ebrima"/>
                <a:cs typeface="Ebrima"/>
              </a:rPr>
              <a:t>»</a:t>
            </a:r>
            <a:endParaRPr sz="1400">
              <a:latin typeface="Ebrima"/>
              <a:cs typeface="Ebri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99819" y="4980279"/>
            <a:ext cx="3799204" cy="71755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400" spc="-10" dirty="0">
                <a:latin typeface="Cambria"/>
                <a:cs typeface="Cambria"/>
              </a:rPr>
              <a:t>НОРМАТИВА</a:t>
            </a:r>
            <a:endParaRPr sz="1400">
              <a:latin typeface="Cambria"/>
              <a:cs typeface="Cambria"/>
            </a:endParaRPr>
          </a:p>
          <a:p>
            <a:pPr marL="1795780" marR="5080" indent="-48895">
              <a:lnSpc>
                <a:spcPct val="100000"/>
              </a:lnSpc>
              <a:spcBef>
                <a:spcPts val="204"/>
              </a:spcBef>
            </a:pPr>
            <a:r>
              <a:rPr sz="1400" dirty="0">
                <a:latin typeface="Cambria"/>
                <a:cs typeface="Cambria"/>
              </a:rPr>
              <a:t>Бонусы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при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поступлении </a:t>
            </a:r>
            <a:r>
              <a:rPr sz="1400" dirty="0">
                <a:latin typeface="Cambria"/>
                <a:cs typeface="Cambria"/>
              </a:rPr>
              <a:t>от</a:t>
            </a:r>
            <a:r>
              <a:rPr sz="1400" spc="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ВУЗов</a:t>
            </a:r>
            <a:r>
              <a:rPr sz="1400" spc="4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партнеров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17996" y="1431417"/>
            <a:ext cx="44488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mbria"/>
                <a:cs typeface="Cambria"/>
              </a:rPr>
              <a:t>БОНУСЫ</a:t>
            </a:r>
            <a:r>
              <a:rPr sz="1600" spc="4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У</a:t>
            </a:r>
            <a:r>
              <a:rPr sz="1600" spc="-10" dirty="0">
                <a:latin typeface="Cambria"/>
                <a:cs typeface="Cambria"/>
              </a:rPr>
              <a:t> ПАРТНЕРОВ</a:t>
            </a:r>
            <a:r>
              <a:rPr sz="1600" spc="-10" dirty="0">
                <a:latin typeface="Ebrima"/>
                <a:cs typeface="Ebrima"/>
              </a:rPr>
              <a:t>:</a:t>
            </a:r>
            <a:endParaRPr sz="1600">
              <a:latin typeface="Ebrima"/>
              <a:cs typeface="Ebrim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Cambria"/>
                <a:cs typeface="Cambria"/>
              </a:rPr>
              <a:t>Дополнительные</a:t>
            </a:r>
            <a:r>
              <a:rPr sz="1600" spc="3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баллы</a:t>
            </a:r>
            <a:r>
              <a:rPr sz="1600" spc="1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для</a:t>
            </a:r>
            <a:r>
              <a:rPr sz="1600" spc="-3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первого</a:t>
            </a:r>
            <a:r>
              <a:rPr sz="1600" spc="-2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этапа</a:t>
            </a:r>
            <a:r>
              <a:rPr sz="1600" spc="-25" dirty="0">
                <a:latin typeface="Cambria"/>
                <a:cs typeface="Cambria"/>
              </a:rPr>
              <a:t> НТО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096000" y="1283208"/>
            <a:ext cx="0" cy="4712335"/>
          </a:xfrm>
          <a:custGeom>
            <a:avLst/>
            <a:gdLst/>
            <a:ahLst/>
            <a:cxnLst/>
            <a:rect l="l" t="t" r="r" b="b"/>
            <a:pathLst>
              <a:path h="4712335">
                <a:moveTo>
                  <a:pt x="0" y="0"/>
                </a:moveTo>
                <a:lnTo>
                  <a:pt x="0" y="4712208"/>
                </a:lnTo>
              </a:path>
            </a:pathLst>
          </a:custGeom>
          <a:ln w="6096">
            <a:solidFill>
              <a:srgbClr val="0007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6273038" y="1993645"/>
          <a:ext cx="5210175" cy="20453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6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НТО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3ABD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НТО</a:t>
                      </a:r>
                      <a:r>
                        <a:rPr sz="1400" b="1" spc="25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Ebrima"/>
                          <a:cs typeface="Ebrima"/>
                        </a:rPr>
                        <a:t>JUNIOR</a:t>
                      </a:r>
                      <a:endParaRPr sz="1400">
                        <a:latin typeface="Ebrima"/>
                        <a:cs typeface="Ebrima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F5D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244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10" dirty="0">
                          <a:latin typeface="Cambria"/>
                          <a:cs typeface="Cambria"/>
                        </a:rPr>
                        <a:t>Каждый</a:t>
                      </a:r>
                      <a:endParaRPr sz="1400">
                        <a:latin typeface="Cambria"/>
                        <a:cs typeface="Cambria"/>
                      </a:endParaRPr>
                    </a:p>
                    <a:p>
                      <a:pPr marL="92075" marR="1866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Cambria"/>
                          <a:cs typeface="Cambria"/>
                        </a:rPr>
                        <a:t>успешно</a:t>
                      </a:r>
                      <a:r>
                        <a:rPr sz="1400" spc="3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spc="-10" dirty="0">
                          <a:latin typeface="Cambria"/>
                          <a:cs typeface="Cambria"/>
                        </a:rPr>
                        <a:t>сданный уникальный норматив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Ebrima"/>
                          <a:cs typeface="Ebrima"/>
                        </a:rPr>
                        <a:t>+2</a:t>
                      </a:r>
                      <a:r>
                        <a:rPr sz="1400" spc="-40" dirty="0">
                          <a:latin typeface="Ebrima"/>
                          <a:cs typeface="Ebrima"/>
                        </a:rPr>
                        <a:t> </a:t>
                      </a:r>
                      <a:r>
                        <a:rPr sz="1400" spc="-10" dirty="0">
                          <a:latin typeface="Cambria"/>
                          <a:cs typeface="Cambria"/>
                        </a:rPr>
                        <a:t>балла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163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Ebrima"/>
                          <a:cs typeface="Ebrima"/>
                        </a:rPr>
                        <a:t>+1</a:t>
                      </a:r>
                      <a:r>
                        <a:rPr sz="1400" spc="-20" dirty="0">
                          <a:latin typeface="Ebrima"/>
                          <a:cs typeface="Ebrima"/>
                        </a:rPr>
                        <a:t> </a:t>
                      </a:r>
                      <a:r>
                        <a:rPr sz="1400" spc="-20" dirty="0">
                          <a:latin typeface="Cambria"/>
                          <a:cs typeface="Cambria"/>
                        </a:rPr>
                        <a:t>балл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163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92075" marR="54165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400" dirty="0">
                          <a:latin typeface="Cambria"/>
                          <a:cs typeface="Cambria"/>
                        </a:rPr>
                        <a:t>Период</a:t>
                      </a:r>
                      <a:r>
                        <a:rPr sz="1400" spc="2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spc="-10" dirty="0">
                          <a:latin typeface="Cambria"/>
                          <a:cs typeface="Cambria"/>
                        </a:rPr>
                        <a:t>учета достижений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144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B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244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dirty="0">
                          <a:latin typeface="Cambria"/>
                          <a:cs typeface="Cambria"/>
                        </a:rPr>
                        <a:t>с</a:t>
                      </a:r>
                      <a:r>
                        <a:rPr sz="1400" spc="5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dirty="0">
                          <a:latin typeface="Ebrima"/>
                          <a:cs typeface="Ebrima"/>
                        </a:rPr>
                        <a:t>1</a:t>
                      </a:r>
                      <a:r>
                        <a:rPr sz="1400" spc="-20" dirty="0">
                          <a:latin typeface="Ebrima"/>
                          <a:cs typeface="Ebrima"/>
                        </a:rPr>
                        <a:t> </a:t>
                      </a:r>
                      <a:r>
                        <a:rPr sz="1400" dirty="0">
                          <a:latin typeface="Cambria"/>
                          <a:cs typeface="Cambria"/>
                        </a:rPr>
                        <a:t>ноября</a:t>
                      </a:r>
                      <a:r>
                        <a:rPr sz="1400" spc="3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dirty="0">
                          <a:latin typeface="Ebrima"/>
                          <a:cs typeface="Ebrima"/>
                        </a:rPr>
                        <a:t>2024</a:t>
                      </a:r>
                      <a:r>
                        <a:rPr sz="1400" spc="-55" dirty="0">
                          <a:latin typeface="Ebrima"/>
                          <a:cs typeface="Ebrima"/>
                        </a:rPr>
                        <a:t> </a:t>
                      </a:r>
                      <a:r>
                        <a:rPr sz="1400" spc="-25" dirty="0">
                          <a:latin typeface="Cambria"/>
                          <a:cs typeface="Cambria"/>
                        </a:rPr>
                        <a:t>по </a:t>
                      </a:r>
                      <a:r>
                        <a:rPr sz="1400" dirty="0">
                          <a:latin typeface="Ebrima"/>
                          <a:cs typeface="Ebrima"/>
                        </a:rPr>
                        <a:t>23:59</a:t>
                      </a:r>
                      <a:r>
                        <a:rPr sz="1400" spc="355" dirty="0">
                          <a:latin typeface="Ebrima"/>
                          <a:cs typeface="Ebrima"/>
                        </a:rPr>
                        <a:t> </a:t>
                      </a:r>
                      <a:r>
                        <a:rPr sz="1400" dirty="0">
                          <a:latin typeface="Ebrima"/>
                          <a:cs typeface="Ebrima"/>
                        </a:rPr>
                        <a:t>4</a:t>
                      </a:r>
                      <a:r>
                        <a:rPr sz="1400" spc="-15" dirty="0">
                          <a:latin typeface="Ebrima"/>
                          <a:cs typeface="Ebrima"/>
                        </a:rPr>
                        <a:t> </a:t>
                      </a:r>
                      <a:r>
                        <a:rPr sz="1400" spc="-10" dirty="0">
                          <a:latin typeface="Cambria"/>
                          <a:cs typeface="Cambria"/>
                        </a:rPr>
                        <a:t>ноября</a:t>
                      </a:r>
                      <a:endParaRPr sz="1400">
                        <a:latin typeface="Cambria"/>
                        <a:cs typeface="Cambria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Ebrima"/>
                          <a:cs typeface="Ebrima"/>
                        </a:rPr>
                        <a:t>2025</a:t>
                      </a:r>
                      <a:endParaRPr sz="1400">
                        <a:latin typeface="Ebrima"/>
                        <a:cs typeface="Ebrim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B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1244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dirty="0">
                          <a:latin typeface="Cambria"/>
                          <a:cs typeface="Cambria"/>
                        </a:rPr>
                        <a:t>с</a:t>
                      </a:r>
                      <a:r>
                        <a:rPr sz="1400" spc="5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dirty="0">
                          <a:latin typeface="Ebrima"/>
                          <a:cs typeface="Ebrima"/>
                        </a:rPr>
                        <a:t>1</a:t>
                      </a:r>
                      <a:r>
                        <a:rPr sz="1400" spc="-20" dirty="0">
                          <a:latin typeface="Ebrima"/>
                          <a:cs typeface="Ebrima"/>
                        </a:rPr>
                        <a:t> </a:t>
                      </a:r>
                      <a:r>
                        <a:rPr sz="1400" dirty="0">
                          <a:latin typeface="Cambria"/>
                          <a:cs typeface="Cambria"/>
                        </a:rPr>
                        <a:t>ноября</a:t>
                      </a:r>
                      <a:r>
                        <a:rPr sz="1400" spc="3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dirty="0">
                          <a:latin typeface="Ebrima"/>
                          <a:cs typeface="Ebrima"/>
                        </a:rPr>
                        <a:t>2024</a:t>
                      </a:r>
                      <a:r>
                        <a:rPr sz="1400" spc="-55" dirty="0">
                          <a:latin typeface="Ebrima"/>
                          <a:cs typeface="Ebrima"/>
                        </a:rPr>
                        <a:t> </a:t>
                      </a:r>
                      <a:r>
                        <a:rPr sz="1400" spc="-25" dirty="0">
                          <a:latin typeface="Cambria"/>
                          <a:cs typeface="Cambria"/>
                        </a:rPr>
                        <a:t>по </a:t>
                      </a:r>
                      <a:r>
                        <a:rPr sz="1400" dirty="0">
                          <a:latin typeface="Ebrima"/>
                          <a:cs typeface="Ebrima"/>
                        </a:rPr>
                        <a:t>23:59</a:t>
                      </a:r>
                      <a:r>
                        <a:rPr sz="1400" spc="355" dirty="0">
                          <a:latin typeface="Ebrima"/>
                          <a:cs typeface="Ebrima"/>
                        </a:rPr>
                        <a:t> </a:t>
                      </a:r>
                      <a:r>
                        <a:rPr sz="1400" dirty="0">
                          <a:latin typeface="Ebrima"/>
                          <a:cs typeface="Ebrima"/>
                        </a:rPr>
                        <a:t>6</a:t>
                      </a:r>
                      <a:r>
                        <a:rPr sz="1400" spc="-15" dirty="0">
                          <a:latin typeface="Ebrima"/>
                          <a:cs typeface="Ebrima"/>
                        </a:rPr>
                        <a:t> </a:t>
                      </a:r>
                      <a:r>
                        <a:rPr sz="1400" spc="-10" dirty="0">
                          <a:latin typeface="Cambria"/>
                          <a:cs typeface="Cambria"/>
                        </a:rPr>
                        <a:t>октября</a:t>
                      </a:r>
                      <a:endParaRPr sz="1400">
                        <a:latin typeface="Cambria"/>
                        <a:cs typeface="Cambria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Ebrima"/>
                          <a:cs typeface="Ebrima"/>
                        </a:rPr>
                        <a:t>2025</a:t>
                      </a:r>
                      <a:endParaRPr sz="1400">
                        <a:latin typeface="Ebrima"/>
                        <a:cs typeface="Ebrim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26" name="object 26"/>
          <p:cNvSpPr txBox="1"/>
          <p:nvPr/>
        </p:nvSpPr>
        <p:spPr>
          <a:xfrm>
            <a:off x="6317996" y="4250816"/>
            <a:ext cx="37255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mbria"/>
                <a:cs typeface="Cambria"/>
              </a:rPr>
              <a:t>Баллы</a:t>
            </a:r>
            <a:r>
              <a:rPr sz="1600" spc="-1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партнера</a:t>
            </a:r>
            <a:r>
              <a:rPr sz="1600" spc="-2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проекта</a:t>
            </a:r>
            <a:r>
              <a:rPr sz="1600" spc="-45" dirty="0">
                <a:latin typeface="Cambria"/>
                <a:cs typeface="Cambria"/>
              </a:rPr>
              <a:t> </a:t>
            </a:r>
            <a:r>
              <a:rPr sz="1600" dirty="0">
                <a:latin typeface="Ebrima"/>
                <a:cs typeface="Ebrima"/>
              </a:rPr>
              <a:t>«</a:t>
            </a:r>
            <a:r>
              <a:rPr sz="1600" dirty="0">
                <a:latin typeface="Cambria"/>
                <a:cs typeface="Cambria"/>
              </a:rPr>
              <a:t>Другое</a:t>
            </a:r>
            <a:r>
              <a:rPr sz="1600" spc="-2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Дело</a:t>
            </a:r>
            <a:r>
              <a:rPr sz="1600" spc="-10" dirty="0">
                <a:latin typeface="Ebrima"/>
                <a:cs typeface="Ebrima"/>
              </a:rPr>
              <a:t>»</a:t>
            </a:r>
            <a:endParaRPr sz="1600">
              <a:latin typeface="Ebrima"/>
              <a:cs typeface="Ebrima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6273038" y="4658105"/>
          <a:ext cx="5210175" cy="1101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5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4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Другое</a:t>
                      </a:r>
                      <a:r>
                        <a:rPr sz="1400" b="1" spc="15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дело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692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92075" marR="15176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dirty="0">
                          <a:latin typeface="Cambria"/>
                          <a:cs typeface="Cambria"/>
                        </a:rPr>
                        <a:t>Каждый успешно</a:t>
                      </a:r>
                      <a:r>
                        <a:rPr sz="1400" spc="-4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spc="-10" dirty="0">
                          <a:latin typeface="Cambria"/>
                          <a:cs typeface="Cambria"/>
                        </a:rPr>
                        <a:t>сданный </a:t>
                      </a:r>
                      <a:r>
                        <a:rPr sz="1400" dirty="0">
                          <a:latin typeface="Cambria"/>
                          <a:cs typeface="Cambria"/>
                        </a:rPr>
                        <a:t>уникальный</a:t>
                      </a:r>
                      <a:r>
                        <a:rPr sz="1400" spc="-7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spc="-10" dirty="0">
                          <a:latin typeface="Cambria"/>
                          <a:cs typeface="Cambria"/>
                        </a:rPr>
                        <a:t>норматив</a:t>
                      </a:r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dirty="0">
                          <a:latin typeface="Cambria"/>
                          <a:cs typeface="Cambria"/>
                        </a:rPr>
                        <a:t>Актуальная</a:t>
                      </a:r>
                      <a:r>
                        <a:rPr sz="1400" spc="-4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spc="-10" dirty="0">
                          <a:latin typeface="Cambria"/>
                          <a:cs typeface="Cambria"/>
                        </a:rPr>
                        <a:t>информация</a:t>
                      </a:r>
                      <a:endParaRPr sz="1400">
                        <a:latin typeface="Cambria"/>
                        <a:cs typeface="Cambria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Cambria"/>
                          <a:cs typeface="Cambria"/>
                        </a:rPr>
                        <a:t>размещена</a:t>
                      </a:r>
                      <a:r>
                        <a:rPr sz="1400" spc="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dirty="0">
                          <a:latin typeface="Cambria"/>
                          <a:cs typeface="Cambria"/>
                        </a:rPr>
                        <a:t>на</a:t>
                      </a:r>
                      <a:r>
                        <a:rPr sz="1400" spc="3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dirty="0">
                          <a:latin typeface="Cambria"/>
                          <a:cs typeface="Cambria"/>
                        </a:rPr>
                        <a:t>сайте</a:t>
                      </a:r>
                      <a:r>
                        <a:rPr sz="1400" spc="2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400" spc="-10" dirty="0">
                          <a:latin typeface="Cambria"/>
                          <a:cs typeface="Cambria"/>
                        </a:rPr>
                        <a:t>проекта</a:t>
                      </a:r>
                      <a:endParaRPr sz="1400">
                        <a:latin typeface="Cambria"/>
                        <a:cs typeface="Cambria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u="sng" spc="-10" dirty="0">
                          <a:solidFill>
                            <a:srgbClr val="40ADFF"/>
                          </a:solidFill>
                          <a:uFill>
                            <a:solidFill>
                              <a:srgbClr val="40ADFF"/>
                            </a:solidFill>
                          </a:uFill>
                          <a:latin typeface="Ebrima"/>
                          <a:cs typeface="Ebrima"/>
                          <a:hlinkClick r:id="rId4"/>
                        </a:rPr>
                        <a:t>https://drugoedelo.ru/</a:t>
                      </a:r>
                      <a:endParaRPr sz="1400">
                        <a:latin typeface="Ebrima"/>
                        <a:cs typeface="Ebrim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0AD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</TotalTime>
  <Words>1144</Words>
  <Application>Microsoft Office PowerPoint</Application>
  <PresentationFormat>Широкоэкранный</PresentationFormat>
  <Paragraphs>174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Arial MT</vt:lpstr>
      <vt:lpstr>Calibri</vt:lpstr>
      <vt:lpstr>Cambria</vt:lpstr>
      <vt:lpstr>Cambria Math</vt:lpstr>
      <vt:lpstr>Ebrima</vt:lpstr>
      <vt:lpstr>Tahoma</vt:lpstr>
      <vt:lpstr>Times New Roman</vt:lpstr>
      <vt:lpstr>Office Theme</vt:lpstr>
      <vt:lpstr>Об олимпиаде</vt:lpstr>
      <vt:lpstr>Презентация PowerPoint</vt:lpstr>
      <vt:lpstr>Презентация PowerPoint</vt:lpstr>
      <vt:lpstr>Презентация PowerPoint</vt:lpstr>
      <vt:lpstr>Презентация PowerPoint</vt:lpstr>
      <vt:lpstr>Порядок подачи заявок </vt:lpstr>
      <vt:lpstr>Турнирная таблица</vt:lpstr>
      <vt:lpstr>Что такое НТО Junior junior.ntcontest.ru</vt:lpstr>
      <vt:lpstr>Национальная технологическая олимпиада</vt:lpstr>
      <vt:lpstr>Расписание НТО</vt:lpstr>
      <vt:lpstr>Конкурс цифровых портфолио «Талант НТО» Конкурс цифровых портфолио — компетентностный трек Всероссийский охват</vt:lpstr>
      <vt:lpstr>Что такое ТехноГТО https://technogto.kruzhok.org/</vt:lpstr>
      <vt:lpstr>Направления ТехноГТО в 2025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Ерленко Елена</cp:lastModifiedBy>
  <cp:revision>3</cp:revision>
  <dcterms:created xsi:type="dcterms:W3CDTF">2026-03-24T09:23:21Z</dcterms:created>
  <dcterms:modified xsi:type="dcterms:W3CDTF">2026-03-30T12:40:26Z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2025-09-08T00:00:00Z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2026-03-24T00:00:00Z</vt:filetime>
  </property>
  <property fmtid="{D5CDD505-2E9C-101B-9397-08002B2CF9AE}" pid="5" name="Producer">
    <vt:lpwstr>Microsoft® PowerPoint® 2013</vt:lpwstr>
  </property>
</Properties>
</file>