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Arial Black" pitchFamily="34" charset="0"/>
      <p:bold r:id="rId14"/>
    </p:embeddedFont>
    <p:embeddedFont>
      <p:font typeface="Barlow Semi Bold" charset="0"/>
      <p:regular r:id="rId15"/>
    </p:embeddedFon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Source Sans 3" charset="0"/>
      <p:regular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259" y="-101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32CCA1-082B-4A32-A832-2C082CABC3F6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3634C40-A040-4489-95EF-2FBF6C365A32}">
      <dgm:prSet phldrT="[Текст]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b="1" dirty="0">
              <a:solidFill>
                <a:sysClr val="windowText" lastClr="000000"/>
              </a:solidFill>
            </a:rPr>
            <a:t>РАЗРАБОТКА  индивидуального плана в рамках временного интервала </a:t>
          </a:r>
        </a:p>
      </dgm:t>
    </dgm:pt>
    <dgm:pt modelId="{219C5C49-262E-40A4-914D-C3CA300CA142}" type="parTrans" cxnId="{E3E03662-92CC-4BD4-9C7E-C6A7A9CB2549}">
      <dgm:prSet/>
      <dgm:spPr/>
      <dgm:t>
        <a:bodyPr/>
        <a:lstStyle/>
        <a:p>
          <a:endParaRPr lang="ru-RU"/>
        </a:p>
      </dgm:t>
    </dgm:pt>
    <dgm:pt modelId="{678D38D6-13C5-4B39-ADFA-DEBF7A667293}" type="sibTrans" cxnId="{E3E03662-92CC-4BD4-9C7E-C6A7A9CB2549}">
      <dgm:prSet/>
      <dgm:spPr/>
      <dgm:t>
        <a:bodyPr/>
        <a:lstStyle/>
        <a:p>
          <a:endParaRPr lang="ru-RU"/>
        </a:p>
      </dgm:t>
    </dgm:pt>
    <dgm:pt modelId="{F0468029-0CBD-42C4-A379-8C35FE76ADD2}">
      <dgm:prSet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1200" b="1" dirty="0">
              <a:solidFill>
                <a:sysClr val="windowText" lastClr="000000"/>
              </a:solidFill>
              <a:latin typeface="Arial Black" pitchFamily="34" charset="0"/>
            </a:rPr>
            <a:t>ОПРЕДЕЛЕНИЕ ЦЕЛЕЙ И ЗАДАЧ</a:t>
          </a:r>
          <a:r>
            <a:rPr lang="ru-RU" sz="1000" b="1" dirty="0">
              <a:solidFill>
                <a:sysClr val="windowText" lastClr="000000"/>
              </a:solidFill>
              <a:latin typeface="Arial Black" pitchFamily="34" charset="0"/>
            </a:rPr>
            <a:t>, </a:t>
          </a:r>
          <a:r>
            <a:rPr lang="ru-RU" sz="1200" b="1" dirty="0">
              <a:solidFill>
                <a:sysClr val="windowText" lastClr="000000"/>
              </a:solidFill>
              <a:latin typeface="Arial Black" pitchFamily="34" charset="0"/>
            </a:rPr>
            <a:t>которые будут достигнуты учеником  по окончании ИОМ с учетом диагностики уровня развития  его способностей</a:t>
          </a:r>
        </a:p>
      </dgm:t>
    </dgm:pt>
    <dgm:pt modelId="{0FF502A7-48ED-4324-AAD5-DDF129D93505}" type="parTrans" cxnId="{7909630E-4F28-497E-B4C3-8CA038E62D3F}">
      <dgm:prSet/>
      <dgm:spPr/>
      <dgm:t>
        <a:bodyPr/>
        <a:lstStyle/>
        <a:p>
          <a:endParaRPr lang="ru-RU"/>
        </a:p>
      </dgm:t>
    </dgm:pt>
    <dgm:pt modelId="{C83F7C9F-104A-464D-83DD-83F7E1FDCC53}" type="sibTrans" cxnId="{7909630E-4F28-497E-B4C3-8CA038E62D3F}">
      <dgm:prSet/>
      <dgm:spPr/>
      <dgm:t>
        <a:bodyPr/>
        <a:lstStyle/>
        <a:p>
          <a:endParaRPr lang="ru-RU"/>
        </a:p>
      </dgm:t>
    </dgm:pt>
    <dgm:pt modelId="{C10C3417-52B0-41D0-B8A2-F6013B426C1D}">
      <dgm:prSet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b="1">
              <a:solidFill>
                <a:sysClr val="windowText" lastClr="000000"/>
              </a:solidFill>
            </a:rPr>
            <a:t>ОПРЕДЕЛЕНИЕ СОДЕРЖАНИЯ индивидуальных программ</a:t>
          </a:r>
        </a:p>
      </dgm:t>
    </dgm:pt>
    <dgm:pt modelId="{AAB1D8CA-F098-4112-884E-A3B5056C684A}" type="parTrans" cxnId="{F7C0CD0C-4326-4652-91A3-01C56CBB1910}">
      <dgm:prSet/>
      <dgm:spPr/>
      <dgm:t>
        <a:bodyPr/>
        <a:lstStyle/>
        <a:p>
          <a:endParaRPr lang="ru-RU"/>
        </a:p>
      </dgm:t>
    </dgm:pt>
    <dgm:pt modelId="{136C29E8-1972-48C6-814D-642A2CA82D16}" type="sibTrans" cxnId="{F7C0CD0C-4326-4652-91A3-01C56CBB1910}">
      <dgm:prSet/>
      <dgm:spPr/>
      <dgm:t>
        <a:bodyPr/>
        <a:lstStyle/>
        <a:p>
          <a:endParaRPr lang="ru-RU"/>
        </a:p>
      </dgm:t>
    </dgm:pt>
    <dgm:pt modelId="{FD44359C-B3AF-4D23-BFAA-6C981AE04902}">
      <dgm:prSet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b="1">
              <a:solidFill>
                <a:sysClr val="windowText" lastClr="000000"/>
              </a:solidFill>
            </a:rPr>
            <a:t>ТЕХНОЛОГИИ  организации  обучения и развития </a:t>
          </a:r>
        </a:p>
      </dgm:t>
    </dgm:pt>
    <dgm:pt modelId="{E7A0C602-A877-45ED-9FB8-673C1CA43AB1}" type="parTrans" cxnId="{6A27A3E4-482F-40EB-A9A0-494BE7CF32A7}">
      <dgm:prSet/>
      <dgm:spPr/>
      <dgm:t>
        <a:bodyPr/>
        <a:lstStyle/>
        <a:p>
          <a:endParaRPr lang="ru-RU"/>
        </a:p>
      </dgm:t>
    </dgm:pt>
    <dgm:pt modelId="{42204B85-5F9B-45B2-9FF4-71B680B0B150}" type="sibTrans" cxnId="{6A27A3E4-482F-40EB-A9A0-494BE7CF32A7}">
      <dgm:prSet/>
      <dgm:spPr/>
      <dgm:t>
        <a:bodyPr/>
        <a:lstStyle/>
        <a:p>
          <a:endParaRPr lang="ru-RU"/>
        </a:p>
      </dgm:t>
    </dgm:pt>
    <dgm:pt modelId="{AD85EB5C-62F6-4CF8-B83B-7C7F1C100587}">
      <dgm:prSet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b="1">
              <a:solidFill>
                <a:sysClr val="windowText" lastClr="000000"/>
              </a:solidFill>
            </a:rPr>
            <a:t>ОЦЕНКА ДОСТИЖЕНИЙ УЧЕНИКА  на различных этапах освоения маршрута</a:t>
          </a:r>
        </a:p>
      </dgm:t>
    </dgm:pt>
    <dgm:pt modelId="{329E1768-9525-46BA-9736-FA0C60897263}" type="parTrans" cxnId="{CEEDC0B0-194B-45E4-A12D-5DC12BCDA5C8}">
      <dgm:prSet/>
      <dgm:spPr/>
      <dgm:t>
        <a:bodyPr/>
        <a:lstStyle/>
        <a:p>
          <a:endParaRPr lang="ru-RU"/>
        </a:p>
      </dgm:t>
    </dgm:pt>
    <dgm:pt modelId="{29BE364A-C1FC-4F80-8B76-17DAA712FEF1}" type="sibTrans" cxnId="{CEEDC0B0-194B-45E4-A12D-5DC12BCDA5C8}">
      <dgm:prSet/>
      <dgm:spPr/>
      <dgm:t>
        <a:bodyPr/>
        <a:lstStyle/>
        <a:p>
          <a:endParaRPr lang="ru-RU"/>
        </a:p>
      </dgm:t>
    </dgm:pt>
    <dgm:pt modelId="{FC1C3B9D-9223-4DD7-8F17-B70A9186E60C}" type="pres">
      <dgm:prSet presAssocID="{2732CCA1-082B-4A32-A832-2C082CABC3F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CE1D2C-3198-4A25-B92B-984463FE0C3F}" type="pres">
      <dgm:prSet presAssocID="{2732CCA1-082B-4A32-A832-2C082CABC3F6}" presName="dummyMaxCanvas" presStyleCnt="0">
        <dgm:presLayoutVars/>
      </dgm:prSet>
      <dgm:spPr/>
    </dgm:pt>
    <dgm:pt modelId="{D462673C-0E0B-479A-A9FD-2F03C7F223F6}" type="pres">
      <dgm:prSet presAssocID="{2732CCA1-082B-4A32-A832-2C082CABC3F6}" presName="FiveNodes_1" presStyleLbl="node1" presStyleIdx="0" presStyleCnt="5" custScaleX="101079" custLinFactNeighborX="24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B516B0-0287-4A62-8EAC-588ED46F7815}" type="pres">
      <dgm:prSet presAssocID="{2732CCA1-082B-4A32-A832-2C082CABC3F6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450025-C359-4271-98E7-4A12D0422832}" type="pres">
      <dgm:prSet presAssocID="{2732CCA1-082B-4A32-A832-2C082CABC3F6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485B5E-C99A-448C-B863-AF29F96F1021}" type="pres">
      <dgm:prSet presAssocID="{2732CCA1-082B-4A32-A832-2C082CABC3F6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07EBA9-2802-4776-AB2A-15E9B8113A8A}" type="pres">
      <dgm:prSet presAssocID="{2732CCA1-082B-4A32-A832-2C082CABC3F6}" presName="FiveNodes_5" presStyleLbl="node1" presStyleIdx="4" presStyleCnt="5" custLinFactNeighborX="-61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DCA064B8-94AE-471E-985E-7FDC05643A01}" type="pres">
      <dgm:prSet presAssocID="{2732CCA1-082B-4A32-A832-2C082CABC3F6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BA8AC2-5744-4AED-A7BA-795675C6E7A8}" type="pres">
      <dgm:prSet presAssocID="{2732CCA1-082B-4A32-A832-2C082CABC3F6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5812BD-B7EF-41CD-835C-E910012CF5C7}" type="pres">
      <dgm:prSet presAssocID="{2732CCA1-082B-4A32-A832-2C082CABC3F6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18F377-AB2D-4703-8371-3A772CD7D185}" type="pres">
      <dgm:prSet presAssocID="{2732CCA1-082B-4A32-A832-2C082CABC3F6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5302C7-8809-4912-8873-9B4715875C9A}" type="pres">
      <dgm:prSet presAssocID="{2732CCA1-082B-4A32-A832-2C082CABC3F6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1D3C40-AD64-4673-A5ED-C28281E772D3}" type="pres">
      <dgm:prSet presAssocID="{2732CCA1-082B-4A32-A832-2C082CABC3F6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32E173-5338-4DE5-A91E-32375946F248}" type="pres">
      <dgm:prSet presAssocID="{2732CCA1-082B-4A32-A832-2C082CABC3F6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582735-74E9-42ED-9A2F-256465FEB806}" type="pres">
      <dgm:prSet presAssocID="{2732CCA1-082B-4A32-A832-2C082CABC3F6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95F2CE-8C54-4AC7-889E-64488E773C73}" type="pres">
      <dgm:prSet presAssocID="{2732CCA1-082B-4A32-A832-2C082CABC3F6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CE50C4-D3D9-4D29-A1D9-4A36B20F9EA6}" type="presOf" srcId="{F0468029-0CBD-42C4-A379-8C35FE76ADD2}" destId="{B55302C7-8809-4912-8873-9B4715875C9A}" srcOrd="1" destOrd="0" presId="urn:microsoft.com/office/officeart/2005/8/layout/vProcess5"/>
    <dgm:cxn modelId="{E3FE3085-3200-4422-BCC6-8E60BED5D458}" type="presOf" srcId="{C10C3417-52B0-41D0-B8A2-F6013B426C1D}" destId="{A532E173-5338-4DE5-A91E-32375946F248}" srcOrd="1" destOrd="0" presId="urn:microsoft.com/office/officeart/2005/8/layout/vProcess5"/>
    <dgm:cxn modelId="{F3A5AFFC-6E92-420E-B9B0-9B5C00B205A9}" type="presOf" srcId="{AD85EB5C-62F6-4CF8-B83B-7C7F1C100587}" destId="{C407EBA9-2802-4776-AB2A-15E9B8113A8A}" srcOrd="0" destOrd="0" presId="urn:microsoft.com/office/officeart/2005/8/layout/vProcess5"/>
    <dgm:cxn modelId="{1610074B-8185-4B7B-AA61-820379CCFE98}" type="presOf" srcId="{C83F7C9F-104A-464D-83DD-83F7E1FDCC53}" destId="{DCA064B8-94AE-471E-985E-7FDC05643A01}" srcOrd="0" destOrd="0" presId="urn:microsoft.com/office/officeart/2005/8/layout/vProcess5"/>
    <dgm:cxn modelId="{6CAD4D39-C337-4B4E-9121-317757620083}" type="presOf" srcId="{FD44359C-B3AF-4D23-BFAA-6C981AE04902}" destId="{D5582735-74E9-42ED-9A2F-256465FEB806}" srcOrd="1" destOrd="0" presId="urn:microsoft.com/office/officeart/2005/8/layout/vProcess5"/>
    <dgm:cxn modelId="{EC7E6D0B-C71F-4325-8258-BAFE02E18B6C}" type="presOf" srcId="{678D38D6-13C5-4B39-ADFA-DEBF7A667293}" destId="{B7BA8AC2-5744-4AED-A7BA-795675C6E7A8}" srcOrd="0" destOrd="0" presId="urn:microsoft.com/office/officeart/2005/8/layout/vProcess5"/>
    <dgm:cxn modelId="{E89309AB-E955-4F5C-B8A6-6A0D1F9C9BCA}" type="presOf" srcId="{F0468029-0CBD-42C4-A379-8C35FE76ADD2}" destId="{D462673C-0E0B-479A-A9FD-2F03C7F223F6}" srcOrd="0" destOrd="0" presId="urn:microsoft.com/office/officeart/2005/8/layout/vProcess5"/>
    <dgm:cxn modelId="{E3E03662-92CC-4BD4-9C7E-C6A7A9CB2549}" srcId="{2732CCA1-082B-4A32-A832-2C082CABC3F6}" destId="{43634C40-A040-4489-95EF-2FBF6C365A32}" srcOrd="1" destOrd="0" parTransId="{219C5C49-262E-40A4-914D-C3CA300CA142}" sibTransId="{678D38D6-13C5-4B39-ADFA-DEBF7A667293}"/>
    <dgm:cxn modelId="{2930FBD5-4EAA-47CA-B490-04725A4C5585}" type="presOf" srcId="{136C29E8-1972-48C6-814D-642A2CA82D16}" destId="{A15812BD-B7EF-41CD-835C-E910012CF5C7}" srcOrd="0" destOrd="0" presId="urn:microsoft.com/office/officeart/2005/8/layout/vProcess5"/>
    <dgm:cxn modelId="{CEEDC0B0-194B-45E4-A12D-5DC12BCDA5C8}" srcId="{2732CCA1-082B-4A32-A832-2C082CABC3F6}" destId="{AD85EB5C-62F6-4CF8-B83B-7C7F1C100587}" srcOrd="4" destOrd="0" parTransId="{329E1768-9525-46BA-9736-FA0C60897263}" sibTransId="{29BE364A-C1FC-4F80-8B76-17DAA712FEF1}"/>
    <dgm:cxn modelId="{9212EC05-B3DA-4A83-901C-366619704DE8}" type="presOf" srcId="{AD85EB5C-62F6-4CF8-B83B-7C7F1C100587}" destId="{9E95F2CE-8C54-4AC7-889E-64488E773C73}" srcOrd="1" destOrd="0" presId="urn:microsoft.com/office/officeart/2005/8/layout/vProcess5"/>
    <dgm:cxn modelId="{816C29F0-F22E-441A-9B46-315589CC0921}" type="presOf" srcId="{FD44359C-B3AF-4D23-BFAA-6C981AE04902}" destId="{4D485B5E-C99A-448C-B863-AF29F96F1021}" srcOrd="0" destOrd="0" presId="urn:microsoft.com/office/officeart/2005/8/layout/vProcess5"/>
    <dgm:cxn modelId="{7909630E-4F28-497E-B4C3-8CA038E62D3F}" srcId="{2732CCA1-082B-4A32-A832-2C082CABC3F6}" destId="{F0468029-0CBD-42C4-A379-8C35FE76ADD2}" srcOrd="0" destOrd="0" parTransId="{0FF502A7-48ED-4324-AAD5-DDF129D93505}" sibTransId="{C83F7C9F-104A-464D-83DD-83F7E1FDCC53}"/>
    <dgm:cxn modelId="{B9791934-D1E3-4CEB-8F1E-7D643B0F4EC1}" type="presOf" srcId="{2732CCA1-082B-4A32-A832-2C082CABC3F6}" destId="{FC1C3B9D-9223-4DD7-8F17-B70A9186E60C}" srcOrd="0" destOrd="0" presId="urn:microsoft.com/office/officeart/2005/8/layout/vProcess5"/>
    <dgm:cxn modelId="{1BAD28E1-1E70-4A7A-83BC-57BAAD8E2A3B}" type="presOf" srcId="{43634C40-A040-4489-95EF-2FBF6C365A32}" destId="{3FB516B0-0287-4A62-8EAC-588ED46F7815}" srcOrd="0" destOrd="0" presId="urn:microsoft.com/office/officeart/2005/8/layout/vProcess5"/>
    <dgm:cxn modelId="{467111E9-72D1-4467-AE70-029DC536AAD1}" type="presOf" srcId="{43634C40-A040-4489-95EF-2FBF6C365A32}" destId="{021D3C40-AD64-4673-A5ED-C28281E772D3}" srcOrd="1" destOrd="0" presId="urn:microsoft.com/office/officeart/2005/8/layout/vProcess5"/>
    <dgm:cxn modelId="{6A27A3E4-482F-40EB-A9A0-494BE7CF32A7}" srcId="{2732CCA1-082B-4A32-A832-2C082CABC3F6}" destId="{FD44359C-B3AF-4D23-BFAA-6C981AE04902}" srcOrd="3" destOrd="0" parTransId="{E7A0C602-A877-45ED-9FB8-673C1CA43AB1}" sibTransId="{42204B85-5F9B-45B2-9FF4-71B680B0B150}"/>
    <dgm:cxn modelId="{FCFEBFB6-F981-40E7-89C8-E3BA03815A70}" type="presOf" srcId="{42204B85-5F9B-45B2-9FF4-71B680B0B150}" destId="{1A18F377-AB2D-4703-8371-3A772CD7D185}" srcOrd="0" destOrd="0" presId="urn:microsoft.com/office/officeart/2005/8/layout/vProcess5"/>
    <dgm:cxn modelId="{540796B6-8819-489A-8CCF-F447CCA2FB31}" type="presOf" srcId="{C10C3417-52B0-41D0-B8A2-F6013B426C1D}" destId="{FB450025-C359-4271-98E7-4A12D0422832}" srcOrd="0" destOrd="0" presId="urn:microsoft.com/office/officeart/2005/8/layout/vProcess5"/>
    <dgm:cxn modelId="{F7C0CD0C-4326-4652-91A3-01C56CBB1910}" srcId="{2732CCA1-082B-4A32-A832-2C082CABC3F6}" destId="{C10C3417-52B0-41D0-B8A2-F6013B426C1D}" srcOrd="2" destOrd="0" parTransId="{AAB1D8CA-F098-4112-884E-A3B5056C684A}" sibTransId="{136C29E8-1972-48C6-814D-642A2CA82D16}"/>
    <dgm:cxn modelId="{BCC8A9E8-D995-43E0-A3C4-45C59FA47394}" type="presParOf" srcId="{FC1C3B9D-9223-4DD7-8F17-B70A9186E60C}" destId="{65CE1D2C-3198-4A25-B92B-984463FE0C3F}" srcOrd="0" destOrd="0" presId="urn:microsoft.com/office/officeart/2005/8/layout/vProcess5"/>
    <dgm:cxn modelId="{C9DD248B-6559-43BA-83F2-517B60FDFDDC}" type="presParOf" srcId="{FC1C3B9D-9223-4DD7-8F17-B70A9186E60C}" destId="{D462673C-0E0B-479A-A9FD-2F03C7F223F6}" srcOrd="1" destOrd="0" presId="urn:microsoft.com/office/officeart/2005/8/layout/vProcess5"/>
    <dgm:cxn modelId="{EB13CEEC-371C-4036-9700-238D52A683C8}" type="presParOf" srcId="{FC1C3B9D-9223-4DD7-8F17-B70A9186E60C}" destId="{3FB516B0-0287-4A62-8EAC-588ED46F7815}" srcOrd="2" destOrd="0" presId="urn:microsoft.com/office/officeart/2005/8/layout/vProcess5"/>
    <dgm:cxn modelId="{7B37E6D0-ED7A-481F-AD9E-B1E690B065D1}" type="presParOf" srcId="{FC1C3B9D-9223-4DD7-8F17-B70A9186E60C}" destId="{FB450025-C359-4271-98E7-4A12D0422832}" srcOrd="3" destOrd="0" presId="urn:microsoft.com/office/officeart/2005/8/layout/vProcess5"/>
    <dgm:cxn modelId="{53552C4E-8D95-44E8-B582-2A35C4C4B6C9}" type="presParOf" srcId="{FC1C3B9D-9223-4DD7-8F17-B70A9186E60C}" destId="{4D485B5E-C99A-448C-B863-AF29F96F1021}" srcOrd="4" destOrd="0" presId="urn:microsoft.com/office/officeart/2005/8/layout/vProcess5"/>
    <dgm:cxn modelId="{69BEA3B7-0556-444E-B717-A0C191DC4696}" type="presParOf" srcId="{FC1C3B9D-9223-4DD7-8F17-B70A9186E60C}" destId="{C407EBA9-2802-4776-AB2A-15E9B8113A8A}" srcOrd="5" destOrd="0" presId="urn:microsoft.com/office/officeart/2005/8/layout/vProcess5"/>
    <dgm:cxn modelId="{EE870A96-A37D-4D64-92BB-2CEB886568CE}" type="presParOf" srcId="{FC1C3B9D-9223-4DD7-8F17-B70A9186E60C}" destId="{DCA064B8-94AE-471E-985E-7FDC05643A01}" srcOrd="6" destOrd="0" presId="urn:microsoft.com/office/officeart/2005/8/layout/vProcess5"/>
    <dgm:cxn modelId="{FE7C713E-2C90-4D7C-8925-6C751F971D2D}" type="presParOf" srcId="{FC1C3B9D-9223-4DD7-8F17-B70A9186E60C}" destId="{B7BA8AC2-5744-4AED-A7BA-795675C6E7A8}" srcOrd="7" destOrd="0" presId="urn:microsoft.com/office/officeart/2005/8/layout/vProcess5"/>
    <dgm:cxn modelId="{B21FAD10-FEE1-4413-A38F-BEA06543CC59}" type="presParOf" srcId="{FC1C3B9D-9223-4DD7-8F17-B70A9186E60C}" destId="{A15812BD-B7EF-41CD-835C-E910012CF5C7}" srcOrd="8" destOrd="0" presId="urn:microsoft.com/office/officeart/2005/8/layout/vProcess5"/>
    <dgm:cxn modelId="{9B7B0D7A-5A73-410B-B621-1D6B34CBDFE6}" type="presParOf" srcId="{FC1C3B9D-9223-4DD7-8F17-B70A9186E60C}" destId="{1A18F377-AB2D-4703-8371-3A772CD7D185}" srcOrd="9" destOrd="0" presId="urn:microsoft.com/office/officeart/2005/8/layout/vProcess5"/>
    <dgm:cxn modelId="{99F62BDF-3ED5-47A3-B438-CFAD46F6517B}" type="presParOf" srcId="{FC1C3B9D-9223-4DD7-8F17-B70A9186E60C}" destId="{B55302C7-8809-4912-8873-9B4715875C9A}" srcOrd="10" destOrd="0" presId="urn:microsoft.com/office/officeart/2005/8/layout/vProcess5"/>
    <dgm:cxn modelId="{08F05013-F295-4879-A4E9-D20D97147EFB}" type="presParOf" srcId="{FC1C3B9D-9223-4DD7-8F17-B70A9186E60C}" destId="{021D3C40-AD64-4673-A5ED-C28281E772D3}" srcOrd="11" destOrd="0" presId="urn:microsoft.com/office/officeart/2005/8/layout/vProcess5"/>
    <dgm:cxn modelId="{C153549A-34FD-4919-B5DB-5FA322746F08}" type="presParOf" srcId="{FC1C3B9D-9223-4DD7-8F17-B70A9186E60C}" destId="{A532E173-5338-4DE5-A91E-32375946F248}" srcOrd="12" destOrd="0" presId="urn:microsoft.com/office/officeart/2005/8/layout/vProcess5"/>
    <dgm:cxn modelId="{E052EE89-BE7C-4722-9DAC-BF554B0C05BC}" type="presParOf" srcId="{FC1C3B9D-9223-4DD7-8F17-B70A9186E60C}" destId="{D5582735-74E9-42ED-9A2F-256465FEB806}" srcOrd="13" destOrd="0" presId="urn:microsoft.com/office/officeart/2005/8/layout/vProcess5"/>
    <dgm:cxn modelId="{7308A85F-8DAE-4180-A442-5B46B12D2ECE}" type="presParOf" srcId="{FC1C3B9D-9223-4DD7-8F17-B70A9186E60C}" destId="{9E95F2CE-8C54-4AC7-889E-64488E773C73}" srcOrd="14" destOrd="0" presId="urn:microsoft.com/office/officeart/2005/8/layout/vProcess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12998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977900" y="1741017"/>
            <a:ext cx="12814777" cy="30976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4400" dirty="0">
                <a:solidFill>
                  <a:srgbClr val="FF0000"/>
                </a:solidFill>
                <a:latin typeface="Arial Black" pitchFamily="34" charset="0"/>
                <a:ea typeface="Barlow Semi Bold" pitchFamily="34" charset="-122"/>
                <a:cs typeface="Times New Roman" panose="02020603050405020304" pitchFamily="18" charset="0"/>
              </a:rPr>
              <a:t>Опыт реализации модели выявления и поддержки одаренных детей в МБОУ "Нижнесортымская СОШ"</a:t>
            </a:r>
            <a:endParaRPr lang="en-US" sz="4400" dirty="0">
              <a:solidFill>
                <a:srgbClr val="FF0000"/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324124" y="5510808"/>
            <a:ext cx="746855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endParaRPr lang="en-US" sz="185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A167849-D8C0-43A3-8D3A-3FCA2706F9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2825965" y="177800"/>
            <a:ext cx="1576870" cy="1563217"/>
          </a:xfrm>
          <a:prstGeom prst="rect">
            <a:avLst/>
          </a:prstGeom>
        </p:spPr>
      </p:pic>
      <p:pic>
        <p:nvPicPr>
          <p:cNvPr id="9" name="Рисунок 8" descr="Xyj_goWwKy2poUff7U4478gJ8UBa9OxPZLgefLZoc94e2VOH_QhLPYyMUCakXqmAKcq2obiADPBaP1eqTQ6rtWi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00" y="3718418"/>
            <a:ext cx="6765451" cy="451118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274300" y="7251700"/>
            <a:ext cx="4394200" cy="92333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Arial Black" pitchFamily="34" charset="0"/>
              </a:rPr>
              <a:t>Монгольд</a:t>
            </a:r>
            <a:r>
              <a:rPr lang="ru-RU" dirty="0" smtClean="0">
                <a:latin typeface="Arial Black" pitchFamily="34" charset="0"/>
              </a:rPr>
              <a:t> </a:t>
            </a:r>
            <a:r>
              <a:rPr lang="ru-RU" dirty="0" err="1" smtClean="0">
                <a:latin typeface="Arial Black" pitchFamily="34" charset="0"/>
              </a:rPr>
              <a:t>Зарема</a:t>
            </a:r>
            <a:r>
              <a:rPr lang="ru-RU" dirty="0" smtClean="0">
                <a:latin typeface="Arial Black" pitchFamily="34" charset="0"/>
              </a:rPr>
              <a:t> </a:t>
            </a:r>
            <a:r>
              <a:rPr lang="ru-RU" dirty="0" err="1" smtClean="0">
                <a:latin typeface="Arial Black" pitchFamily="34" charset="0"/>
              </a:rPr>
              <a:t>Якубовна</a:t>
            </a:r>
            <a:r>
              <a:rPr lang="ru-RU" dirty="0" smtClean="0">
                <a:latin typeface="Arial Black" pitchFamily="34" charset="0"/>
              </a:rPr>
              <a:t>,</a:t>
            </a:r>
          </a:p>
          <a:p>
            <a:r>
              <a:rPr lang="ru-RU" dirty="0" smtClean="0">
                <a:latin typeface="Arial Black" pitchFamily="34" charset="0"/>
              </a:rPr>
              <a:t> методист МБОУ «</a:t>
            </a:r>
            <a:r>
              <a:rPr lang="ru-RU" dirty="0" err="1" smtClean="0">
                <a:latin typeface="Arial Black" pitchFamily="34" charset="0"/>
              </a:rPr>
              <a:t>Нижнесортымская</a:t>
            </a:r>
            <a:r>
              <a:rPr lang="ru-RU" dirty="0" smtClean="0">
                <a:latin typeface="Arial Black" pitchFamily="34" charset="0"/>
              </a:rPr>
              <a:t> СОШ»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04950" y="517088"/>
            <a:ext cx="11156950" cy="5262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100"/>
              </a:lnSpc>
              <a:buNone/>
            </a:pPr>
            <a:r>
              <a:rPr lang="en-US" sz="4400" dirty="0">
                <a:solidFill>
                  <a:srgbClr val="FF0000"/>
                </a:solidFill>
                <a:latin typeface="Arial Black" pitchFamily="34" charset="0"/>
                <a:ea typeface="Barlow Semi Bold" pitchFamily="34" charset="-122"/>
                <a:cs typeface="Times New Roman" panose="02020603050405020304" pitchFamily="18" charset="0"/>
              </a:rPr>
              <a:t>Системный подход к раскрытию талантов</a:t>
            </a:r>
            <a:endParaRPr lang="en-US" sz="4400" dirty="0">
              <a:solidFill>
                <a:srgbClr val="FF0000"/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504950" y="2773918"/>
            <a:ext cx="3783449" cy="2501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165100" y="1308100"/>
            <a:ext cx="5444292" cy="3797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60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Стратегия основана на создании условий для оптимального развития каждого ребёнка, независимо от текущего уровня проявления способностей.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533401" y="5825490"/>
            <a:ext cx="4368800" cy="2162810"/>
          </a:xfrm>
          <a:prstGeom prst="roundRect">
            <a:avLst>
              <a:gd name="adj" fmla="val 3983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691402" y="6011942"/>
            <a:ext cx="536734" cy="536734"/>
          </a:xfrm>
          <a:prstGeom prst="roundRect">
            <a:avLst>
              <a:gd name="adj" fmla="val 17034668"/>
            </a:avLst>
          </a:prstGeom>
          <a:solidFill>
            <a:srgbClr val="BE49DF"/>
          </a:solidFill>
          <a:ln/>
        </p:spPr>
      </p:sp>
      <p:sp>
        <p:nvSpPr>
          <p:cNvPr id="9" name="Text 5"/>
          <p:cNvSpPr/>
          <p:nvPr/>
        </p:nvSpPr>
        <p:spPr>
          <a:xfrm>
            <a:off x="1160621" y="6682383"/>
            <a:ext cx="2135029" cy="263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Arial Black" pitchFamily="34" charset="0"/>
                <a:ea typeface="Barlow Semi Bold" pitchFamily="34" charset="-122"/>
                <a:cs typeface="Times New Roman" panose="02020603050405020304" pitchFamily="18" charset="0"/>
              </a:rPr>
              <a:t>Актуальный уровень</a:t>
            </a:r>
            <a:endParaRPr lang="en-US" sz="1650" dirty="0"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762000" y="7025759"/>
            <a:ext cx="3949700" cy="500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Arial Black" pitchFamily="34" charset="0"/>
                <a:ea typeface="Source Sans 3" pitchFamily="34" charset="-122"/>
                <a:cs typeface="Times New Roman" panose="02020603050405020304" pitchFamily="18" charset="0"/>
              </a:rPr>
              <a:t>Диагностика текущего развития на данном возрастном этапе</a:t>
            </a:r>
            <a:endParaRPr lang="en-US" sz="1400" dirty="0"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5101947" y="5864106"/>
            <a:ext cx="3918943" cy="2162810"/>
          </a:xfrm>
          <a:prstGeom prst="roundRect">
            <a:avLst>
              <a:gd name="adj" fmla="val 3983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609392" y="6011942"/>
            <a:ext cx="536734" cy="536734"/>
          </a:xfrm>
          <a:prstGeom prst="roundRect">
            <a:avLst>
              <a:gd name="adj" fmla="val 17034668"/>
            </a:avLst>
          </a:prstGeom>
          <a:solidFill>
            <a:srgbClr val="BE49DF"/>
          </a:solidFill>
          <a:ln/>
        </p:spPr>
      </p:sp>
      <p:sp>
        <p:nvSpPr>
          <p:cNvPr id="14" name="Text 9"/>
          <p:cNvSpPr/>
          <p:nvPr/>
        </p:nvSpPr>
        <p:spPr>
          <a:xfrm>
            <a:off x="5609392" y="6682383"/>
            <a:ext cx="2105144" cy="263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ru-RU" sz="1650" dirty="0" smtClean="0">
                <a:solidFill>
                  <a:srgbClr val="272525"/>
                </a:solidFill>
                <a:latin typeface="Arial Black" pitchFamily="34" charset="0"/>
                <a:ea typeface="Barlow Semi Bold" pitchFamily="34" charset="-122"/>
                <a:cs typeface="Times New Roman" panose="02020603050405020304" pitchFamily="18" charset="0"/>
              </a:rPr>
              <a:t>Способности</a:t>
            </a:r>
            <a:endParaRPr lang="en-US" sz="1650" dirty="0"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5609392" y="7025759"/>
            <a:ext cx="3411498" cy="500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Arial Black" pitchFamily="34" charset="0"/>
                <a:ea typeface="Source Sans 3" pitchFamily="34" charset="-122"/>
                <a:cs typeface="Times New Roman" panose="02020603050405020304" pitchFamily="18" charset="0"/>
              </a:rPr>
              <a:t>Особенности реализации в конкретных видах деятельности</a:t>
            </a:r>
            <a:endParaRPr lang="en-US" sz="1400" dirty="0"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Shape 11"/>
          <p:cNvSpPr/>
          <p:nvPr/>
        </p:nvSpPr>
        <p:spPr>
          <a:xfrm>
            <a:off x="9341048" y="5743456"/>
            <a:ext cx="4997252" cy="2404110"/>
          </a:xfrm>
          <a:prstGeom prst="roundRect">
            <a:avLst>
              <a:gd name="adj" fmla="val 3983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9527500" y="6011942"/>
            <a:ext cx="536734" cy="536734"/>
          </a:xfrm>
          <a:prstGeom prst="roundRect">
            <a:avLst>
              <a:gd name="adj" fmla="val 17034668"/>
            </a:avLst>
          </a:prstGeom>
          <a:solidFill>
            <a:srgbClr val="BE49DF"/>
          </a:solidFill>
          <a:ln/>
        </p:spPr>
      </p:sp>
      <p:sp>
        <p:nvSpPr>
          <p:cNvPr id="19" name="Text 13"/>
          <p:cNvSpPr/>
          <p:nvPr/>
        </p:nvSpPr>
        <p:spPr>
          <a:xfrm>
            <a:off x="10404356" y="6682383"/>
            <a:ext cx="2105144" cy="263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Arial Black" pitchFamily="34" charset="0"/>
                <a:ea typeface="Barlow Semi Bold" pitchFamily="34" charset="-122"/>
                <a:cs typeface="Times New Roman" panose="02020603050405020304" pitchFamily="18" charset="0"/>
              </a:rPr>
              <a:t>Потенциал</a:t>
            </a:r>
            <a:endParaRPr lang="en-US" sz="1650" dirty="0"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9527500" y="7025759"/>
            <a:ext cx="3411498" cy="500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Arial Black" pitchFamily="34" charset="0"/>
                <a:ea typeface="Source Sans 3" pitchFamily="34" charset="-122"/>
                <a:cs typeface="Times New Roman" panose="02020603050405020304" pitchFamily="18" charset="0"/>
              </a:rPr>
              <a:t>Прогнозирование возможностей дальнейшего развития</a:t>
            </a:r>
            <a:endParaRPr lang="en-US" sz="1400" dirty="0">
              <a:latin typeface="Arial Black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Мамут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4536" y="954025"/>
            <a:ext cx="5224462" cy="47894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88852" y="135077"/>
            <a:ext cx="7214354" cy="97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4200"/>
              </a:lnSpc>
              <a:buNone/>
            </a:pPr>
            <a:r>
              <a:rPr lang="en-US" sz="3350" dirty="0">
                <a:solidFill>
                  <a:srgbClr val="FF0000"/>
                </a:solidFill>
                <a:latin typeface="Arial Black" pitchFamily="34" charset="0"/>
                <a:ea typeface="Barlow Semi Bold" pitchFamily="34" charset="-122"/>
                <a:cs typeface="Barlow Semi Bold" pitchFamily="34" charset="-120"/>
              </a:rPr>
              <a:t>Четырёхэтапная схема выявления</a:t>
            </a:r>
            <a:endParaRPr lang="en-US" sz="335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3970" y="1806773"/>
            <a:ext cx="549235" cy="11430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201126" y="1989773"/>
            <a:ext cx="2612827" cy="269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00"/>
              </a:lnSpc>
              <a:buNone/>
            </a:pPr>
            <a:r>
              <a:rPr lang="en-US" sz="4000" b="1" dirty="0">
                <a:solidFill>
                  <a:srgbClr val="272525"/>
                </a:solidFill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Предварительный поиск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640794" y="2342912"/>
            <a:ext cx="7173158" cy="516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00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Сбор первичной информации из четырёх источников: психологи, педагоги, родители, сами дети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9412" y="3182898"/>
            <a:ext cx="549235" cy="11430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655344" y="3365897"/>
            <a:ext cx="2884051" cy="269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00"/>
              </a:lnSpc>
              <a:buNone/>
            </a:pPr>
            <a:r>
              <a:rPr lang="en-US" sz="4000" b="1" dirty="0">
                <a:solidFill>
                  <a:srgbClr val="272525"/>
                </a:solidFill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Оценочно-коррекционный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640794" y="3719036"/>
            <a:ext cx="6898600" cy="516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00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Занятия-тренинги для развития мышления и психосоциальной сферы, периодические обследования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4735" y="4559022"/>
            <a:ext cx="549235" cy="114300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626293" y="4742021"/>
            <a:ext cx="2638425" cy="269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00"/>
              </a:lnSpc>
              <a:buNone/>
            </a:pPr>
            <a:r>
              <a:rPr lang="en-US" sz="4000" b="1" dirty="0">
                <a:solidFill>
                  <a:srgbClr val="272525"/>
                </a:solidFill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Самостоятельная оценка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640794" y="5095161"/>
            <a:ext cx="6623923" cy="516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00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Ребёнок выбирает продолжение занятий — индикатор одарённости и готовности к нагрузкам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0058" y="5935147"/>
            <a:ext cx="549235" cy="114300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490561" y="6118146"/>
            <a:ext cx="2499479" cy="269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00"/>
              </a:lnSpc>
              <a:buNone/>
            </a:pPr>
            <a:r>
              <a:rPr lang="en-US" sz="4000" b="1" dirty="0">
                <a:solidFill>
                  <a:srgbClr val="272525"/>
                </a:solidFill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Заключительный отбор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8"/>
          <p:cNvSpPr/>
          <p:nvPr/>
        </p:nvSpPr>
        <p:spPr>
          <a:xfrm>
            <a:off x="640794" y="6471285"/>
            <a:ext cx="6349246" cy="516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00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Комплексный анализ данных, прогноз развития, определение эффективных форм работы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16001" y="668179"/>
            <a:ext cx="12786558" cy="695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5450"/>
              </a:lnSpc>
              <a:buNone/>
            </a:pPr>
            <a:r>
              <a:rPr lang="en-US" sz="4350" dirty="0">
                <a:solidFill>
                  <a:srgbClr val="FF0000"/>
                </a:solidFill>
                <a:latin typeface="Arial Black" pitchFamily="34" charset="0"/>
                <a:ea typeface="Barlow Semi Bold" pitchFamily="34" charset="-122"/>
                <a:cs typeface="Times New Roman" panose="02020603050405020304" pitchFamily="18" charset="0"/>
              </a:rPr>
              <a:t>Модель по видам одарённости</a:t>
            </a:r>
            <a:endParaRPr lang="en-US" sz="4350" dirty="0">
              <a:solidFill>
                <a:srgbClr val="FF0000"/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734301" y="1689101"/>
            <a:ext cx="2895600" cy="393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00"/>
              </a:lnSpc>
              <a:buNone/>
            </a:pPr>
            <a:r>
              <a:rPr lang="en-US" sz="2150" b="1" dirty="0"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Учебно-познавательная</a:t>
            </a:r>
            <a:endParaRPr lang="en-US" sz="21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416801" y="2578100"/>
            <a:ext cx="2755899" cy="190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Интеллектуальная одарённость: олимпиады, интеллектуальные игры, исследовательские проекты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3886200" y="1689101"/>
            <a:ext cx="3175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700"/>
              </a:lnSpc>
              <a:buNone/>
            </a:pPr>
            <a:r>
              <a:rPr lang="en-US" sz="2150" b="1" dirty="0"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Информационно-коммуникационная</a:t>
            </a:r>
            <a:endParaRPr lang="en-US" sz="21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4064001" y="2755901"/>
            <a:ext cx="2997200" cy="1727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ИКТ-одарённость: программирование, цифровые технологии, медиапроекты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827843" y="1689101"/>
            <a:ext cx="1801057" cy="393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00"/>
              </a:lnSpc>
              <a:buNone/>
            </a:pPr>
            <a:r>
              <a:rPr lang="en-US" sz="3200" b="1" dirty="0"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Социальная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203200" y="2755901"/>
            <a:ext cx="3467100" cy="1085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Лидерские качества, школьное самоуправление, социально значимые акции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8"/>
          <p:cNvSpPr/>
          <p:nvPr/>
        </p:nvSpPr>
        <p:spPr>
          <a:xfrm>
            <a:off x="5708650" y="5511145"/>
            <a:ext cx="2705100" cy="534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00"/>
              </a:lnSpc>
              <a:buNone/>
            </a:pPr>
            <a:r>
              <a:rPr lang="en-US" sz="3200" b="1" dirty="0"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Творческая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9"/>
          <p:cNvSpPr/>
          <p:nvPr/>
        </p:nvSpPr>
        <p:spPr>
          <a:xfrm>
            <a:off x="5250180" y="6045201"/>
            <a:ext cx="4130159" cy="7637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Художественные, музыкальные, литературные способности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827843" y="5600700"/>
            <a:ext cx="2842458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00"/>
              </a:lnSpc>
              <a:buNone/>
            </a:pPr>
            <a:r>
              <a:rPr lang="en-US" sz="3200" b="1" dirty="0">
                <a:solidFill>
                  <a:srgbClr val="272525"/>
                </a:solidFill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Спортивная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1"/>
          <p:cNvSpPr/>
          <p:nvPr/>
        </p:nvSpPr>
        <p:spPr>
          <a:xfrm>
            <a:off x="101600" y="6045202"/>
            <a:ext cx="3962401" cy="109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Физические способности, участие в соревнованиях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/>
          <p:nvPr/>
        </p:nvPicPr>
        <p:blipFill>
          <a:blip r:embed="rId3" cstate="print"/>
          <a:srcRect l="51309" t="22727" r="10048" b="9375"/>
          <a:stretch>
            <a:fillRect/>
          </a:stretch>
        </p:blipFill>
        <p:spPr bwMode="auto">
          <a:xfrm>
            <a:off x="10172700" y="2755901"/>
            <a:ext cx="4457701" cy="5473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4A167849-D8C0-43A3-8D3A-3FCA2706F9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2825965" y="177800"/>
            <a:ext cx="1576870" cy="15632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24802" y="438745"/>
            <a:ext cx="8424267" cy="461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200" dirty="0">
                <a:solidFill>
                  <a:srgbClr val="FF0000"/>
                </a:solidFill>
                <a:latin typeface="Arial Black" pitchFamily="34" charset="0"/>
                <a:ea typeface="Barlow Semi Bold" pitchFamily="34" charset="-122"/>
                <a:cs typeface="Barlow Semi Bold" pitchFamily="34" charset="-120"/>
              </a:rPr>
              <a:t>Индивидуальные образовательные маршруты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10185400" y="2102287"/>
            <a:ext cx="4203700" cy="830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Фундамент нашей работы — живые дорожные карты развития. Для каждого одарённого ученика мы подбираем свой темп, своих наставников и свои горизонты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0185400" y="3390899"/>
            <a:ext cx="3873500" cy="1447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Ребёнок не теряется в общем потоке, а планомерно развивает уникальные способности с помощью персонального наставника.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Схема 17"/>
          <p:cNvGraphicFramePr/>
          <p:nvPr/>
        </p:nvGraphicFramePr>
        <p:xfrm>
          <a:off x="749300" y="1276842"/>
          <a:ext cx="9283700" cy="6317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4A167849-D8C0-43A3-8D3A-3FCA2706F9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3281635" y="129220"/>
            <a:ext cx="1157645" cy="1147621"/>
          </a:xfrm>
          <a:prstGeom prst="rect">
            <a:avLst/>
          </a:prstGeom>
        </p:spPr>
      </p:pic>
      <p:pic>
        <p:nvPicPr>
          <p:cNvPr id="2050" name="Picture 2" descr="C:\Users\Мамут\Desktop\images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811000" y="5724676"/>
            <a:ext cx="2819401" cy="25049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44550" y="533400"/>
            <a:ext cx="7548127" cy="2197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4400" dirty="0">
                <a:solidFill>
                  <a:srgbClr val="FF0000"/>
                </a:solidFill>
                <a:latin typeface="Arial Black" pitchFamily="34" charset="0"/>
                <a:ea typeface="Barlow Semi Bold" pitchFamily="34" charset="-122"/>
                <a:cs typeface="Times New Roman" panose="02020603050405020304" pitchFamily="18" charset="0"/>
              </a:rPr>
              <a:t>Региональная олимпиада: триумф 2026</a:t>
            </a:r>
            <a:endParaRPr lang="en-US" sz="4400" dirty="0">
              <a:solidFill>
                <a:srgbClr val="FF0000"/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324124" y="3173730"/>
            <a:ext cx="3584615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6200" dirty="0">
                <a:solidFill>
                  <a:srgbClr val="272525"/>
                </a:solidFill>
                <a:latin typeface="Arial Black" pitchFamily="34" charset="0"/>
                <a:ea typeface="Barlow Semi Bold" pitchFamily="34" charset="-122"/>
                <a:cs typeface="Times New Roman" panose="02020603050405020304" pitchFamily="18" charset="0"/>
              </a:rPr>
              <a:t>1</a:t>
            </a:r>
            <a:endParaRPr lang="en-US" sz="6200" dirty="0"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708338" y="426267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Победитель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324124" y="4758214"/>
            <a:ext cx="358461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Ученик стал победителем регионального этапа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207943" y="3173730"/>
            <a:ext cx="3584734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6200" dirty="0">
                <a:solidFill>
                  <a:srgbClr val="272525"/>
                </a:solidFill>
                <a:latin typeface="Arial Black" pitchFamily="34" charset="0"/>
                <a:ea typeface="Barlow Semi Bold" pitchFamily="34" charset="-122"/>
                <a:cs typeface="Times New Roman" panose="02020603050405020304" pitchFamily="18" charset="0"/>
              </a:rPr>
              <a:t>3</a:t>
            </a:r>
            <a:endParaRPr lang="en-US" sz="6200" dirty="0"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592157" y="426267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Призёра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0207943" y="4758214"/>
            <a:ext cx="35847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Трое учеников заняли почётные места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324124" y="5793462"/>
            <a:ext cx="8306276" cy="24361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dirty="0">
                <a:solidFill>
                  <a:srgbClr val="272525"/>
                </a:solidFill>
                <a:latin typeface="Arial Black" pitchFamily="34" charset="0"/>
                <a:ea typeface="Source Sans 3" pitchFamily="34" charset="-122"/>
                <a:cs typeface="Times New Roman" panose="02020603050405020304" pitchFamily="18" charset="0"/>
              </a:rPr>
              <a:t>Блестящие результаты на региональном этапе Всероссийской олимпиады школьников доказывают эффективность наших методик подготовки, основанных на глубоком погружении в предмет.</a:t>
            </a:r>
            <a:endParaRPr lang="en-US" sz="2800" dirty="0">
              <a:latin typeface="Arial Black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A167849-D8C0-43A3-8D3A-3FCA2706F9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3195259" y="0"/>
            <a:ext cx="1194835" cy="1184490"/>
          </a:xfrm>
          <a:prstGeom prst="rect">
            <a:avLst/>
          </a:prstGeom>
        </p:spPr>
      </p:pic>
      <p:pic>
        <p:nvPicPr>
          <p:cNvPr id="13" name="Рисунок 12" descr="20260330_00084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8950"/>
            <a:ext cx="6324124" cy="6777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07100" y="837486"/>
            <a:ext cx="7802245" cy="1379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400"/>
              </a:lnSpc>
              <a:buNone/>
            </a:pPr>
            <a:r>
              <a:rPr lang="en-US" sz="4300" dirty="0">
                <a:solidFill>
                  <a:srgbClr val="FF0000"/>
                </a:solidFill>
                <a:latin typeface="Arial Black" pitchFamily="34" charset="0"/>
                <a:ea typeface="Barlow Semi Bold" pitchFamily="34" charset="-122"/>
                <a:cs typeface="Times New Roman" panose="02020603050405020304" pitchFamily="18" charset="0"/>
              </a:rPr>
              <a:t>Программа «Большие вызовы»</a:t>
            </a:r>
            <a:endParaRPr lang="en-US" sz="4300" dirty="0">
              <a:solidFill>
                <a:srgbClr val="FF0000"/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307455" y="2309336"/>
            <a:ext cx="2862262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От теории к практике</a:t>
            </a:r>
            <a:endParaRPr lang="en-US" sz="2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6307455" y="2999065"/>
            <a:ext cx="3635931" cy="2453045"/>
          </a:xfrm>
          <a:prstGeom prst="roundRect">
            <a:avLst>
              <a:gd name="adj" fmla="val 4017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49628" y="3241238"/>
            <a:ext cx="2759988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272525"/>
                </a:solidFill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Реальные задачи</a:t>
            </a:r>
            <a:endParaRPr lang="en-US" sz="2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549628" y="3724037"/>
            <a:ext cx="3151584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Кейсы от научных центров, технологических компаний, университетов и отраслевых предприятий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10173295" y="2999065"/>
            <a:ext cx="3636050" cy="2453045"/>
          </a:xfrm>
          <a:prstGeom prst="roundRect">
            <a:avLst>
              <a:gd name="adj" fmla="val 4017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415468" y="3241238"/>
            <a:ext cx="3151703" cy="68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272525"/>
                </a:solidFill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Практический результат</a:t>
            </a:r>
            <a:endParaRPr lang="en-US" sz="2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0415468" y="4068961"/>
            <a:ext cx="3151703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Эксперименты, прототипы, исследовательская работа вместо абстрактных проектов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6307454" y="6269116"/>
            <a:ext cx="8322946" cy="1960483"/>
          </a:xfrm>
          <a:prstGeom prst="roundRect">
            <a:avLst>
              <a:gd name="adj" fmla="val 5762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549628" y="6438900"/>
            <a:ext cx="2759988" cy="609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272525"/>
                </a:solidFill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Новые горизонты</a:t>
            </a:r>
            <a:endParaRPr lang="en-US" sz="2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549627" y="7048500"/>
            <a:ext cx="7017544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Увеличение участия в конкурсах, опыт презентации перед экспертами и потенциальными партнёрами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A167849-D8C0-43A3-8D3A-3FCA2706F9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3303186" y="0"/>
            <a:ext cx="1327214" cy="1315723"/>
          </a:xfrm>
          <a:prstGeom prst="rect">
            <a:avLst/>
          </a:prstGeom>
        </p:spPr>
      </p:pic>
      <p:pic>
        <p:nvPicPr>
          <p:cNvPr id="15" name="Рисунок 14" descr="20260330_00193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37486"/>
            <a:ext cx="6307455" cy="67564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0693" y="613410"/>
            <a:ext cx="13069014" cy="656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5150"/>
              </a:lnSpc>
              <a:buNone/>
            </a:pPr>
            <a:r>
              <a:rPr lang="en-US" sz="4100" dirty="0">
                <a:solidFill>
                  <a:srgbClr val="FF0000"/>
                </a:solidFill>
                <a:latin typeface="Arial Black" pitchFamily="34" charset="0"/>
                <a:ea typeface="Barlow Semi Bold" pitchFamily="34" charset="-122"/>
                <a:cs typeface="Times New Roman" panose="02020603050405020304" pitchFamily="18" charset="0"/>
              </a:rPr>
              <a:t>Триумф в олимпиаде «Умницы и умники»</a:t>
            </a:r>
            <a:endParaRPr lang="en-US" sz="4100" dirty="0">
              <a:solidFill>
                <a:srgbClr val="FF0000"/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77801" y="2498884"/>
            <a:ext cx="6832599" cy="393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rtl="1">
              <a:lnSpc>
                <a:spcPts val="3050"/>
              </a:lnSpc>
              <a:buNone/>
            </a:pPr>
            <a:r>
              <a:rPr lang="en-US" sz="2450" dirty="0">
                <a:solidFill>
                  <a:srgbClr val="000000"/>
                </a:solidFill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Путь от школы до телестудии в Москве</a:t>
            </a:r>
            <a:endParaRPr lang="en-US" sz="2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355601" y="3100268"/>
            <a:ext cx="6083299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7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Настоящий триумф 2025 года — выход ученика в финал знаменитой гуманитарной олимпиады «Умницы и умники». Успех стал результатом долгой кропотливой работы и системной поддержки школы</a:t>
            </a:r>
            <a:r>
              <a:rPr lang="en-US" sz="17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990601" y="5054600"/>
            <a:ext cx="4864099" cy="342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550"/>
              </a:lnSpc>
              <a:buNone/>
            </a:pPr>
            <a:r>
              <a:rPr lang="en-US" sz="2050" dirty="0">
                <a:solidFill>
                  <a:srgbClr val="FF0000"/>
                </a:solidFill>
                <a:latin typeface="Arial Black" pitchFamily="34" charset="0"/>
                <a:ea typeface="Barlow Semi Bold" pitchFamily="34" charset="-122"/>
                <a:cs typeface="Times New Roman" panose="02020603050405020304" pitchFamily="18" charset="0"/>
              </a:rPr>
              <a:t>Ключевые факторы успеха</a:t>
            </a:r>
            <a:endParaRPr lang="en-US" sz="2050" dirty="0">
              <a:solidFill>
                <a:srgbClr val="FF0000"/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55601" y="5397499"/>
            <a:ext cx="7442199" cy="1495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rtl="1">
              <a:lnSpc>
                <a:spcPts val="2700"/>
              </a:lnSpc>
              <a:buSzPct val="100000"/>
            </a:pPr>
            <a:r>
              <a:rPr lang="en-US" sz="240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Глубокая эрудиция в истории, литературе и культуре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rtl="1">
              <a:lnSpc>
                <a:spcPts val="2700"/>
              </a:lnSpc>
              <a:buSzPct val="100000"/>
            </a:pPr>
            <a:r>
              <a:rPr lang="en-US" sz="2400" dirty="0" err="1" smtClean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Навыки</a:t>
            </a:r>
            <a:r>
              <a:rPr lang="en-US" sz="2400" dirty="0" smtClean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публичного выступления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rtl="1">
              <a:lnSpc>
                <a:spcPts val="2700"/>
              </a:lnSpc>
              <a:buSzPct val="100000"/>
            </a:pPr>
            <a:r>
              <a:rPr lang="en-US" sz="240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Психологическая устойчивость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rtl="1">
              <a:lnSpc>
                <a:spcPts val="2700"/>
              </a:lnSpc>
              <a:buSzPct val="100000"/>
            </a:pPr>
            <a:r>
              <a:rPr lang="en-US" sz="240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Поддержка наставников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20260330_0009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633" y="1269444"/>
            <a:ext cx="6958767" cy="69587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19562" y="932140"/>
            <a:ext cx="8077676" cy="896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Техническое творчество: от фантазий к изобретениям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019562" y="2202061"/>
            <a:ext cx="8077676" cy="1029772"/>
          </a:xfrm>
          <a:prstGeom prst="roundRect">
            <a:avLst>
              <a:gd name="adj" fmla="val 7104"/>
            </a:avLst>
          </a:prstGeom>
          <a:solidFill>
            <a:srgbClr val="FFFFFF">
              <a:alpha val="95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019562" y="2186821"/>
            <a:ext cx="8077676" cy="60960"/>
          </a:xfrm>
          <a:prstGeom prst="roundRect">
            <a:avLst>
              <a:gd name="adj" fmla="val 104963"/>
            </a:avLst>
          </a:prstGeom>
          <a:solidFill>
            <a:srgbClr val="BE49DF"/>
          </a:solidFill>
          <a:ln/>
        </p:spPr>
      </p:sp>
      <p:sp>
        <p:nvSpPr>
          <p:cNvPr id="6" name="Shape 3"/>
          <p:cNvSpPr/>
          <p:nvPr/>
        </p:nvSpPr>
        <p:spPr>
          <a:xfrm>
            <a:off x="9829919" y="1973580"/>
            <a:ext cx="456962" cy="456962"/>
          </a:xfrm>
          <a:prstGeom prst="roundRect">
            <a:avLst>
              <a:gd name="adj" fmla="val 200104"/>
            </a:avLst>
          </a:prstGeom>
          <a:solidFill>
            <a:srgbClr val="BE49DF"/>
          </a:solidFill>
          <a:ln/>
        </p:spPr>
      </p:sp>
      <p:sp>
        <p:nvSpPr>
          <p:cNvPr id="7" name="Text 4"/>
          <p:cNvSpPr/>
          <p:nvPr/>
        </p:nvSpPr>
        <p:spPr>
          <a:xfrm>
            <a:off x="9966960" y="2087761"/>
            <a:ext cx="182761" cy="228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Barlow Semi Bold" pitchFamily="34" charset="0"/>
                <a:ea typeface="Barlow Semi Bold" pitchFamily="34" charset="-122"/>
                <a:cs typeface="Barlow Semi Bold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187083" y="2582823"/>
            <a:ext cx="1792248" cy="223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Конструирование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187083" y="2864882"/>
            <a:ext cx="7742634" cy="199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Сборка механизмов из LEGO Mindstorms, VEX, Arduino-наборов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019562" y="3557230"/>
            <a:ext cx="8077676" cy="1029772"/>
          </a:xfrm>
          <a:prstGeom prst="roundRect">
            <a:avLst>
              <a:gd name="adj" fmla="val 7104"/>
            </a:avLst>
          </a:prstGeom>
          <a:solidFill>
            <a:srgbClr val="FFFFFF">
              <a:alpha val="9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6019562" y="3541990"/>
            <a:ext cx="8077676" cy="60960"/>
          </a:xfrm>
          <a:prstGeom prst="roundRect">
            <a:avLst>
              <a:gd name="adj" fmla="val 104963"/>
            </a:avLst>
          </a:prstGeom>
          <a:solidFill>
            <a:srgbClr val="BE49DF"/>
          </a:solidFill>
          <a:ln/>
        </p:spPr>
      </p:sp>
      <p:sp>
        <p:nvSpPr>
          <p:cNvPr id="12" name="Shape 9"/>
          <p:cNvSpPr/>
          <p:nvPr/>
        </p:nvSpPr>
        <p:spPr>
          <a:xfrm>
            <a:off x="9829919" y="3328749"/>
            <a:ext cx="456962" cy="456962"/>
          </a:xfrm>
          <a:prstGeom prst="roundRect">
            <a:avLst>
              <a:gd name="adj" fmla="val 200104"/>
            </a:avLst>
          </a:prstGeom>
          <a:solidFill>
            <a:srgbClr val="BE49DF"/>
          </a:solidFill>
          <a:ln/>
        </p:spPr>
      </p:sp>
      <p:sp>
        <p:nvSpPr>
          <p:cNvPr id="13" name="Text 10"/>
          <p:cNvSpPr/>
          <p:nvPr/>
        </p:nvSpPr>
        <p:spPr>
          <a:xfrm>
            <a:off x="9966960" y="3442930"/>
            <a:ext cx="182761" cy="228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Barlow Semi Bold" pitchFamily="34" charset="0"/>
                <a:ea typeface="Barlow Semi Bold" pitchFamily="34" charset="-122"/>
                <a:cs typeface="Barlow Semi Bold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187083" y="3937992"/>
            <a:ext cx="1792248" cy="223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Программирование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187083" y="4220051"/>
            <a:ext cx="7742634" cy="199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Освоение Scratch, Python, C++, специализированных сред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6019562" y="4912400"/>
            <a:ext cx="8077676" cy="1029772"/>
          </a:xfrm>
          <a:prstGeom prst="roundRect">
            <a:avLst>
              <a:gd name="adj" fmla="val 7104"/>
            </a:avLst>
          </a:prstGeom>
          <a:solidFill>
            <a:srgbClr val="FFFFFF">
              <a:alpha val="9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019562" y="4897160"/>
            <a:ext cx="8077676" cy="60960"/>
          </a:xfrm>
          <a:prstGeom prst="roundRect">
            <a:avLst>
              <a:gd name="adj" fmla="val 104963"/>
            </a:avLst>
          </a:prstGeom>
          <a:solidFill>
            <a:srgbClr val="BE49DF"/>
          </a:solidFill>
          <a:ln/>
        </p:spPr>
      </p:sp>
      <p:sp>
        <p:nvSpPr>
          <p:cNvPr id="18" name="Shape 15"/>
          <p:cNvSpPr/>
          <p:nvPr/>
        </p:nvSpPr>
        <p:spPr>
          <a:xfrm>
            <a:off x="9829919" y="4683919"/>
            <a:ext cx="456962" cy="456962"/>
          </a:xfrm>
          <a:prstGeom prst="roundRect">
            <a:avLst>
              <a:gd name="adj" fmla="val 200104"/>
            </a:avLst>
          </a:prstGeom>
          <a:solidFill>
            <a:srgbClr val="BE49DF"/>
          </a:solidFill>
          <a:ln/>
        </p:spPr>
      </p:sp>
      <p:sp>
        <p:nvSpPr>
          <p:cNvPr id="19" name="Text 16"/>
          <p:cNvSpPr/>
          <p:nvPr/>
        </p:nvSpPr>
        <p:spPr>
          <a:xfrm>
            <a:off x="9966960" y="4798100"/>
            <a:ext cx="182761" cy="228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Barlow Semi Bold" pitchFamily="34" charset="0"/>
                <a:ea typeface="Barlow Semi Bold" pitchFamily="34" charset="-122"/>
                <a:cs typeface="Barlow Semi Bold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6187083" y="5293162"/>
            <a:ext cx="1792248" cy="223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Проектная работа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6187083" y="5575221"/>
            <a:ext cx="7742634" cy="199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От «умного дома» до автономных транспортных средств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6019502" y="6291321"/>
            <a:ext cx="8077676" cy="1029772"/>
          </a:xfrm>
          <a:prstGeom prst="roundRect">
            <a:avLst>
              <a:gd name="adj" fmla="val 7104"/>
            </a:avLst>
          </a:prstGeom>
          <a:solidFill>
            <a:srgbClr val="FFFFFF">
              <a:alpha val="9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019562" y="6252329"/>
            <a:ext cx="8077676" cy="60960"/>
          </a:xfrm>
          <a:prstGeom prst="roundRect">
            <a:avLst>
              <a:gd name="adj" fmla="val 104963"/>
            </a:avLst>
          </a:prstGeom>
          <a:solidFill>
            <a:srgbClr val="BE49DF"/>
          </a:solidFill>
          <a:ln/>
        </p:spPr>
      </p:sp>
      <p:sp>
        <p:nvSpPr>
          <p:cNvPr id="24" name="Shape 21"/>
          <p:cNvSpPr/>
          <p:nvPr/>
        </p:nvSpPr>
        <p:spPr>
          <a:xfrm>
            <a:off x="9829919" y="6039088"/>
            <a:ext cx="456962" cy="456962"/>
          </a:xfrm>
          <a:prstGeom prst="roundRect">
            <a:avLst>
              <a:gd name="adj" fmla="val 200104"/>
            </a:avLst>
          </a:prstGeom>
          <a:solidFill>
            <a:srgbClr val="BE49DF"/>
          </a:solidFill>
          <a:ln/>
        </p:spPr>
      </p:sp>
      <p:sp>
        <p:nvSpPr>
          <p:cNvPr id="25" name="Text 22"/>
          <p:cNvSpPr/>
          <p:nvPr/>
        </p:nvSpPr>
        <p:spPr>
          <a:xfrm>
            <a:off x="9966960" y="6153269"/>
            <a:ext cx="182761" cy="228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Barlow Semi Bold" pitchFamily="34" charset="0"/>
                <a:ea typeface="Barlow Semi Bold" pitchFamily="34" charset="-122"/>
                <a:cs typeface="Barlow Semi Bold" pitchFamily="34" charset="-120"/>
              </a:rPr>
              <a:t>4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6187083" y="6648331"/>
            <a:ext cx="1792248" cy="223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Конкурсы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6187083" y="6930390"/>
            <a:ext cx="7742634" cy="199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Участие в «Робофест» — 7 команд, все призёры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4A167849-D8C0-43A3-8D3A-3FCA2706F9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2825965" y="150531"/>
            <a:ext cx="1576870" cy="1563217"/>
          </a:xfrm>
          <a:prstGeom prst="rect">
            <a:avLst/>
          </a:prstGeom>
        </p:spPr>
      </p:pic>
      <p:pic>
        <p:nvPicPr>
          <p:cNvPr id="29" name="Рисунок 28" descr="20260330_00183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00" y="20231"/>
            <a:ext cx="4592022" cy="4592022"/>
          </a:xfrm>
          <a:prstGeom prst="rect">
            <a:avLst/>
          </a:prstGeom>
        </p:spPr>
      </p:pic>
      <p:pic>
        <p:nvPicPr>
          <p:cNvPr id="30" name="Рисунок 29" descr="-KjCCqNCjUCnaksdVEs2D-N0ItGPeGOBkybD9g5X9BLRxu_c2kF26s-zOqYTzXaZJs3OugEqxp9yfbIf9mJehc-G (1).jpg"/>
          <p:cNvPicPr>
            <a:picLocks noChangeAspect="1"/>
          </p:cNvPicPr>
          <p:nvPr/>
        </p:nvPicPr>
        <p:blipFill>
          <a:blip r:embed="rId5"/>
          <a:srcRect t="8451" r="7073"/>
          <a:stretch>
            <a:fillRect/>
          </a:stretch>
        </p:blipFill>
        <p:spPr>
          <a:xfrm>
            <a:off x="0" y="4805055"/>
            <a:ext cx="5690400" cy="31533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13138" y="411956"/>
            <a:ext cx="6334562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3200"/>
              </a:lnSpc>
              <a:buNone/>
            </a:pPr>
            <a:r>
              <a:rPr lang="en-US" sz="5400" dirty="0">
                <a:solidFill>
                  <a:srgbClr val="FF0000"/>
                </a:solidFill>
                <a:latin typeface="Arial Black" pitchFamily="34" charset="0"/>
                <a:ea typeface="Barlow Semi Bold" pitchFamily="34" charset="-122"/>
                <a:cs typeface="Times New Roman" panose="02020603050405020304" pitchFamily="18" charset="0"/>
              </a:rPr>
              <a:t>Профильные</a:t>
            </a:r>
            <a:r>
              <a:rPr lang="en-US" sz="5400" dirty="0">
                <a:solidFill>
                  <a:srgbClr val="000000"/>
                </a:solidFill>
                <a:latin typeface="Arial Black" pitchFamily="34" charset="0"/>
                <a:ea typeface="Barlow Semi Bold" pitchFamily="34" charset="-122"/>
                <a:cs typeface="Times New Roman" panose="02020603050405020304" pitchFamily="18" charset="0"/>
              </a:rPr>
              <a:t> </a:t>
            </a:r>
            <a:r>
              <a:rPr lang="en-US" sz="5400" dirty="0">
                <a:solidFill>
                  <a:srgbClr val="FF0000"/>
                </a:solidFill>
                <a:latin typeface="Arial Black" pitchFamily="34" charset="0"/>
                <a:ea typeface="Barlow Semi Bold" pitchFamily="34" charset="-122"/>
                <a:cs typeface="Times New Roman" panose="02020603050405020304" pitchFamily="18" charset="0"/>
              </a:rPr>
              <a:t>классы «Сириус»</a:t>
            </a:r>
            <a:endParaRPr lang="en-US" sz="5400" dirty="0">
              <a:solidFill>
                <a:srgbClr val="FF0000"/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345097" y="856059"/>
            <a:ext cx="2512576" cy="205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1600"/>
              </a:lnSpc>
              <a:buNone/>
            </a:pPr>
            <a:endParaRPr lang="en-US" sz="1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4470757" y="1061680"/>
            <a:ext cx="8876943" cy="1160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Опыт образовательного центра «Сириус» внедрён в нашей школе, открывая ученикам уникальные возможности для развития</a:t>
            </a:r>
            <a:r>
              <a:rPr lang="en-US" sz="11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7143274" y="2576214"/>
            <a:ext cx="1645801" cy="205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1600"/>
              </a:lnSpc>
              <a:buNone/>
            </a:pPr>
            <a:r>
              <a:rPr lang="en-US" sz="4000" dirty="0">
                <a:solidFill>
                  <a:srgbClr val="FF0000"/>
                </a:solidFill>
                <a:latin typeface="Arial Black" pitchFamily="34" charset="0"/>
                <a:ea typeface="Barlow Semi Bold" pitchFamily="34" charset="-122"/>
                <a:cs typeface="Times New Roman" panose="02020603050405020304" pitchFamily="18" charset="0"/>
              </a:rPr>
              <a:t>Ключевые подходы</a:t>
            </a:r>
            <a:endParaRPr lang="en-US" sz="4000" dirty="0">
              <a:solidFill>
                <a:srgbClr val="FF0000"/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5130800" y="2781835"/>
            <a:ext cx="6734374" cy="1942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rtl="1">
              <a:lnSpc>
                <a:spcPct val="150000"/>
              </a:lnSpc>
              <a:buSzPct val="100000"/>
            </a:pP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Индивидуализация обучения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rtl="1">
              <a:lnSpc>
                <a:spcPct val="150000"/>
              </a:lnSpc>
              <a:buSzPct val="100000"/>
            </a:pP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Проектно-исследовательская деятельность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rtl="1">
              <a:lnSpc>
                <a:spcPct val="150000"/>
              </a:lnSpc>
              <a:buSzPct val="100000"/>
            </a:pP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Междисциплинарность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rtl="1">
              <a:lnSpc>
                <a:spcPct val="150000"/>
              </a:lnSpc>
              <a:buSzPct val="100000"/>
            </a:pP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Наставничество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8751689" y="5598438"/>
            <a:ext cx="1720572" cy="349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2750"/>
              </a:lnSpc>
              <a:buNone/>
            </a:pPr>
            <a:r>
              <a:rPr lang="en-US" sz="2750" dirty="0">
                <a:solidFill>
                  <a:srgbClr val="272525"/>
                </a:solidFill>
                <a:latin typeface="Barlow Semi Bold" pitchFamily="34" charset="0"/>
                <a:ea typeface="Barlow Semi Bold" pitchFamily="34" charset="-122"/>
                <a:cs typeface="Barlow Semi Bold" pitchFamily="34" charset="-120"/>
              </a:rPr>
              <a:t>1</a:t>
            </a:r>
            <a:endParaRPr lang="en-US" sz="2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2856" y="4724162"/>
            <a:ext cx="2098358" cy="209835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789075" y="6939082"/>
            <a:ext cx="1645801" cy="205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16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Призёр РЭ ВсОШ</a:t>
            </a:r>
            <a:endParaRPr lang="en-US" sz="1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7366278" y="7193756"/>
            <a:ext cx="4491395" cy="177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135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Набиева Саина по математике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4158020" y="5598438"/>
            <a:ext cx="1720572" cy="349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2750"/>
              </a:lnSpc>
              <a:buNone/>
            </a:pPr>
            <a:r>
              <a:rPr lang="en-US" sz="2750" dirty="0">
                <a:solidFill>
                  <a:srgbClr val="272525"/>
                </a:solidFill>
                <a:latin typeface="Barlow Semi Bold" pitchFamily="34" charset="0"/>
                <a:ea typeface="Barlow Semi Bold" pitchFamily="34" charset="-122"/>
                <a:cs typeface="Barlow Semi Bold" pitchFamily="34" charset="-120"/>
              </a:rPr>
              <a:t>2</a:t>
            </a:r>
            <a:endParaRPr lang="en-US" sz="27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9187" y="4724162"/>
            <a:ext cx="2098358" cy="209835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195524" y="6939082"/>
            <a:ext cx="1645801" cy="205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16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Times New Roman" panose="02020603050405020304" pitchFamily="18" charset="0"/>
                <a:ea typeface="Barlow Semi Bold" pitchFamily="34" charset="-122"/>
                <a:cs typeface="Times New Roman" panose="02020603050405020304" pitchFamily="18" charset="0"/>
              </a:rPr>
              <a:t>Победителя МЭ</a:t>
            </a:r>
            <a:endParaRPr lang="en-US" sz="1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2772608" y="7193756"/>
            <a:ext cx="4491514" cy="177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135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По информатике, 7 класс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0" y="7462956"/>
            <a:ext cx="11857672" cy="7666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lnSpc>
                <a:spcPts val="135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Профильные классы сформировали сообщество увлечённых наукой учеников, повысили мотивацию, увеличили участие в олимпиадах и конкурсах, помогли учителям освоить новые методики</a:t>
            </a:r>
            <a:r>
              <a:rPr lang="en-US" sz="1600" dirty="0">
                <a:solidFill>
                  <a:srgbClr val="272525"/>
                </a:solidFill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8" name="AutoShape 2" descr="Пнг Сириус 29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 descr="C:\Users\Мамут\Desktop\images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5575" y="856059"/>
            <a:ext cx="4078764" cy="4078764"/>
          </a:xfrm>
          <a:prstGeom prst="rect">
            <a:avLst/>
          </a:prstGeom>
          <a:noFill/>
        </p:spPr>
      </p:pic>
      <p:pic>
        <p:nvPicPr>
          <p:cNvPr id="4100" name="Picture 4" descr="C:\Users\Мамут\Desktop\d359ac1a2b8c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772900" y="5724525"/>
            <a:ext cx="2857500" cy="2505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83400" y="3117334"/>
            <a:ext cx="7124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Arial Black" pitchFamily="34" charset="0"/>
              </a:rPr>
              <a:t>Спасибо за внимание!</a:t>
            </a:r>
            <a:endParaRPr lang="ru-RU" sz="4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13500" y="292100"/>
            <a:ext cx="7975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 smtClean="0"/>
              <a:t>«Одаренность человека – это маленький росточек, едва проклюнувшийся из земли и требующий к себе огромного внимания. Необходимо холить и лелеять, ухаживать за ним, сделать все необходимое, чтобы он вырос и дал обильный плод».</a:t>
            </a:r>
            <a:br>
              <a:rPr lang="ru-RU" b="1" i="1" dirty="0" smtClean="0"/>
            </a:br>
            <a:r>
              <a:rPr lang="ru-RU" b="1" i="1" dirty="0" smtClean="0"/>
              <a:t>В.А.Сухомлинский</a:t>
            </a:r>
            <a:endParaRPr lang="ru-RU" b="1" dirty="0"/>
          </a:p>
        </p:txBody>
      </p:sp>
      <p:pic>
        <p:nvPicPr>
          <p:cNvPr id="34819" name="Picture 3" descr="C:\Users\Мамут\Desktop\gtk2h61ok2tavdqq7306be6ownd9f7p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0" y="1168400"/>
            <a:ext cx="7061200" cy="706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589</Words>
  <Application>Microsoft Office PowerPoint</Application>
  <PresentationFormat>Произвольный</PresentationFormat>
  <Paragraphs>102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Barlow Semi Bold</vt:lpstr>
      <vt:lpstr>Times New Roman</vt:lpstr>
      <vt:lpstr>Calibri</vt:lpstr>
      <vt:lpstr>Source Sans 3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Мамут</cp:lastModifiedBy>
  <cp:revision>21</cp:revision>
  <dcterms:created xsi:type="dcterms:W3CDTF">2026-03-29T16:42:03Z</dcterms:created>
  <dcterms:modified xsi:type="dcterms:W3CDTF">2026-03-30T08:58:17Z</dcterms:modified>
</cp:coreProperties>
</file>