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288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86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464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23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41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64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35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07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70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39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051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6405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35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873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289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984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311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0F23392-0801-4B8B-91D7-FA86E0CA6239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CD3FD-9E94-4CB8-BD7C-D6CDEA0596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7873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7C7D5-AAAD-7E38-74EF-493C0ABE4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«Организация коллективной</a:t>
            </a:r>
            <a:r>
              <a:rPr lang="ru-RU" sz="3600" dirty="0"/>
              <a:t> </a:t>
            </a:r>
            <a:r>
              <a:rPr lang="ru-RU" sz="3200" dirty="0"/>
              <a:t>деятельности при обучении управлению беспилотными летательными аппаратами (БЛА)</a:t>
            </a:r>
            <a:br>
              <a:rPr lang="ru-RU" sz="3200" dirty="0"/>
            </a:br>
            <a:r>
              <a:rPr lang="ru-RU" sz="3200" dirty="0"/>
              <a:t> в </a:t>
            </a:r>
            <a:r>
              <a:rPr lang="ru-RU" sz="3200" dirty="0" err="1"/>
              <a:t>Сайгатинской</a:t>
            </a:r>
            <a:r>
              <a:rPr lang="ru-RU" sz="3200" dirty="0"/>
              <a:t> средней школе»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13D53B-CBC0-376E-19C9-E02DA57E9F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Филиал МБОУ «Солнечная СОШ №1» </a:t>
            </a:r>
            <a:br>
              <a:rPr lang="ru-RU" dirty="0"/>
            </a:br>
            <a:r>
              <a:rPr lang="ru-RU" dirty="0"/>
              <a:t>«</a:t>
            </a:r>
            <a:r>
              <a:rPr lang="ru-RU" dirty="0" err="1"/>
              <a:t>Сайгатинская</a:t>
            </a:r>
            <a:r>
              <a:rPr lang="ru-RU" dirty="0"/>
              <a:t> средняя школа», </a:t>
            </a:r>
            <a:br>
              <a:rPr lang="ru-RU" dirty="0"/>
            </a:br>
            <a:r>
              <a:rPr lang="ru-RU" dirty="0"/>
              <a:t>учитель математики, информатики и технологии </a:t>
            </a:r>
            <a:br>
              <a:rPr lang="ru-RU" dirty="0"/>
            </a:br>
            <a:r>
              <a:rPr lang="ru-RU" dirty="0"/>
              <a:t>Мулаков Николай Анатольевич</a:t>
            </a:r>
          </a:p>
        </p:txBody>
      </p:sp>
    </p:spTree>
    <p:extLst>
      <p:ext uri="{BB962C8B-B14F-4D97-AF65-F5344CB8AC3E}">
        <p14:creationId xmlns:p14="http://schemas.microsoft.com/office/powerpoint/2010/main" val="2363117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50628A3-BC2D-1551-4C30-23F1DFD05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1816101"/>
            <a:ext cx="9338653" cy="2565400"/>
          </a:xfrm>
        </p:spPr>
        <p:txBody>
          <a:bodyPr/>
          <a:lstStyle/>
          <a:p>
            <a:r>
              <a:rPr lang="ru-RU" dirty="0"/>
              <a:t>Тема беспилотных авиационных систем сегодня актуальна для всех: от федеральных программ до каждого образовательного учреждения. Мы в </a:t>
            </a:r>
            <a:r>
              <a:rPr lang="ru-RU" dirty="0" err="1"/>
              <a:t>Сайгатинской</a:t>
            </a:r>
            <a:r>
              <a:rPr lang="ru-RU" dirty="0"/>
              <a:t> школе тоже включились в это направление, и я хочу поделиться нашим опытом организации </a:t>
            </a:r>
            <a:r>
              <a:rPr lang="ru-RU" b="1" dirty="0"/>
              <a:t>коллективной проектной работы</a:t>
            </a:r>
            <a:r>
              <a:rPr lang="ru-RU" dirty="0"/>
              <a:t> при обучении управлению БЛА. Почему именно коллективной? Потому что это позволило нам решить сразу несколько задач: и кадровых, и материальных, и воспитательных.</a:t>
            </a:r>
          </a:p>
        </p:txBody>
      </p:sp>
    </p:spTree>
    <p:extLst>
      <p:ext uri="{BB962C8B-B14F-4D97-AF65-F5344CB8AC3E}">
        <p14:creationId xmlns:p14="http://schemas.microsoft.com/office/powerpoint/2010/main" val="3731672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3FB15B63-D71C-E131-B9B8-7F432B766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654" y="332454"/>
            <a:ext cx="10385414" cy="619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6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E99369-31F0-C4DD-8CA6-304B88F6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Сферы применения БАС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D811827-732D-0F3C-C43C-56F5A9E4F0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02" t="21346" r="1839" b="4647"/>
          <a:stretch>
            <a:fillRect/>
          </a:stretch>
        </p:blipFill>
        <p:spPr>
          <a:xfrm>
            <a:off x="594004" y="1689100"/>
            <a:ext cx="1125481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2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D23AC2-A964-9373-14AE-E100F95C1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Проект: «От пилота-любителя к оператору БАС: интеграция беспилотных технологий </a:t>
            </a:r>
            <a:br>
              <a:rPr lang="ru-RU" sz="3200" b="1" dirty="0"/>
            </a:br>
            <a:r>
              <a:rPr lang="ru-RU" sz="3200" b="1" dirty="0"/>
              <a:t>в старшую школу» </a:t>
            </a:r>
            <a:br>
              <a:rPr lang="ru-RU" sz="3200" b="1" dirty="0">
                <a:highlight>
                  <a:srgbClr val="000000"/>
                </a:highlight>
              </a:rPr>
            </a:br>
            <a:r>
              <a:rPr lang="ru-RU" altLang="ru-RU" sz="3200" b="1" dirty="0">
                <a:solidFill>
                  <a:srgbClr val="0F1115"/>
                </a:solidFill>
                <a:latin typeface="quote-cjk-patch"/>
              </a:rPr>
              <a:t>Паспорт проекта</a:t>
            </a:r>
            <a:br>
              <a:rPr lang="ru-RU" sz="3200" b="1" dirty="0"/>
            </a:br>
            <a:endParaRPr lang="ru-RU" sz="3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8D577A0-0700-2042-49B6-C8A8F6F57C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990051"/>
              </p:ext>
            </p:extLst>
          </p:nvPr>
        </p:nvGraphicFramePr>
        <p:xfrm>
          <a:off x="79375" y="2621203"/>
          <a:ext cx="12033250" cy="4090143"/>
        </p:xfrm>
        <a:graphic>
          <a:graphicData uri="http://schemas.openxmlformats.org/drawingml/2006/table">
            <a:tbl>
              <a:tblPr/>
              <a:tblGrid>
                <a:gridCol w="2556456">
                  <a:extLst>
                    <a:ext uri="{9D8B030D-6E8A-4147-A177-3AD203B41FA5}">
                      <a16:colId xmlns:a16="http://schemas.microsoft.com/office/drawing/2014/main" val="2697760746"/>
                    </a:ext>
                  </a:extLst>
                </a:gridCol>
                <a:gridCol w="9476794">
                  <a:extLst>
                    <a:ext uri="{9D8B030D-6E8A-4147-A177-3AD203B41FA5}">
                      <a16:colId xmlns:a16="http://schemas.microsoft.com/office/drawing/2014/main" val="1964143040"/>
                    </a:ext>
                  </a:extLst>
                </a:gridCol>
              </a:tblGrid>
              <a:tr h="720022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quote-cjk-patch"/>
                        </a:rPr>
                        <a:t>Название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L="47129" marR="78548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Интеграция курса «Основы управления беспилотными авиационными системами (БАС)» в образовательный процесс старшей школы (10–11 классы).</a:t>
                      </a:r>
                    </a:p>
                  </a:txBody>
                  <a:tcPr marL="78548" marR="47129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753305"/>
                  </a:ext>
                </a:extLst>
              </a:tr>
              <a:tr h="1341859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quote-cjk-patch"/>
                        </a:rPr>
                        <a:t>Актуальность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L="47129" marR="78548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Беспилотные технологии стали драйвером развития экономики, безопасности и сельского хозяйства. Профориентация школьников в этой сфере требует не только теоретических знаний, но и практических навыков пилотирования, программирования и соблюдения законодательства.</a:t>
                      </a:r>
                    </a:p>
                  </a:txBody>
                  <a:tcPr marL="78548" marR="47129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165403"/>
                  </a:ext>
                </a:extLst>
              </a:tr>
              <a:tr h="720022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Целевая аудитория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7129" marR="78548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Обучающиеся 15–17 лет (10–11 классы), педагоги дополнительного образования, учителя технологии и информатики.</a:t>
                      </a:r>
                    </a:p>
                  </a:txBody>
                  <a:tcPr marL="78548" marR="47129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64466"/>
                  </a:ext>
                </a:extLst>
              </a:tr>
              <a:tr h="968756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Цель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7129" marR="78548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Создание системы практико-ориентированного обучения, формирование у школьников компетенций в области эксплуатации БАС, включая безопасность, пилотирование и программирование миссий.</a:t>
                      </a:r>
                    </a:p>
                  </a:txBody>
                  <a:tcPr marL="78548" marR="47129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160133"/>
                  </a:ext>
                </a:extLst>
              </a:tr>
              <a:tr h="222552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Сроки реализации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7129" marR="78548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1 учебный год (9 месяцев).</a:t>
                      </a:r>
                    </a:p>
                  </a:txBody>
                  <a:tcPr marL="78548" marR="47129" marT="49092" marB="49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890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705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EE113-2317-3577-50F7-6DA3A2842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2. </a:t>
            </a:r>
            <a:r>
              <a:rPr lang="ru-RU" sz="3200" b="1" dirty="0"/>
              <a:t>Концептуальная основа проекта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867E98-9516-59E6-40A3-11A7EF573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Проект базируется на трех китах:</a:t>
            </a:r>
          </a:p>
          <a:p>
            <a:r>
              <a:rPr lang="ru-RU" b="1" dirty="0"/>
              <a:t>Безопасность и закон.</a:t>
            </a:r>
            <a:r>
              <a:rPr lang="ru-RU" dirty="0"/>
              <a:t> Изучение воздушного законодательства РФ (приказы Минтранса), порядка регистрации БВС, ограничений воздушного пространства и этики использования.</a:t>
            </a:r>
          </a:p>
          <a:p>
            <a:r>
              <a:rPr lang="ru-RU" b="1" dirty="0"/>
              <a:t>Инженерное мышление.</a:t>
            </a:r>
            <a:r>
              <a:rPr lang="ru-RU" dirty="0"/>
              <a:t> Школьник не просто «летает», а понимает физику полета, устройство платформы, основы программирования полетного контроллера (</a:t>
            </a:r>
            <a:r>
              <a:rPr lang="ru-RU" dirty="0" err="1"/>
              <a:t>ArduPilot</a:t>
            </a:r>
            <a:r>
              <a:rPr lang="ru-RU" dirty="0"/>
              <a:t>/PX4).</a:t>
            </a:r>
          </a:p>
          <a:p>
            <a:r>
              <a:rPr lang="ru-RU" b="1" dirty="0"/>
              <a:t>Прикладная направленность.</a:t>
            </a:r>
            <a:r>
              <a:rPr lang="ru-RU" dirty="0"/>
              <a:t> Управление дроном как инструментом решения реальных задач: мониторинг местности, создание ортофотопланов, доставка грузов, поисково-спасательные операции.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17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CFB19-8C8F-A7EE-845D-6B23C2AA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3. Структура образовательной программы (Модульный подход)</a:t>
            </a:r>
            <a:br>
              <a:rPr lang="ru-RU" sz="3200" b="1" dirty="0"/>
            </a:b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4B369C-F1D0-D9E7-5AC4-7D5441108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Программа рассчитана на </a:t>
            </a:r>
            <a:r>
              <a:rPr lang="ru-RU" b="1" dirty="0"/>
              <a:t>136 академических часов</a:t>
            </a:r>
            <a:r>
              <a:rPr lang="ru-RU" dirty="0"/>
              <a:t> (4 часа в неделю, включая теорию и практику).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5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6341E-D42A-FE14-740B-05C74CEC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Модуль 1. Введение и безопасность (16 ч)</a:t>
            </a:r>
            <a:br>
              <a:rPr lang="ru-RU" sz="3200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B72375-4A3C-0B05-C7B7-9B869144B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Классификация БАС (</a:t>
            </a:r>
            <a:r>
              <a:rPr lang="ru-RU" dirty="0" err="1"/>
              <a:t>мультироторы</a:t>
            </a:r>
            <a:r>
              <a:rPr lang="ru-RU" dirty="0"/>
              <a:t>, самолетного типа, гибриды).</a:t>
            </a:r>
          </a:p>
          <a:p>
            <a:r>
              <a:rPr lang="ru-RU" dirty="0"/>
              <a:t>Нормативно-правовая база: воздушный кодекс, запретные зоны, ответственность.</a:t>
            </a:r>
          </a:p>
          <a:p>
            <a:r>
              <a:rPr lang="ru-RU" dirty="0"/>
              <a:t>Техника безопасности при запуске, хранении аккумуляторов (</a:t>
            </a:r>
            <a:r>
              <a:rPr lang="ru-RU" dirty="0" err="1"/>
              <a:t>LiPo</a:t>
            </a:r>
            <a:r>
              <a:rPr lang="ru-RU" dirty="0"/>
              <a:t>) и работе с винтами.</a:t>
            </a:r>
          </a:p>
          <a:p>
            <a:r>
              <a:rPr lang="ru-RU" i="1" dirty="0"/>
              <a:t>Итог:</a:t>
            </a:r>
            <a:r>
              <a:rPr lang="ru-RU" dirty="0"/>
              <a:t> Сдача зачета по безопасности (допуск к полетам).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99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7696E-07F0-ACA7-E750-CE4F4574F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548939" cy="1400530"/>
          </a:xfrm>
        </p:spPr>
        <p:txBody>
          <a:bodyPr/>
          <a:lstStyle/>
          <a:p>
            <a:r>
              <a:rPr lang="ru-RU" sz="3200" b="1" dirty="0"/>
              <a:t>Модуль 2. Физика полета и устройство БВС (24 ч)</a:t>
            </a:r>
            <a:br>
              <a:rPr lang="ru-RU" sz="3200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FF572D-4938-48C2-D804-6A868E352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Основы аэродинамики: тяга, подъемная сила, моменты крена, тангажа, рыскания.</a:t>
            </a:r>
          </a:p>
          <a:p>
            <a:r>
              <a:rPr lang="ru-RU" dirty="0"/>
              <a:t>Сборка гоночного дрона (класс </a:t>
            </a:r>
            <a:r>
              <a:rPr lang="ru-RU" dirty="0" err="1"/>
              <a:t>Cinewhoop</a:t>
            </a:r>
            <a:r>
              <a:rPr lang="ru-RU" dirty="0"/>
              <a:t>/</a:t>
            </a:r>
            <a:r>
              <a:rPr lang="ru-RU" dirty="0" err="1"/>
              <a:t>Freestyle</a:t>
            </a:r>
            <a:r>
              <a:rPr lang="ru-RU" dirty="0"/>
              <a:t>) или учебного F450.</a:t>
            </a:r>
          </a:p>
          <a:p>
            <a:r>
              <a:rPr lang="ru-RU" dirty="0"/>
              <a:t>Настройка полетного контроллера (калибровка датчиков, настройка PID-регуляторов).</a:t>
            </a:r>
          </a:p>
          <a:p>
            <a:r>
              <a:rPr lang="ru-RU" i="1" dirty="0"/>
              <a:t>Практика:</a:t>
            </a:r>
            <a:r>
              <a:rPr lang="ru-RU" dirty="0"/>
              <a:t> Полная сборка дрона из комплектующих.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440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F9554-D554-C610-48DA-C6A7C3B3B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44089" cy="1400530"/>
          </a:xfrm>
        </p:spPr>
        <p:txBody>
          <a:bodyPr/>
          <a:lstStyle/>
          <a:p>
            <a:r>
              <a:rPr lang="ru-RU" sz="3200" b="1" dirty="0"/>
              <a:t>Модуль 3. Основы пилотирования (FVP) (32 ч)</a:t>
            </a:r>
            <a:br>
              <a:rPr lang="ru-RU" sz="3200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7F5D81-1BCB-18BD-A49B-DC6268667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Режимы полета (Стабилизированный, Удержание высоты, АКРО).</a:t>
            </a:r>
          </a:p>
          <a:p>
            <a:r>
              <a:rPr lang="ru-RU" dirty="0"/>
              <a:t>Работа с видеоочками (FPV) и наземными станциями управления.</a:t>
            </a:r>
          </a:p>
          <a:p>
            <a:r>
              <a:rPr lang="ru-RU" b="1" dirty="0" err="1"/>
              <a:t>Симуляторная</a:t>
            </a:r>
            <a:r>
              <a:rPr lang="ru-RU" b="1" dirty="0"/>
              <a:t> подготовка:</a:t>
            </a:r>
            <a:r>
              <a:rPr lang="ru-RU" dirty="0"/>
              <a:t> </a:t>
            </a:r>
            <a:r>
              <a:rPr lang="ru-RU" dirty="0" err="1"/>
              <a:t>Liftoff</a:t>
            </a:r>
            <a:r>
              <a:rPr lang="ru-RU" dirty="0"/>
              <a:t>, </a:t>
            </a:r>
            <a:r>
              <a:rPr lang="ru-RU" dirty="0" err="1"/>
              <a:t>VelociDrone</a:t>
            </a:r>
            <a:r>
              <a:rPr lang="ru-RU" dirty="0"/>
              <a:t> или </a:t>
            </a:r>
            <a:r>
              <a:rPr lang="ru-RU" dirty="0" err="1"/>
              <a:t>AeroSIM</a:t>
            </a:r>
            <a:r>
              <a:rPr lang="ru-RU" dirty="0"/>
              <a:t> RC (минимум 20 часов налета).</a:t>
            </a:r>
          </a:p>
          <a:p>
            <a:r>
              <a:rPr lang="ru-RU" b="1" dirty="0"/>
              <a:t>Летная практика на улице:</a:t>
            </a:r>
            <a:endParaRPr lang="ru-RU" dirty="0"/>
          </a:p>
          <a:p>
            <a:pPr lvl="1"/>
            <a:r>
              <a:rPr lang="ru-RU" dirty="0"/>
              <a:t>Взлет-посадка в ручном режиме.</a:t>
            </a:r>
          </a:p>
          <a:p>
            <a:pPr lvl="1"/>
            <a:r>
              <a:rPr lang="ru-RU" dirty="0"/>
              <a:t>Прямоугольный маршрут, «восьмерка», полет в ограниченном пространстве.</a:t>
            </a:r>
          </a:p>
          <a:p>
            <a:pPr lvl="1"/>
            <a:r>
              <a:rPr lang="ru-RU" dirty="0"/>
              <a:t>Полет с отказом одного двигателя (симуляция аварийной ситуации).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17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2F623-5DC8-C24C-58F5-47156EEC7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Модуль 4. Программирование миссий и автоматизация (24 ч)</a:t>
            </a:r>
            <a:br>
              <a:rPr lang="ru-RU" sz="3200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99D3C8-F91B-32B7-A91A-904CC587B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Работа с планировщиками миссий (</a:t>
            </a:r>
            <a:r>
              <a:rPr lang="ru-RU" dirty="0" err="1"/>
              <a:t>Mission</a:t>
            </a:r>
            <a:r>
              <a:rPr lang="ru-RU" dirty="0"/>
              <a:t> </a:t>
            </a:r>
            <a:r>
              <a:rPr lang="ru-RU" dirty="0" err="1"/>
              <a:t>Planner</a:t>
            </a:r>
            <a:r>
              <a:rPr lang="ru-RU" dirty="0"/>
              <a:t>, </a:t>
            </a:r>
            <a:r>
              <a:rPr lang="ru-RU" dirty="0" err="1"/>
              <a:t>QGroundControl</a:t>
            </a:r>
            <a:r>
              <a:rPr lang="ru-RU" dirty="0"/>
              <a:t>).</a:t>
            </a:r>
          </a:p>
          <a:p>
            <a:r>
              <a:rPr lang="ru-RU" dirty="0"/>
              <a:t>Создание автоматического маршрута по точкам (</a:t>
            </a:r>
            <a:r>
              <a:rPr lang="ru-RU" dirty="0" err="1"/>
              <a:t>Waypoints</a:t>
            </a:r>
            <a:r>
              <a:rPr lang="ru-RU" dirty="0"/>
              <a:t>).</a:t>
            </a:r>
          </a:p>
          <a:p>
            <a:r>
              <a:rPr lang="ru-RU" dirty="0"/>
              <a:t>Программирование «комплексных решений»: взлет по кнопке, возврат «домой» при потере сигнала.</a:t>
            </a:r>
          </a:p>
          <a:p>
            <a:r>
              <a:rPr lang="ru-RU" i="1" dirty="0"/>
              <a:t>Практика:</a:t>
            </a:r>
            <a:r>
              <a:rPr lang="ru-RU" dirty="0"/>
              <a:t> Создание ортофотоплана прилегающей территории школы с последующей обработкой в </a:t>
            </a:r>
            <a:r>
              <a:rPr lang="ru-RU" dirty="0" err="1"/>
              <a:t>Agisoft</a:t>
            </a:r>
            <a:r>
              <a:rPr lang="ru-RU" dirty="0"/>
              <a:t> </a:t>
            </a:r>
            <a:r>
              <a:rPr lang="ru-RU" dirty="0" err="1"/>
              <a:t>Metashape</a:t>
            </a:r>
            <a:r>
              <a:rPr lang="ru-RU" dirty="0"/>
              <a:t> или </a:t>
            </a:r>
            <a:r>
              <a:rPr lang="ru-RU" dirty="0" err="1"/>
              <a:t>WebODM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190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29784A-ACA9-DBDF-7310-076BAE55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Модуль 5. Проектная деятельность и профориентация (40 ч)</a:t>
            </a:r>
            <a:br>
              <a:rPr lang="ru-RU" sz="3200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B90209-0AD4-8B7E-B107-2FF89296F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Специализации: Аэрофотосъемка, </a:t>
            </a:r>
            <a:r>
              <a:rPr lang="ru-RU" dirty="0" err="1"/>
              <a:t>агромониторинг</a:t>
            </a:r>
            <a:r>
              <a:rPr lang="ru-RU" dirty="0"/>
              <a:t>, дрон-рейсинг (гонки), доставка.</a:t>
            </a:r>
          </a:p>
          <a:p>
            <a:r>
              <a:rPr lang="ru-RU" dirty="0"/>
              <a:t>Разработка группового проекта:</a:t>
            </a:r>
          </a:p>
          <a:p>
            <a:pPr lvl="1"/>
            <a:r>
              <a:rPr lang="ru-RU" i="1" dirty="0"/>
              <a:t>Вариант А:</a:t>
            </a:r>
            <a:r>
              <a:rPr lang="ru-RU" dirty="0"/>
              <a:t> Создание дрона-доставщика с захватом груза.</a:t>
            </a:r>
          </a:p>
          <a:p>
            <a:pPr lvl="1"/>
            <a:r>
              <a:rPr lang="ru-RU" i="1" dirty="0"/>
              <a:t>Вариант Б:</a:t>
            </a:r>
            <a:r>
              <a:rPr lang="ru-RU" dirty="0"/>
              <a:t> Разработка алгоритма мониторинга школьного стадиона для выявления нарушений ПДД (пешеходов).</a:t>
            </a:r>
          </a:p>
          <a:p>
            <a:pPr lvl="1"/>
            <a:r>
              <a:rPr lang="ru-RU" i="1" dirty="0"/>
              <a:t>Вариант В:</a:t>
            </a:r>
            <a:r>
              <a:rPr lang="ru-RU" dirty="0"/>
              <a:t> Участие в региональных соревнованиях по дрон-гонкам.</a:t>
            </a:r>
          </a:p>
          <a:p>
            <a:r>
              <a:rPr lang="ru-RU" dirty="0"/>
              <a:t>Встречи с представителями предприятий-операторов БАС и МЧС.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990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3886E-781F-48C7-02A9-55B59B4EA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4. Материально-техническое обеспечение (Смета)</a:t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7400443-74DA-D8FE-4C1D-E690B73542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91024"/>
              </p:ext>
            </p:extLst>
          </p:nvPr>
        </p:nvGraphicFramePr>
        <p:xfrm>
          <a:off x="79375" y="1632603"/>
          <a:ext cx="12033250" cy="4772679"/>
        </p:xfrm>
        <a:graphic>
          <a:graphicData uri="http://schemas.openxmlformats.org/drawingml/2006/table">
            <a:tbl>
              <a:tblPr/>
              <a:tblGrid>
                <a:gridCol w="2571625">
                  <a:extLst>
                    <a:ext uri="{9D8B030D-6E8A-4147-A177-3AD203B41FA5}">
                      <a16:colId xmlns:a16="http://schemas.microsoft.com/office/drawing/2014/main" val="1951223274"/>
                    </a:ext>
                  </a:extLst>
                </a:gridCol>
                <a:gridCol w="3153875">
                  <a:extLst>
                    <a:ext uri="{9D8B030D-6E8A-4147-A177-3AD203B41FA5}">
                      <a16:colId xmlns:a16="http://schemas.microsoft.com/office/drawing/2014/main" val="3131737223"/>
                    </a:ext>
                  </a:extLst>
                </a:gridCol>
                <a:gridCol w="3153875">
                  <a:extLst>
                    <a:ext uri="{9D8B030D-6E8A-4147-A177-3AD203B41FA5}">
                      <a16:colId xmlns:a16="http://schemas.microsoft.com/office/drawing/2014/main" val="69534732"/>
                    </a:ext>
                  </a:extLst>
                </a:gridCol>
                <a:gridCol w="3153875">
                  <a:extLst>
                    <a:ext uri="{9D8B030D-6E8A-4147-A177-3AD203B41FA5}">
                      <a16:colId xmlns:a16="http://schemas.microsoft.com/office/drawing/2014/main" val="3803215600"/>
                    </a:ext>
                  </a:extLst>
                </a:gridCol>
              </a:tblGrid>
              <a:tr h="362175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Категория</a:t>
                      </a: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Оборудование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Количество (на группу 15 чел)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Примерная стоимость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389317"/>
                  </a:ext>
                </a:extLst>
              </a:tr>
              <a:tr h="492011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quote-cjk-patch"/>
                        </a:rPr>
                        <a:t>Учебные дроны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Симуляторы (лицензии) + геймпады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15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150 000 руб.</a:t>
                      </a:r>
                    </a:p>
                  </a:txBody>
                  <a:tcPr marL="82002" marR="49201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732651"/>
                  </a:ext>
                </a:extLst>
              </a:tr>
              <a:tr h="492011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Начальный уровень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Cetus X / Tello EDU (для первого полета)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10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300 000 руб.</a:t>
                      </a:r>
                    </a:p>
                  </a:txBody>
                  <a:tcPr marL="82002" marR="49201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813553"/>
                  </a:ext>
                </a:extLst>
              </a:tr>
              <a:tr h="621847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Сборка/Гонки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Наборы для сборки (рама, моторы, контроллер, очки, пульт Radiomaster)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5 (бригадных)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500 000 руб.</a:t>
                      </a:r>
                    </a:p>
                  </a:txBody>
                  <a:tcPr marL="82002" marR="49201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996306"/>
                  </a:ext>
                </a:extLst>
              </a:tr>
              <a:tr h="621847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Тяжелые дроны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Готовые к полету </a:t>
                      </a:r>
                      <a:r>
                        <a:rPr lang="en-US" sz="1600" b="0">
                          <a:effectLst/>
                          <a:latin typeface="quote-cjk-patch"/>
                        </a:rPr>
                        <a:t>DJI Mavic 3E / Autel EVO Lite (</a:t>
                      </a:r>
                      <a:r>
                        <a:rPr lang="ru-RU" sz="1600" b="0">
                          <a:effectLst/>
                          <a:latin typeface="quote-cjk-patch"/>
                        </a:rPr>
                        <a:t>для аэросъемки)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2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400 000 руб.</a:t>
                      </a:r>
                    </a:p>
                  </a:txBody>
                  <a:tcPr marL="82002" marR="49201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46992"/>
                  </a:ext>
                </a:extLst>
              </a:tr>
              <a:tr h="621847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ИТ-инфраструктура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ПК (мощный для симуляторов и обработки фото), ноутбуки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8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600 000 руб.</a:t>
                      </a:r>
                    </a:p>
                  </a:txBody>
                  <a:tcPr marL="82002" marR="49201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508240"/>
                  </a:ext>
                </a:extLst>
              </a:tr>
              <a:tr h="75168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Расходники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Аккумуляторы, зарядные станции, пропеллеры, паяльное оборудование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>
                          <a:effectLst/>
                          <a:latin typeface="quote-cjk-patch"/>
                        </a:rPr>
                        <a:t>Комплект</a:t>
                      </a: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0" dirty="0">
                          <a:effectLst/>
                          <a:latin typeface="quote-cjk-patch"/>
                        </a:rPr>
                        <a:t>150 000 руб.</a:t>
                      </a:r>
                    </a:p>
                  </a:txBody>
                  <a:tcPr marL="82002" marR="49201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426555"/>
                  </a:ext>
                </a:extLst>
              </a:tr>
              <a:tr h="232339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>
                          <a:effectLst/>
                          <a:latin typeface="quote-cjk-patch"/>
                        </a:rPr>
                        <a:t>ИТОГО: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49201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2002" marR="82002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quote-cjk-patch"/>
                        </a:rPr>
                        <a:t>~2 100 000 руб.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L="82002" marR="49201" marT="51251" marB="512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556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285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2CEE3-DCB3-D065-030E-8DB679C81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428289" cy="1400530"/>
          </a:xfrm>
        </p:spPr>
        <p:txBody>
          <a:bodyPr/>
          <a:lstStyle/>
          <a:p>
            <a:r>
              <a:rPr lang="ru-RU" sz="3200" b="1" dirty="0"/>
              <a:t>5. Ключевые риски и способы их минимизации</a:t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1670A58-F3F7-1BB5-600D-3B2176D1B9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2973909"/>
              </p:ext>
            </p:extLst>
          </p:nvPr>
        </p:nvGraphicFramePr>
        <p:xfrm>
          <a:off x="203200" y="2130595"/>
          <a:ext cx="11607800" cy="4301484"/>
        </p:xfrm>
        <a:graphic>
          <a:graphicData uri="http://schemas.openxmlformats.org/drawingml/2006/table">
            <a:tbl>
              <a:tblPr/>
              <a:tblGrid>
                <a:gridCol w="3975100">
                  <a:extLst>
                    <a:ext uri="{9D8B030D-6E8A-4147-A177-3AD203B41FA5}">
                      <a16:colId xmlns:a16="http://schemas.microsoft.com/office/drawing/2014/main" val="3180145817"/>
                    </a:ext>
                  </a:extLst>
                </a:gridCol>
                <a:gridCol w="7632700">
                  <a:extLst>
                    <a:ext uri="{9D8B030D-6E8A-4147-A177-3AD203B41FA5}">
                      <a16:colId xmlns:a16="http://schemas.microsoft.com/office/drawing/2014/main" val="4021642837"/>
                    </a:ext>
                  </a:extLst>
                </a:gridCol>
              </a:tblGrid>
              <a:tr h="242612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Риск</a:t>
                      </a:r>
                    </a:p>
                  </a:txBody>
                  <a:tcPr marL="51377" marR="85628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Решение</a:t>
                      </a:r>
                    </a:p>
                  </a:txBody>
                  <a:tcPr marL="85628" marR="85628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92247"/>
                  </a:ext>
                </a:extLst>
              </a:tr>
              <a:tr h="1056076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Высокая стоимость и поломки дронов</a:t>
                      </a:r>
                      <a:endParaRPr lang="ru-RU" sz="1800" b="0" dirty="0">
                        <a:effectLst/>
                        <a:highlight>
                          <a:srgbClr val="000000"/>
                        </a:highlight>
                        <a:latin typeface="quote-cjk-patch"/>
                      </a:endParaRPr>
                    </a:p>
                  </a:txBody>
                  <a:tcPr marL="51377" marR="85628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Внедрение системы «ответственного хранения». Использование симуляторов до допуска к реальным полетам. Обязательное заключение договора о материальной ответственности с родителями.</a:t>
                      </a:r>
                    </a:p>
                  </a:txBody>
                  <a:tcPr marL="85628" marR="51377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9284"/>
                  </a:ext>
                </a:extLst>
              </a:tr>
              <a:tr h="1056076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Безопасность окружающих</a:t>
                      </a:r>
                      <a:endParaRPr lang="ru-RU" sz="1800" b="0">
                        <a:effectLst/>
                        <a:highlight>
                          <a:srgbClr val="000000"/>
                        </a:highlight>
                        <a:latin typeface="quote-cjk-patch"/>
                      </a:endParaRPr>
                    </a:p>
                  </a:txBody>
                  <a:tcPr marL="51377" marR="85628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Проведение полетов строго на огороженной площадке (сетка для FPV) или в режиме «паркового» полета с наблюдателем. Наличие аптечки и противопожарных средств (для </a:t>
                      </a:r>
                      <a:r>
                        <a:rPr lang="ru-RU" sz="1800" b="0" dirty="0" err="1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LiPo</a:t>
                      </a: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).</a:t>
                      </a:r>
                    </a:p>
                  </a:txBody>
                  <a:tcPr marL="85628" marR="51377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869386"/>
                  </a:ext>
                </a:extLst>
              </a:tr>
              <a:tr h="920499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Кадровый дефицит (нет педагога)</a:t>
                      </a:r>
                      <a:endParaRPr lang="ru-RU" sz="1800" b="0">
                        <a:effectLst/>
                        <a:highlight>
                          <a:srgbClr val="000000"/>
                        </a:highlight>
                        <a:latin typeface="quote-cjk-patch"/>
                      </a:endParaRPr>
                    </a:p>
                  </a:txBody>
                  <a:tcPr marL="51377" marR="85628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Повышение квалификации учителя технологии/информатики на курсах "Оператор БАС". Приглашение внешних экспертов (действующих операторов) на разовой основе.</a:t>
                      </a:r>
                    </a:p>
                  </a:txBody>
                  <a:tcPr marL="85628" marR="51377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211762"/>
                  </a:ext>
                </a:extLst>
              </a:tr>
              <a:tr h="920499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Правовые ограничения</a:t>
                      </a:r>
                      <a:endParaRPr lang="ru-RU" sz="1800" b="0" dirty="0">
                        <a:effectLst/>
                        <a:highlight>
                          <a:srgbClr val="000000"/>
                        </a:highlight>
                        <a:latin typeface="quote-cjk-patch"/>
                      </a:endParaRPr>
                    </a:p>
                  </a:txBody>
                  <a:tcPr marL="51377" marR="85628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Получение разрешения на использование воздушного пространства (при полетах выше 50 м). Строгое соблюдение режима "</a:t>
                      </a:r>
                      <a:r>
                        <a:rPr lang="ru-RU" sz="1800" b="0" dirty="0" err="1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аэромоделирование</a:t>
                      </a: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" </a:t>
                      </a:r>
                      <a:b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</a:br>
                      <a:r>
                        <a:rPr lang="ru-RU" sz="1800" b="0" dirty="0">
                          <a:effectLst/>
                          <a:highlight>
                            <a:srgbClr val="000000"/>
                          </a:highlight>
                          <a:latin typeface="quote-cjk-patch"/>
                        </a:rPr>
                        <a:t>в соответствии с 516-ФЗ.</a:t>
                      </a:r>
                    </a:p>
                  </a:txBody>
                  <a:tcPr marL="85628" marR="51377" marT="53517" marB="535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59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357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1C2D4-67E1-5661-077B-053BE06D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6. Ожидаемые результаты</a:t>
            </a:r>
            <a:br>
              <a:rPr lang="ru-RU" sz="3600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BE086E-2CEA-3FD8-2ABD-9A87787D5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263188" cy="4195481"/>
          </a:xfrm>
        </p:spPr>
        <p:txBody>
          <a:bodyPr>
            <a:normAutofit fontScale="25000" lnSpcReduction="20000"/>
          </a:bodyPr>
          <a:lstStyle/>
          <a:p>
            <a:r>
              <a:rPr lang="ru-RU" sz="4800" b="1" dirty="0"/>
              <a:t>          Личностные:</a:t>
            </a:r>
            <a:endParaRPr lang="ru-RU" sz="4800" dirty="0"/>
          </a:p>
          <a:p>
            <a:r>
              <a:rPr lang="ru-RU" sz="4800" dirty="0"/>
              <a:t>Формирование осознанного подхода к безопасности.</a:t>
            </a:r>
          </a:p>
          <a:p>
            <a:r>
              <a:rPr lang="ru-RU" sz="4800" dirty="0"/>
              <a:t>Готовность к осознанному выбору профессии (оператор БАС, инженер-робототехник, геодезист).</a:t>
            </a:r>
          </a:p>
          <a:p>
            <a:r>
              <a:rPr lang="ru-RU" sz="4800" b="1" dirty="0"/>
              <a:t>         Метапредметные:</a:t>
            </a:r>
            <a:endParaRPr lang="ru-RU" sz="4800" dirty="0"/>
          </a:p>
          <a:p>
            <a:r>
              <a:rPr lang="ru-RU" sz="4800" dirty="0"/>
              <a:t>Освоение алгоритмического мышления (программирование миссий).</a:t>
            </a:r>
          </a:p>
          <a:p>
            <a:r>
              <a:rPr lang="ru-RU" sz="4800" dirty="0"/>
              <a:t>Развитие навыков пространственного ориентирования (пилотирование FPV без визуального контакта).</a:t>
            </a:r>
          </a:p>
          <a:p>
            <a:r>
              <a:rPr lang="ru-RU" sz="4800" b="1" dirty="0"/>
              <a:t>          Предметные:</a:t>
            </a:r>
            <a:endParaRPr lang="ru-RU" sz="4800" dirty="0"/>
          </a:p>
          <a:p>
            <a:r>
              <a:rPr lang="ru-RU" sz="4800" dirty="0"/>
              <a:t>Умение собирать, настраивать и обслуживать БАС.</a:t>
            </a:r>
          </a:p>
          <a:p>
            <a:r>
              <a:rPr lang="ru-RU" sz="4800" dirty="0"/>
              <a:t>Навыки пилотирования в симуляторе и реальных условиях.</a:t>
            </a:r>
          </a:p>
          <a:p>
            <a:r>
              <a:rPr lang="ru-RU" sz="4800" dirty="0"/>
              <a:t>Знание нормативной базы.</a:t>
            </a:r>
          </a:p>
          <a:p>
            <a:r>
              <a:rPr lang="ru-RU" sz="4800" b="1" dirty="0"/>
              <a:t>        Измеримые:</a:t>
            </a:r>
            <a:endParaRPr lang="ru-RU" sz="4800" dirty="0"/>
          </a:p>
          <a:p>
            <a:r>
              <a:rPr lang="ru-RU" sz="4800" dirty="0"/>
              <a:t>Успешная сдача норматива «Полет по заданному маршруту» (зона, коридор, посадка в круг).</a:t>
            </a:r>
          </a:p>
          <a:p>
            <a:r>
              <a:rPr lang="ru-RU" sz="4800" dirty="0"/>
              <a:t>Защита не менее 5 групповых проектов прикладной направленности.</a:t>
            </a:r>
          </a:p>
          <a:p>
            <a:r>
              <a:rPr lang="ru-RU" sz="4800" dirty="0"/>
              <a:t>Подготовка команды для участия в чемпионатах «</a:t>
            </a:r>
            <a:r>
              <a:rPr lang="ru-RU" sz="4800" dirty="0" err="1"/>
              <a:t>Аэронет</a:t>
            </a:r>
            <a:r>
              <a:rPr lang="ru-RU" sz="4800" dirty="0"/>
              <a:t>» или региональных этапах Олимпиады НТИ (профиль «Технологии беспилотных авиационных систем»).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867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FAC661-96FC-3E03-A0B9-9B1560C47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7. Дорожная карта (Этапы реализации)</a:t>
            </a:r>
            <a:br>
              <a:rPr lang="ru-RU" sz="3200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0E52DA-8A6F-0FE4-3311-48E8C4337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Сентябрь – Октябрь:</a:t>
            </a:r>
            <a:r>
              <a:rPr lang="ru-RU" dirty="0"/>
              <a:t> Подготовка материальной базы, ремонт полетной зоны (ангар/спортзал/площадка), закупка оборудования. Повышение квалификации педагогов.</a:t>
            </a:r>
          </a:p>
          <a:p>
            <a:r>
              <a:rPr lang="ru-RU" b="1" dirty="0"/>
              <a:t>Ноябрь – Декабрь:</a:t>
            </a:r>
            <a:r>
              <a:rPr lang="ru-RU" dirty="0"/>
              <a:t> Набор учащихся (10–11 </a:t>
            </a:r>
            <a:r>
              <a:rPr lang="ru-RU" dirty="0" err="1"/>
              <a:t>кл</a:t>
            </a:r>
            <a:r>
              <a:rPr lang="ru-RU" dirty="0"/>
              <a:t>.), проведение вводных лекций, старт теоретических занятий и </a:t>
            </a:r>
            <a:r>
              <a:rPr lang="ru-RU" dirty="0" err="1"/>
              <a:t>симуляторной</a:t>
            </a:r>
            <a:r>
              <a:rPr lang="ru-RU" dirty="0"/>
              <a:t> подготовки.</a:t>
            </a:r>
          </a:p>
          <a:p>
            <a:r>
              <a:rPr lang="ru-RU" b="1" dirty="0"/>
              <a:t>Январь – Март:</a:t>
            </a:r>
            <a:r>
              <a:rPr lang="ru-RU" dirty="0"/>
              <a:t> Активная летная практика (внутри помещений или на улице при благоприятной погоде). Сборка дронов. Начало работы над индивидуальными проектами.</a:t>
            </a:r>
          </a:p>
          <a:p>
            <a:r>
              <a:rPr lang="ru-RU" b="1" dirty="0"/>
              <a:t>Апрель:</a:t>
            </a:r>
            <a:r>
              <a:rPr lang="ru-RU" dirty="0"/>
              <a:t> Проведение внутришкольного чемпионата по пилотированию (гонки на время, аэросъемка).</a:t>
            </a:r>
          </a:p>
          <a:p>
            <a:r>
              <a:rPr lang="ru-RU" b="1" dirty="0"/>
              <a:t>Май:</a:t>
            </a:r>
            <a:r>
              <a:rPr lang="ru-RU" dirty="0"/>
              <a:t> Итоговая аттестация (сдача экзамена: теория + полетное задание). Презентация проектов на "Дне науки" или "Фестивале профессий".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286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B3160-F9AE-9462-039F-CD998ED3A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8. Заключение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96C315-E863-B402-8BF7-1AC7A59BC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Внедрение проекта «Обучение управлению БЛА» в старшей школе позволяет решить задачу опережающей подготовки кадров для высокотехнологичного сектора экономики. Помимо профориентации, проект способствует развитию у школьников технической грамотности, ответственности и критического мышления, необходимых для безопасной интеграции беспилотных технологий в повседневную жизнь.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0773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</TotalTime>
  <Words>1236</Words>
  <Application>Microsoft Office PowerPoint</Application>
  <PresentationFormat>Широкоэкранный</PresentationFormat>
  <Paragraphs>117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quote-cjk-patch</vt:lpstr>
      <vt:lpstr>Wingdings 3</vt:lpstr>
      <vt:lpstr>Ион</vt:lpstr>
      <vt:lpstr>«Организация коллективной деятельности при обучении управлению беспилотными летательными аппаратами (БЛА)  в Сайгатинской средней школе»</vt:lpstr>
      <vt:lpstr>Презентация PowerPoint</vt:lpstr>
      <vt:lpstr>Презентация PowerPoint</vt:lpstr>
      <vt:lpstr>Сферы применения БАС</vt:lpstr>
      <vt:lpstr>Проект: «От пилота-любителя к оператору БАС: интеграция беспилотных технологий  в старшую школу»  Паспорт проекта </vt:lpstr>
      <vt:lpstr>2. Концептуальная основа проекта </vt:lpstr>
      <vt:lpstr>3. Структура образовательной программы (Модульный подход) </vt:lpstr>
      <vt:lpstr>Модуль 1. Введение и безопасность (16 ч) </vt:lpstr>
      <vt:lpstr>Модуль 2. Физика полета и устройство БВС (24 ч) </vt:lpstr>
      <vt:lpstr>Модуль 3. Основы пилотирования (FVP) (32 ч) </vt:lpstr>
      <vt:lpstr>Модуль 4. Программирование миссий и автоматизация (24 ч) </vt:lpstr>
      <vt:lpstr>Модуль 5. Проектная деятельность и профориентация (40 ч) </vt:lpstr>
      <vt:lpstr>4. Материально-техническое обеспечение (Смета) </vt:lpstr>
      <vt:lpstr>5. Ключевые риски и способы их минимизации </vt:lpstr>
      <vt:lpstr>6. Ожидаемые результаты </vt:lpstr>
      <vt:lpstr>7. Дорожная карта (Этапы реализации) </vt:lpstr>
      <vt:lpstr>8. 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Nikolay Мулаков</dc:creator>
  <cp:lastModifiedBy>Nikolay Мулаков</cp:lastModifiedBy>
  <cp:revision>3</cp:revision>
  <dcterms:created xsi:type="dcterms:W3CDTF">2026-03-30T17:38:01Z</dcterms:created>
  <dcterms:modified xsi:type="dcterms:W3CDTF">2026-03-31T02:07:38Z</dcterms:modified>
</cp:coreProperties>
</file>