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60" r:id="rId1"/>
  </p:sldMasterIdLst>
  <p:notesMasterIdLst>
    <p:notesMasterId r:id="rId28"/>
  </p:notesMasterIdLst>
  <p:sldIdLst>
    <p:sldId id="382" r:id="rId2"/>
    <p:sldId id="408" r:id="rId3"/>
    <p:sldId id="585" r:id="rId4"/>
    <p:sldId id="617" r:id="rId5"/>
    <p:sldId id="571" r:id="rId6"/>
    <p:sldId id="642" r:id="rId7"/>
    <p:sldId id="564" r:id="rId8"/>
    <p:sldId id="643" r:id="rId9"/>
    <p:sldId id="644" r:id="rId10"/>
    <p:sldId id="517" r:id="rId11"/>
    <p:sldId id="636" r:id="rId12"/>
    <p:sldId id="639" r:id="rId13"/>
    <p:sldId id="640" r:id="rId14"/>
    <p:sldId id="645" r:id="rId15"/>
    <p:sldId id="616" r:id="rId16"/>
    <p:sldId id="620" r:id="rId17"/>
    <p:sldId id="637" r:id="rId18"/>
    <p:sldId id="628" r:id="rId19"/>
    <p:sldId id="567" r:id="rId20"/>
    <p:sldId id="633" r:id="rId21"/>
    <p:sldId id="593" r:id="rId22"/>
    <p:sldId id="619" r:id="rId23"/>
    <p:sldId id="558" r:id="rId24"/>
    <p:sldId id="621" r:id="rId25"/>
    <p:sldId id="615" r:id="rId26"/>
    <p:sldId id="381" r:id="rId27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17E"/>
    <a:srgbClr val="2D4989"/>
    <a:srgbClr val="006666"/>
    <a:srgbClr val="8A0000"/>
    <a:srgbClr val="6C3656"/>
    <a:srgbClr val="9528A0"/>
    <a:srgbClr val="823F89"/>
    <a:srgbClr val="009999"/>
    <a:srgbClr val="C25428"/>
    <a:srgbClr val="7A5C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95" autoAdjust="0"/>
    <p:restoredTop sz="99687" autoAdjust="0"/>
  </p:normalViewPr>
  <p:slideViewPr>
    <p:cSldViewPr>
      <p:cViewPr varScale="1">
        <p:scale>
          <a:sx n="79" d="100"/>
          <a:sy n="79" d="100"/>
        </p:scale>
        <p:origin x="162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34041686-208D-88EE-4F8A-C372857D3B6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55D1AA69-F5CB-4D61-D129-D3E41BCD0BB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8C0D89ED-41F8-2404-81FC-A8CB9E428BE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5" name="Rectangle 5">
            <a:extLst>
              <a:ext uri="{FF2B5EF4-FFF2-40B4-BE49-F238E27FC236}">
                <a16:creationId xmlns:a16="http://schemas.microsoft.com/office/drawing/2014/main" id="{DD64D0B6-6560-86E9-42D5-E9F1B620477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81926" name="Rectangle 6">
            <a:extLst>
              <a:ext uri="{FF2B5EF4-FFF2-40B4-BE49-F238E27FC236}">
                <a16:creationId xmlns:a16="http://schemas.microsoft.com/office/drawing/2014/main" id="{07EC960E-9FDC-A0B8-D4B5-20F0BB7461E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1927" name="Rectangle 7">
            <a:extLst>
              <a:ext uri="{FF2B5EF4-FFF2-40B4-BE49-F238E27FC236}">
                <a16:creationId xmlns:a16="http://schemas.microsoft.com/office/drawing/2014/main" id="{239055D9-B173-0E92-E883-4EF8C39B21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fld id="{0385ED2C-7CDB-4FE8-8C24-02AC11EE9F7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A69E5B-9E20-45BF-AEBC-32D2518D0EF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5584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313343-0050-4525-8173-EEC89C17D4B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6488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A24DA-516A-4BF9-9467-4C484D7277E2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1394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7F55E0-FA10-439E-8AA8-E0290C6592E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73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9EFB1B-FDE8-4B7E-927B-642D8FBF6A7A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1140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144364-51C3-4BBA-B666-1F5532CCAA4F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7199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13B7D0-EAC2-4DB1-8551-942D3FF6A0E1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9352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AF86B80-6881-4428-ABAA-60440D5D7E52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7699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7331AF-9548-4E89-89F2-175A00B2DAC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0457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AB1791-E16A-435E-B4F9-F8A6ABF41D3E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2500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AE33DE-54A8-4B68-9FAA-6A4F3D4D4EFA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3533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F315C94-57B8-41F0-85C4-C31B2086B3C1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3107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1" r:id="rId1"/>
    <p:sldLayoutId id="2147484262" r:id="rId2"/>
    <p:sldLayoutId id="2147484263" r:id="rId3"/>
    <p:sldLayoutId id="2147484264" r:id="rId4"/>
    <p:sldLayoutId id="2147484265" r:id="rId5"/>
    <p:sldLayoutId id="2147484266" r:id="rId6"/>
    <p:sldLayoutId id="2147484267" r:id="rId7"/>
    <p:sldLayoutId id="2147484268" r:id="rId8"/>
    <p:sldLayoutId id="2147484269" r:id="rId9"/>
    <p:sldLayoutId id="2147484270" r:id="rId10"/>
    <p:sldLayoutId id="2147484271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5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6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7.wd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8.wd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A538CA00-8B6C-401A-E941-3C9B6FD1DC17}"/>
              </a:ext>
            </a:extLst>
          </p:cNvPr>
          <p:cNvCxnSpPr/>
          <p:nvPr/>
        </p:nvCxnSpPr>
        <p:spPr>
          <a:xfrm>
            <a:off x="285750" y="714375"/>
            <a:ext cx="8643938" cy="1588"/>
          </a:xfrm>
          <a:prstGeom prst="line">
            <a:avLst/>
          </a:prstGeom>
          <a:ln>
            <a:solidFill>
              <a:schemeClr val="bg1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C50CCA32-328D-4918-8A2E-AEC96597D93B}"/>
              </a:ext>
            </a:extLst>
          </p:cNvPr>
          <p:cNvCxnSpPr/>
          <p:nvPr/>
        </p:nvCxnSpPr>
        <p:spPr>
          <a:xfrm>
            <a:off x="214313" y="6072188"/>
            <a:ext cx="8643937" cy="1587"/>
          </a:xfrm>
          <a:prstGeom prst="line">
            <a:avLst/>
          </a:prstGeom>
          <a:ln>
            <a:solidFill>
              <a:schemeClr val="bg1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0" name="Rectangle 6">
            <a:extLst>
              <a:ext uri="{FF2B5EF4-FFF2-40B4-BE49-F238E27FC236}">
                <a16:creationId xmlns:a16="http://schemas.microsoft.com/office/drawing/2014/main" id="{12D112A7-22F2-B895-AC85-4BF916086A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3488" y="14288"/>
            <a:ext cx="40068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Бюджетное учреждение высшего образования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Ханты-Мансийского автономного округа – Югры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«Сургутский государственный университет»</a:t>
            </a: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611EAAED-3EA5-470C-EEE0-48812B9304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4871120"/>
            <a:ext cx="7590061" cy="646112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/>
        </p:spPr>
        <p:txBody>
          <a:bodyPr wrap="square" lIns="91425" tIns="45712" rIns="91425" bIns="45712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kern="100" dirty="0">
                <a:solidFill>
                  <a:srgbClr val="6C3656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Семенов Олег Юрьевич, к.ф.-м.н.,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kern="100" dirty="0">
                <a:solidFill>
                  <a:srgbClr val="6C3656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доцент кафедры экспериментальной физики</a:t>
            </a:r>
            <a:endParaRPr lang="ru-RU" i="1" dirty="0">
              <a:solidFill>
                <a:srgbClr val="6C3656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9222" name="Прямоугольник 9">
            <a:extLst>
              <a:ext uri="{FF2B5EF4-FFF2-40B4-BE49-F238E27FC236}">
                <a16:creationId xmlns:a16="http://schemas.microsoft.com/office/drawing/2014/main" id="{DD84CCD3-50FF-5A4C-1275-EB6C5730DF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750" y="1234495"/>
            <a:ext cx="857250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1793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1793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1793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1793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1793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793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793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793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7938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5000"/>
              </a:lnSpc>
            </a:pPr>
            <a:r>
              <a:rPr lang="ru-RU" altLang="ru-RU" sz="3200" b="1" dirty="0">
                <a:solidFill>
                  <a:srgbClr val="2D4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Использование элементов научно-фантастической литературы </a:t>
            </a:r>
          </a:p>
          <a:p>
            <a:pPr algn="ctr" eaLnBrk="1" hangingPunct="1">
              <a:lnSpc>
                <a:spcPct val="125000"/>
              </a:lnSpc>
            </a:pPr>
            <a:r>
              <a:rPr lang="ru-RU" altLang="ru-RU" sz="3200" b="1" dirty="0">
                <a:solidFill>
                  <a:srgbClr val="2D4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уроках физики с целью повышения мотивации к обучению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ED69792-8158-50F8-09EA-E0516C4B075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47000" y="39688"/>
            <a:ext cx="1346200" cy="6413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B1EAA3B2-B84C-7D14-3600-5E51B2A479CF}"/>
              </a:ext>
            </a:extLst>
          </p:cNvPr>
          <p:cNvCxnSpPr/>
          <p:nvPr/>
        </p:nvCxnSpPr>
        <p:spPr>
          <a:xfrm>
            <a:off x="249238" y="714375"/>
            <a:ext cx="8643937" cy="1588"/>
          </a:xfrm>
          <a:prstGeom prst="line">
            <a:avLst/>
          </a:prstGeom>
          <a:ln>
            <a:solidFill>
              <a:schemeClr val="bg1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2CC48A6-A803-CCAE-741A-FC2D2FD3FF0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47000" y="39688"/>
            <a:ext cx="1346200" cy="641350"/>
          </a:xfrm>
          <a:prstGeom prst="rect">
            <a:avLst/>
          </a:prstGeom>
        </p:spPr>
      </p:pic>
      <p:sp>
        <p:nvSpPr>
          <p:cNvPr id="10244" name="Rectangle 6">
            <a:extLst>
              <a:ext uri="{FF2B5EF4-FFF2-40B4-BE49-F238E27FC236}">
                <a16:creationId xmlns:a16="http://schemas.microsoft.com/office/drawing/2014/main" id="{6A035525-F0FD-E716-0538-1144687417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3488" y="14288"/>
            <a:ext cx="40068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Бюджетное учреждение высшего образования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Ханты-Мансийского автономного округа – Югры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«Сургутский государственный университет»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A2E6936-DD8C-9249-F787-98A389F4189A}"/>
              </a:ext>
            </a:extLst>
          </p:cNvPr>
          <p:cNvSpPr/>
          <p:nvPr/>
        </p:nvSpPr>
        <p:spPr>
          <a:xfrm>
            <a:off x="84138" y="5848350"/>
            <a:ext cx="894715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6C36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Сургутский государственный университет - путь в науку! </a:t>
            </a:r>
            <a:endParaRPr lang="ru-RU" sz="2400" i="1" dirty="0">
              <a:solidFill>
                <a:srgbClr val="6C36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7" name="Номер слайда 1">
            <a:extLst>
              <a:ext uri="{FF2B5EF4-FFF2-40B4-BE49-F238E27FC236}">
                <a16:creationId xmlns:a16="http://schemas.microsoft.com/office/drawing/2014/main" id="{8CFADBBC-CEA3-AF65-8ED5-D4F32FD2A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7812088" y="6459538"/>
            <a:ext cx="576262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7414DEF-DAB0-4B2B-862E-0C424D337FCC}" type="slidenum">
              <a:rPr lang="ru-RU" altLang="ru-RU" sz="280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 altLang="ru-RU" sz="2800" dirty="0">
              <a:solidFill>
                <a:srgbClr val="FFFFFF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17F1ED3-9231-D427-C389-232AE23687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502" y="788041"/>
            <a:ext cx="7633848" cy="508923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58069-77D2-D791-2AB0-C2D8979CF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67E93DB0-5149-88D9-7027-35A701B5B3DB}"/>
              </a:ext>
            </a:extLst>
          </p:cNvPr>
          <p:cNvCxnSpPr/>
          <p:nvPr/>
        </p:nvCxnSpPr>
        <p:spPr>
          <a:xfrm>
            <a:off x="285750" y="714375"/>
            <a:ext cx="8643938" cy="1588"/>
          </a:xfrm>
          <a:prstGeom prst="line">
            <a:avLst/>
          </a:prstGeom>
          <a:ln>
            <a:solidFill>
              <a:schemeClr val="bg1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69" name="Rectangle 6">
            <a:extLst>
              <a:ext uri="{FF2B5EF4-FFF2-40B4-BE49-F238E27FC236}">
                <a16:creationId xmlns:a16="http://schemas.microsoft.com/office/drawing/2014/main" id="{DFA019CC-BF1F-42E6-6D22-A919C41698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3488" y="14288"/>
            <a:ext cx="40068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Бюджетное учреждение высшего образования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Ханты-Мансийского автономного округа – Югры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«Сургутский государственный университет»</a:t>
            </a:r>
          </a:p>
        </p:txBody>
      </p:sp>
      <p:sp>
        <p:nvSpPr>
          <p:cNvPr id="11273" name="Номер слайда 1">
            <a:extLst>
              <a:ext uri="{FF2B5EF4-FFF2-40B4-BE49-F238E27FC236}">
                <a16:creationId xmlns:a16="http://schemas.microsoft.com/office/drawing/2014/main" id="{5A7A2E2C-F8E6-36DE-6700-10C63D8C2A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642C024-DA96-4799-8FE3-A3813A10217C}" type="slidenum">
              <a:rPr lang="ru-RU" altLang="ru-RU" sz="280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 altLang="ru-RU" sz="2800" dirty="0">
              <a:solidFill>
                <a:srgbClr val="FFFFFF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213A814-237F-C225-320D-9F3BB59B05D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47000" y="39688"/>
            <a:ext cx="1346200" cy="64135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5ECA38A-5E03-F7BB-4F13-4B725EF1B3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7010" y="836712"/>
            <a:ext cx="8859486" cy="533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549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1AB3D-0762-34B6-BFD7-B811C3C1F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0809CD7F-8B55-F266-D519-D4755A35277F}"/>
              </a:ext>
            </a:extLst>
          </p:cNvPr>
          <p:cNvCxnSpPr/>
          <p:nvPr/>
        </p:nvCxnSpPr>
        <p:spPr>
          <a:xfrm>
            <a:off x="285750" y="714375"/>
            <a:ext cx="8643938" cy="1588"/>
          </a:xfrm>
          <a:prstGeom prst="line">
            <a:avLst/>
          </a:prstGeom>
          <a:ln>
            <a:solidFill>
              <a:schemeClr val="bg1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69" name="Rectangle 6">
            <a:extLst>
              <a:ext uri="{FF2B5EF4-FFF2-40B4-BE49-F238E27FC236}">
                <a16:creationId xmlns:a16="http://schemas.microsoft.com/office/drawing/2014/main" id="{6A7DDB5C-E167-416E-FE76-E22DDF7962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3488" y="14288"/>
            <a:ext cx="40068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Бюджетное учреждение высшего образования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Ханты-Мансийского автономного округа – Югры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«Сургутский государственный университет»</a:t>
            </a:r>
          </a:p>
        </p:txBody>
      </p:sp>
      <p:sp>
        <p:nvSpPr>
          <p:cNvPr id="11273" name="Номер слайда 1">
            <a:extLst>
              <a:ext uri="{FF2B5EF4-FFF2-40B4-BE49-F238E27FC236}">
                <a16:creationId xmlns:a16="http://schemas.microsoft.com/office/drawing/2014/main" id="{DA1DD044-302A-B056-C977-C575BEDFD6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642C024-DA96-4799-8FE3-A3813A10217C}" type="slidenum">
              <a:rPr lang="ru-RU" altLang="ru-RU" sz="280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 altLang="ru-RU" sz="2800" dirty="0">
              <a:solidFill>
                <a:srgbClr val="FFFFFF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811AE76-22F3-724C-37C4-64D47C0B1E2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47000" y="39688"/>
            <a:ext cx="1346200" cy="641350"/>
          </a:xfrm>
          <a:prstGeom prst="rect">
            <a:avLst/>
          </a:prstGeom>
        </p:spPr>
      </p:pic>
      <p:sp>
        <p:nvSpPr>
          <p:cNvPr id="3" name="Круг: прозрачная заливка 2">
            <a:extLst>
              <a:ext uri="{FF2B5EF4-FFF2-40B4-BE49-F238E27FC236}">
                <a16:creationId xmlns:a16="http://schemas.microsoft.com/office/drawing/2014/main" id="{8A69ED25-F898-6A05-46E1-248A6A7D6019}"/>
              </a:ext>
            </a:extLst>
          </p:cNvPr>
          <p:cNvSpPr/>
          <p:nvPr/>
        </p:nvSpPr>
        <p:spPr>
          <a:xfrm>
            <a:off x="143608" y="800808"/>
            <a:ext cx="900000" cy="900000"/>
          </a:xfrm>
          <a:prstGeom prst="donut">
            <a:avLst>
              <a:gd name="adj" fmla="val 9336"/>
            </a:avLst>
          </a:prstGeom>
          <a:solidFill>
            <a:srgbClr val="006666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8A840B-B799-1DE8-9715-D570514E6B77}"/>
              </a:ext>
            </a:extLst>
          </p:cNvPr>
          <p:cNvSpPr txBox="1"/>
          <p:nvPr/>
        </p:nvSpPr>
        <p:spPr>
          <a:xfrm>
            <a:off x="251520" y="859359"/>
            <a:ext cx="6858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0A9FE6-3F1C-D53F-7A8F-249A711AC608}"/>
              </a:ext>
            </a:extLst>
          </p:cNvPr>
          <p:cNvSpPr txBox="1"/>
          <p:nvPr/>
        </p:nvSpPr>
        <p:spPr>
          <a:xfrm>
            <a:off x="1259633" y="764704"/>
            <a:ext cx="223224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tabLst>
                <a:tab pos="180340" algn="l"/>
              </a:tabLst>
            </a:pPr>
            <a:r>
              <a:rPr lang="ru-RU" sz="2000" b="1" kern="100" dirty="0">
                <a:solidFill>
                  <a:srgbClr val="2D4989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Психолого-педагогическое обоснование</a:t>
            </a:r>
            <a:endParaRPr lang="ru-RU" sz="2000" kern="100" dirty="0">
              <a:solidFill>
                <a:srgbClr val="2D4989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73B4A85-334D-236A-4BB7-9E83E2DA89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03459" y="830351"/>
            <a:ext cx="5333037" cy="540696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0D3BADD-B285-0BD3-089C-81FECB4545AC}"/>
              </a:ext>
            </a:extLst>
          </p:cNvPr>
          <p:cNvSpPr txBox="1"/>
          <p:nvPr/>
        </p:nvSpPr>
        <p:spPr>
          <a:xfrm>
            <a:off x="107505" y="2163628"/>
            <a:ext cx="345638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1950" algn="just">
              <a:spcAft>
                <a:spcPts val="0"/>
              </a:spcAft>
              <a:tabLst>
                <a:tab pos="180340" algn="l"/>
              </a:tabLst>
            </a:pPr>
            <a:r>
              <a:rPr lang="ru-RU" sz="2000" kern="100" dirty="0">
                <a:solidFill>
                  <a:schemeClr val="accent5">
                    <a:lumMod val="50000"/>
                  </a:schemeClr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Инновационные методы обучения способствуют развитию интереса и мотивации. Использование элементов научно-фантастической литературы и кино при изучении физики — один из таких методов, который может значительно </a:t>
            </a:r>
            <a:r>
              <a:rPr lang="ru-RU" sz="2000" u="sng" kern="100" dirty="0">
                <a:solidFill>
                  <a:schemeClr val="accent5">
                    <a:lumMod val="50000"/>
                  </a:schemeClr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повысить вовлеченность в учебный процесс.</a:t>
            </a:r>
            <a:endParaRPr lang="ru-RU" sz="2000" u="sng" kern="100" dirty="0">
              <a:solidFill>
                <a:schemeClr val="accent5">
                  <a:lumMod val="50000"/>
                </a:schemeClr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854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FE1769-467B-18B0-B2ED-AD2CB2437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A84C71AA-8D4D-F023-A006-5255F52452B2}"/>
              </a:ext>
            </a:extLst>
          </p:cNvPr>
          <p:cNvCxnSpPr/>
          <p:nvPr/>
        </p:nvCxnSpPr>
        <p:spPr>
          <a:xfrm>
            <a:off x="285750" y="714375"/>
            <a:ext cx="8643938" cy="1588"/>
          </a:xfrm>
          <a:prstGeom prst="line">
            <a:avLst/>
          </a:prstGeom>
          <a:ln>
            <a:solidFill>
              <a:schemeClr val="bg1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69" name="Rectangle 6">
            <a:extLst>
              <a:ext uri="{FF2B5EF4-FFF2-40B4-BE49-F238E27FC236}">
                <a16:creationId xmlns:a16="http://schemas.microsoft.com/office/drawing/2014/main" id="{0287C26F-B89E-9615-B9A5-27F2C83EF7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3488" y="14288"/>
            <a:ext cx="40068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Бюджетное учреждение высшего образования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Ханты-Мансийского автономного округа – Югры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«Сургутский государственный университет»</a:t>
            </a:r>
          </a:p>
        </p:txBody>
      </p:sp>
      <p:sp>
        <p:nvSpPr>
          <p:cNvPr id="11273" name="Номер слайда 1">
            <a:extLst>
              <a:ext uri="{FF2B5EF4-FFF2-40B4-BE49-F238E27FC236}">
                <a16:creationId xmlns:a16="http://schemas.microsoft.com/office/drawing/2014/main" id="{97AEEBA2-01A9-BEF2-9A00-2AFBE3724E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642C024-DA96-4799-8FE3-A3813A10217C}" type="slidenum">
              <a:rPr lang="ru-RU" altLang="ru-RU" sz="280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 altLang="ru-RU" sz="2800" dirty="0">
              <a:solidFill>
                <a:srgbClr val="FFFFFF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7311398-A7BB-3A75-F474-AA5AF23E46D2}"/>
              </a:ext>
            </a:extLst>
          </p:cNvPr>
          <p:cNvSpPr txBox="1"/>
          <p:nvPr/>
        </p:nvSpPr>
        <p:spPr>
          <a:xfrm>
            <a:off x="179511" y="764704"/>
            <a:ext cx="8750175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1950" algn="just"/>
            <a:r>
              <a:rPr lang="ru-RU" sz="2000" dirty="0">
                <a:solidFill>
                  <a:srgbClr val="8A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Актуальность мотивации в изучении физики.</a:t>
            </a:r>
          </a:p>
          <a:p>
            <a:pPr indent="361950" algn="just"/>
            <a:r>
              <a:rPr lang="ru-RU" sz="2000" dirty="0">
                <a:solidFill>
                  <a:srgbClr val="2D4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Растущий интерес к использованию художественных средств для повышения вовлеченности в учебный процесс. </a:t>
            </a:r>
            <a:r>
              <a:rPr lang="ru-RU" sz="2000" dirty="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Научно-фантастическая литература как инструмент, объединяющий воображение и науку. </a:t>
            </a:r>
          </a:p>
          <a:p>
            <a:pPr indent="361950" algn="just"/>
            <a:r>
              <a:rPr lang="ru-RU" sz="2000" dirty="0">
                <a:solidFill>
                  <a:srgbClr val="952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Исследования (В.А. Сухомлинский, Дж. Брунер) показывают, </a:t>
            </a:r>
            <a:r>
              <a:rPr lang="ru-RU" sz="2000" dirty="0">
                <a:solidFill>
                  <a:srgbClr val="2D4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эмоциональная вовлечённость повышает эффективность обучения. </a:t>
            </a:r>
          </a:p>
          <a:p>
            <a:pPr indent="361950" algn="just"/>
            <a:r>
              <a:rPr lang="ru-RU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Научная фантастика: </a:t>
            </a:r>
          </a:p>
          <a:p>
            <a:pPr indent="361950" algn="just"/>
            <a:r>
              <a:rPr lang="ru-RU" sz="2000" dirty="0">
                <a:solidFill>
                  <a:srgbClr val="2D4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создаёт проблемные ситуации («Как бы это работало в реальности?»); </a:t>
            </a:r>
          </a:p>
          <a:p>
            <a:pPr indent="361950" algn="just"/>
            <a:r>
              <a:rPr lang="ru-RU" sz="2000" dirty="0">
                <a:solidFill>
                  <a:srgbClr val="2D4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формирует межпредметные связи (литература + физика); </a:t>
            </a:r>
          </a:p>
          <a:p>
            <a:pPr indent="361950" algn="just"/>
            <a:r>
              <a:rPr lang="ru-RU" sz="2000" dirty="0">
                <a:solidFill>
                  <a:srgbClr val="2D4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развивает воображение, необходимое для научного творчества.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C0F9940-80B9-E867-8EAA-7CB06310C98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47000" y="39688"/>
            <a:ext cx="1346200" cy="6413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5107B57-9548-A549-44FF-B29F464A1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4293096"/>
            <a:ext cx="7416824" cy="193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129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670E3-5159-A295-A9D9-A10B28BED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9F8D823F-1E19-40E7-BE88-75D3A0685F0C}"/>
              </a:ext>
            </a:extLst>
          </p:cNvPr>
          <p:cNvCxnSpPr/>
          <p:nvPr/>
        </p:nvCxnSpPr>
        <p:spPr>
          <a:xfrm>
            <a:off x="285750" y="714375"/>
            <a:ext cx="8643938" cy="1588"/>
          </a:xfrm>
          <a:prstGeom prst="line">
            <a:avLst/>
          </a:prstGeom>
          <a:ln>
            <a:solidFill>
              <a:schemeClr val="bg1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69" name="Rectangle 6">
            <a:extLst>
              <a:ext uri="{FF2B5EF4-FFF2-40B4-BE49-F238E27FC236}">
                <a16:creationId xmlns:a16="http://schemas.microsoft.com/office/drawing/2014/main" id="{46ADDF43-7B51-E49B-6257-8E2D17F674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3488" y="14288"/>
            <a:ext cx="40068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Бюджетное учреждение высшего образования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Ханты-Мансийского автономного округа – Югры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«Сургутский государственный университет»</a:t>
            </a:r>
          </a:p>
        </p:txBody>
      </p:sp>
      <p:sp>
        <p:nvSpPr>
          <p:cNvPr id="11273" name="Номер слайда 1">
            <a:extLst>
              <a:ext uri="{FF2B5EF4-FFF2-40B4-BE49-F238E27FC236}">
                <a16:creationId xmlns:a16="http://schemas.microsoft.com/office/drawing/2014/main" id="{724C010F-4345-710E-8F4E-CBA60E28FB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642C024-DA96-4799-8FE3-A3813A10217C}" type="slidenum">
              <a:rPr lang="ru-RU" altLang="ru-RU" sz="280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 altLang="ru-RU" sz="2800" dirty="0">
              <a:solidFill>
                <a:srgbClr val="FFFFFF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2B3A7D-3130-3E1A-E207-7C2BC481E37D}"/>
              </a:ext>
            </a:extLst>
          </p:cNvPr>
          <p:cNvSpPr txBox="1"/>
          <p:nvPr/>
        </p:nvSpPr>
        <p:spPr>
          <a:xfrm>
            <a:off x="179511" y="932522"/>
            <a:ext cx="8750175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1950" algn="just"/>
            <a:r>
              <a:rPr lang="ru-RU" sz="2000" dirty="0">
                <a:solidFill>
                  <a:srgbClr val="952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Некоторые исследования использования литературы: </a:t>
            </a:r>
          </a:p>
          <a:p>
            <a:pPr indent="361950" algn="just"/>
            <a:r>
              <a:rPr lang="ru-RU" sz="2000" dirty="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Работа Власовой К.Н. «Мир научной фантастики на уроках физики». </a:t>
            </a:r>
            <a:r>
              <a:rPr lang="ru-RU" sz="2000" dirty="0">
                <a:solidFill>
                  <a:srgbClr val="2D4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книге приведены отрывки из художественных произведений, которые иллюстрируют, как писатели-фантасты предопределяют развитие технического прогресса. </a:t>
            </a:r>
          </a:p>
          <a:p>
            <a:pPr indent="361950" algn="just"/>
            <a:r>
              <a:rPr lang="ru-RU" sz="2000" dirty="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Научная статья Пустынниковой И.Н. и Засикевич В.С. </a:t>
            </a:r>
            <a:r>
              <a:rPr lang="ru-RU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«Активизация познавательной деятельности учащихся на уроках физики при помощи романа-сказки Н. Носова „Незнайка на Луне“». </a:t>
            </a:r>
            <a:r>
              <a:rPr lang="ru-RU" sz="2000" dirty="0">
                <a:solidFill>
                  <a:srgbClr val="2D4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статье приведены цитаты из романа-сказки и методика их использования при объяснении нового материала по физике. </a:t>
            </a:r>
          </a:p>
          <a:p>
            <a:pPr indent="361950" algn="just"/>
            <a:r>
              <a:rPr lang="ru-RU" sz="2000" dirty="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Статья Радченко Т.И. «Немного фантастики и фантазии при изучении физики» </a:t>
            </a:r>
            <a:r>
              <a:rPr lang="ru-RU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(журнал «Физика», №11, 2008). </a:t>
            </a:r>
            <a:r>
              <a:rPr lang="ru-RU" sz="2000" dirty="0">
                <a:solidFill>
                  <a:srgbClr val="2D4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статье описан фантастический рассказ, где главный герой справляется со сложной ситуацией, выполнив физический эксперимент (например, лабораторную работу «Определение ускорения свободного падения при помощи маятника»).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9470E9D-DDEE-7B4E-BD20-8084F46BF35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47000" y="39688"/>
            <a:ext cx="1346200" cy="64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424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AE79E8-C32A-B3C7-0780-42C488342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C582D5AC-B17E-C226-62AB-52C964861B83}"/>
              </a:ext>
            </a:extLst>
          </p:cNvPr>
          <p:cNvCxnSpPr/>
          <p:nvPr/>
        </p:nvCxnSpPr>
        <p:spPr>
          <a:xfrm>
            <a:off x="285750" y="714375"/>
            <a:ext cx="8643938" cy="1588"/>
          </a:xfrm>
          <a:prstGeom prst="line">
            <a:avLst/>
          </a:prstGeom>
          <a:ln>
            <a:solidFill>
              <a:schemeClr val="bg1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7E5835B-A167-9C82-6194-4E1E844E66E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40352" y="46038"/>
            <a:ext cx="1346200" cy="642937"/>
          </a:xfrm>
          <a:prstGeom prst="rect">
            <a:avLst/>
          </a:prstGeom>
        </p:spPr>
      </p:pic>
      <p:sp>
        <p:nvSpPr>
          <p:cNvPr id="14340" name="Rectangle 6">
            <a:extLst>
              <a:ext uri="{FF2B5EF4-FFF2-40B4-BE49-F238E27FC236}">
                <a16:creationId xmlns:a16="http://schemas.microsoft.com/office/drawing/2014/main" id="{46A34A22-BBD8-1211-3AEB-F050F438B3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3488" y="14288"/>
            <a:ext cx="40068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Бюджетное учреждение высшего образования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Ханты-Мансийского автономного округа – Югры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«Сургутский государственный университет»</a:t>
            </a:r>
          </a:p>
        </p:txBody>
      </p:sp>
      <p:sp>
        <p:nvSpPr>
          <p:cNvPr id="14343" name="Номер слайда 1">
            <a:extLst>
              <a:ext uri="{FF2B5EF4-FFF2-40B4-BE49-F238E27FC236}">
                <a16:creationId xmlns:a16="http://schemas.microsoft.com/office/drawing/2014/main" id="{BD668A84-EAE9-E4BD-B6EF-C21990F765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2667B59-9852-4A68-9B5E-F075374DA138}" type="slidenum">
              <a:rPr lang="ru-RU" altLang="ru-RU" sz="280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 altLang="ru-RU" sz="2800" dirty="0">
              <a:solidFill>
                <a:srgbClr val="FFFFFF"/>
              </a:solidFill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489C0394-3E37-AC48-135D-F59A56B914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764704"/>
            <a:ext cx="8961751" cy="5493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33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1D9D2-B3A0-BA5B-0B2E-8DC636727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881E1EFD-C425-AB0E-E554-5693A3A18926}"/>
              </a:ext>
            </a:extLst>
          </p:cNvPr>
          <p:cNvCxnSpPr/>
          <p:nvPr/>
        </p:nvCxnSpPr>
        <p:spPr>
          <a:xfrm>
            <a:off x="285750" y="714375"/>
            <a:ext cx="8643938" cy="1588"/>
          </a:xfrm>
          <a:prstGeom prst="line">
            <a:avLst/>
          </a:prstGeom>
          <a:ln>
            <a:solidFill>
              <a:schemeClr val="bg1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69" name="Rectangle 6">
            <a:extLst>
              <a:ext uri="{FF2B5EF4-FFF2-40B4-BE49-F238E27FC236}">
                <a16:creationId xmlns:a16="http://schemas.microsoft.com/office/drawing/2014/main" id="{DD743D92-4505-4CD0-F9A3-C096487E3C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3488" y="14288"/>
            <a:ext cx="40068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Бюджетное учреждение высшего образования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Ханты-Мансийского автономного округа – Югры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«Сургутский государственный университет»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329377-17CE-827C-CEED-7B6EAA3E587D}"/>
              </a:ext>
            </a:extLst>
          </p:cNvPr>
          <p:cNvSpPr txBox="1"/>
          <p:nvPr/>
        </p:nvSpPr>
        <p:spPr>
          <a:xfrm>
            <a:off x="285750" y="764704"/>
            <a:ext cx="8572500" cy="224676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indent="361950" algn="just"/>
            <a:r>
              <a:rPr lang="ru-RU" sz="2000" dirty="0">
                <a:solidFill>
                  <a:srgbClr val="8A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Физика, как фундаментальная наука о природе,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требует от обучающихся не только понимания сложных законов, но и умения видеть их проявления в реальном мире. </a:t>
            </a:r>
          </a:p>
          <a:p>
            <a:pPr indent="361950" algn="just"/>
            <a:r>
              <a:rPr lang="ru-RU" sz="2000" dirty="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Однако абстрактность некоторых тем (например, квантовой механики или теории относительности) затрудняет их восприятие. Одним из эффективных педагогических приёмов является использование научно-фантастической литературы в обучении.</a:t>
            </a:r>
          </a:p>
        </p:txBody>
      </p:sp>
      <p:sp>
        <p:nvSpPr>
          <p:cNvPr id="11273" name="Номер слайда 1">
            <a:extLst>
              <a:ext uri="{FF2B5EF4-FFF2-40B4-BE49-F238E27FC236}">
                <a16:creationId xmlns:a16="http://schemas.microsoft.com/office/drawing/2014/main" id="{5132B0DE-3FF6-724A-81A0-2BB8F0619F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642C024-DA96-4799-8FE3-A3813A10217C}" type="slidenum">
              <a:rPr lang="ru-RU" altLang="ru-RU" sz="280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 altLang="ru-RU" sz="2800" dirty="0">
              <a:solidFill>
                <a:srgbClr val="FFFFFF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E763E3E-D1C7-922C-C025-5A0FF22A7AC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47000" y="39688"/>
            <a:ext cx="1346200" cy="64135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4B45D4A-A3DF-DBE3-A799-7D6FBB81C5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9441" y="3011473"/>
            <a:ext cx="8545118" cy="322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44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BB35A9-1AC8-47E8-C151-F32720AC9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1465BCAC-DD0E-11F8-4C38-FE3DBE64324B}"/>
              </a:ext>
            </a:extLst>
          </p:cNvPr>
          <p:cNvCxnSpPr/>
          <p:nvPr/>
        </p:nvCxnSpPr>
        <p:spPr>
          <a:xfrm>
            <a:off x="285750" y="714375"/>
            <a:ext cx="8643938" cy="1588"/>
          </a:xfrm>
          <a:prstGeom prst="line">
            <a:avLst/>
          </a:prstGeom>
          <a:ln>
            <a:solidFill>
              <a:schemeClr val="bg1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69" name="Rectangle 6">
            <a:extLst>
              <a:ext uri="{FF2B5EF4-FFF2-40B4-BE49-F238E27FC236}">
                <a16:creationId xmlns:a16="http://schemas.microsoft.com/office/drawing/2014/main" id="{19860CAC-E6C7-91DA-760F-31AF2A5939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3488" y="14288"/>
            <a:ext cx="40068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Бюджетное учреждение высшего образования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Ханты-Мансийского автономного округа – Югры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«Сургутский государственный университет»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2C8945-4A8C-9A6E-7564-E011B6CD2AC8}"/>
              </a:ext>
            </a:extLst>
          </p:cNvPr>
          <p:cNvSpPr txBox="1"/>
          <p:nvPr/>
        </p:nvSpPr>
        <p:spPr>
          <a:xfrm>
            <a:off x="285750" y="1836107"/>
            <a:ext cx="8643938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lvl="0" indent="-457200">
              <a:spcAft>
                <a:spcPts val="0"/>
              </a:spcAft>
              <a:buAutoNum type="arabicPeriod"/>
              <a:tabLst>
                <a:tab pos="180340" algn="l"/>
                <a:tab pos="457200" algn="l"/>
              </a:tabLst>
            </a:pPr>
            <a:r>
              <a:rPr lang="ru-RU" sz="2000" kern="100" dirty="0">
                <a:solidFill>
                  <a:srgbClr val="8A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Научность и объективность. </a:t>
            </a:r>
            <a:r>
              <a:rPr lang="ru-RU" sz="2000" kern="100" dirty="0">
                <a:solidFill>
                  <a:srgbClr val="2D4989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Используемая текстовая информация должна быть научно обоснованной, точной и объективной. </a:t>
            </a:r>
          </a:p>
          <a:p>
            <a:pPr marL="114300" lvl="0" indent="-457200">
              <a:spcAft>
                <a:spcPts val="0"/>
              </a:spcAft>
              <a:buAutoNum type="arabicPeriod"/>
              <a:tabLst>
                <a:tab pos="180340" algn="l"/>
                <a:tab pos="457200" algn="l"/>
              </a:tabLst>
            </a:pPr>
            <a:r>
              <a:rPr lang="ru-RU" sz="2000" kern="100" dirty="0">
                <a:solidFill>
                  <a:srgbClr val="8A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Доступность и ясность. </a:t>
            </a:r>
            <a:r>
              <a:rPr lang="ru-RU" sz="2000" kern="100" dirty="0">
                <a:solidFill>
                  <a:srgbClr val="2D4989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Текст должен быть понятен для обучающихся соответствующего уровня, избегать сложных терминов. </a:t>
            </a:r>
          </a:p>
          <a:p>
            <a:pPr marL="114300" lvl="0" indent="-457200">
              <a:spcAft>
                <a:spcPts val="0"/>
              </a:spcAft>
              <a:buAutoNum type="arabicPeriod"/>
              <a:tabLst>
                <a:tab pos="180340" algn="l"/>
                <a:tab pos="457200" algn="l"/>
              </a:tabLst>
            </a:pPr>
            <a:r>
              <a:rPr lang="ru-RU" sz="2000" kern="100" dirty="0">
                <a:solidFill>
                  <a:srgbClr val="8A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Преемственность и системность. </a:t>
            </a:r>
            <a:r>
              <a:rPr lang="ru-RU" sz="2000" kern="100" dirty="0">
                <a:solidFill>
                  <a:srgbClr val="2D4989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Новая информация логически связана с уже усвоенной, создавая целостную систему знаний. </a:t>
            </a:r>
          </a:p>
          <a:p>
            <a:pPr marL="114300" lvl="0" indent="-457200">
              <a:spcAft>
                <a:spcPts val="0"/>
              </a:spcAft>
              <a:buAutoNum type="arabicPeriod"/>
              <a:tabLst>
                <a:tab pos="180340" algn="l"/>
                <a:tab pos="457200" algn="l"/>
              </a:tabLst>
            </a:pPr>
            <a:r>
              <a:rPr lang="ru-RU" sz="2000" kern="100" dirty="0">
                <a:solidFill>
                  <a:srgbClr val="8A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Индивидуализация и дифференцированность. </a:t>
            </a:r>
            <a:r>
              <a:rPr lang="ru-RU" sz="2000" kern="100" dirty="0">
                <a:solidFill>
                  <a:srgbClr val="2D4989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Учебные тексты адаптируются к уровню знаний, интересам обучающихся. </a:t>
            </a:r>
          </a:p>
          <a:p>
            <a:pPr marL="114300" lvl="0" indent="-457200">
              <a:spcAft>
                <a:spcPts val="0"/>
              </a:spcAft>
              <a:buAutoNum type="arabicPeriod"/>
              <a:tabLst>
                <a:tab pos="180340" algn="l"/>
                <a:tab pos="457200" algn="l"/>
              </a:tabLst>
            </a:pPr>
            <a:r>
              <a:rPr lang="ru-RU" sz="2000" kern="100" dirty="0">
                <a:solidFill>
                  <a:srgbClr val="8A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Проверка и контроль усвоения. </a:t>
            </a:r>
            <a:r>
              <a:rPr lang="ru-RU" sz="2000" kern="100" dirty="0">
                <a:solidFill>
                  <a:srgbClr val="2D4989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Текстовая информация должна сопровождаться заданиями и вопросами. </a:t>
            </a:r>
          </a:p>
          <a:p>
            <a:pPr marL="114300" lvl="0" indent="-457200">
              <a:spcAft>
                <a:spcPts val="0"/>
              </a:spcAft>
              <a:buAutoNum type="arabicPeriod"/>
              <a:tabLst>
                <a:tab pos="180340" algn="l"/>
                <a:tab pos="457200" algn="l"/>
              </a:tabLst>
            </a:pPr>
            <a:r>
              <a:rPr lang="ru-RU" sz="2000" kern="100" dirty="0">
                <a:solidFill>
                  <a:srgbClr val="8A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Мотивирующая роль. </a:t>
            </a:r>
            <a:r>
              <a:rPr lang="ru-RU" sz="2000" kern="100" dirty="0">
                <a:solidFill>
                  <a:srgbClr val="2D4989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Использование интересных, актуальных и значимых текстов стимулирует мотивацию к учебе. </a:t>
            </a:r>
          </a:p>
          <a:p>
            <a:pPr marL="114300" lvl="0" indent="-457200">
              <a:spcAft>
                <a:spcPts val="0"/>
              </a:spcAft>
              <a:buAutoNum type="arabicPeriod"/>
              <a:tabLst>
                <a:tab pos="180340" algn="l"/>
                <a:tab pos="457200" algn="l"/>
              </a:tabLst>
            </a:pPr>
            <a:r>
              <a:rPr lang="ru-RU" sz="2000" kern="100" dirty="0">
                <a:solidFill>
                  <a:srgbClr val="8A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Разнообразие методов и форм работы с текстом. </a:t>
            </a:r>
            <a:r>
              <a:rPr lang="ru-RU" sz="2000" kern="100" dirty="0">
                <a:solidFill>
                  <a:srgbClr val="2D4989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Включение различных видов деятельности.</a:t>
            </a:r>
          </a:p>
        </p:txBody>
      </p:sp>
      <p:sp>
        <p:nvSpPr>
          <p:cNvPr id="11273" name="Номер слайда 1">
            <a:extLst>
              <a:ext uri="{FF2B5EF4-FFF2-40B4-BE49-F238E27FC236}">
                <a16:creationId xmlns:a16="http://schemas.microsoft.com/office/drawing/2014/main" id="{F457BDD7-E105-184D-544D-4C3F7E4F98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642C024-DA96-4799-8FE3-A3813A10217C}" type="slidenum">
              <a:rPr lang="ru-RU" altLang="ru-RU" sz="280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 altLang="ru-RU" sz="2800" dirty="0">
              <a:solidFill>
                <a:srgbClr val="FFFFFF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8346C5E-9DDF-57D9-D76C-2388213E121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47000" y="39688"/>
            <a:ext cx="1346200" cy="6413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9B5664-9A25-B6B5-C5C0-EE803E4397DE}"/>
              </a:ext>
            </a:extLst>
          </p:cNvPr>
          <p:cNvSpPr txBox="1"/>
          <p:nvPr/>
        </p:nvSpPr>
        <p:spPr>
          <a:xfrm>
            <a:off x="251520" y="836712"/>
            <a:ext cx="6858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</a:t>
            </a:r>
          </a:p>
        </p:txBody>
      </p:sp>
      <p:sp>
        <p:nvSpPr>
          <p:cNvPr id="7" name="Круг: прозрачная заливка 6">
            <a:extLst>
              <a:ext uri="{FF2B5EF4-FFF2-40B4-BE49-F238E27FC236}">
                <a16:creationId xmlns:a16="http://schemas.microsoft.com/office/drawing/2014/main" id="{56E72E3D-A3FB-3570-D3E1-AE5BCBF4528C}"/>
              </a:ext>
            </a:extLst>
          </p:cNvPr>
          <p:cNvSpPr/>
          <p:nvPr/>
        </p:nvSpPr>
        <p:spPr>
          <a:xfrm>
            <a:off x="143608" y="764704"/>
            <a:ext cx="900000" cy="900000"/>
          </a:xfrm>
          <a:prstGeom prst="donut">
            <a:avLst>
              <a:gd name="adj" fmla="val 9336"/>
            </a:avLst>
          </a:prstGeom>
          <a:solidFill>
            <a:srgbClr val="006666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C73FCE-1424-F12D-D3C2-96ACECD32FB1}"/>
              </a:ext>
            </a:extLst>
          </p:cNvPr>
          <p:cNvSpPr txBox="1"/>
          <p:nvPr/>
        </p:nvSpPr>
        <p:spPr>
          <a:xfrm>
            <a:off x="1151520" y="895491"/>
            <a:ext cx="56595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tabLst>
                <a:tab pos="180340" algn="l"/>
              </a:tabLst>
            </a:pPr>
            <a:r>
              <a:rPr lang="ru-RU" sz="2000" b="1" kern="100" dirty="0">
                <a:solidFill>
                  <a:srgbClr val="2D4989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Дидактические принципы использования </a:t>
            </a:r>
          </a:p>
          <a:p>
            <a:pPr>
              <a:spcAft>
                <a:spcPts val="0"/>
              </a:spcAft>
              <a:tabLst>
                <a:tab pos="180340" algn="l"/>
              </a:tabLst>
            </a:pPr>
            <a:r>
              <a:rPr lang="ru-RU" sz="2000" b="1" kern="100" dirty="0">
                <a:solidFill>
                  <a:srgbClr val="2D4989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текстовой информации</a:t>
            </a:r>
            <a:endParaRPr lang="ru-RU" sz="2000" kern="100" dirty="0">
              <a:solidFill>
                <a:srgbClr val="2D4989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365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687152A-1A1F-939F-CDAD-5806AB40F078}"/>
              </a:ext>
            </a:extLst>
          </p:cNvPr>
          <p:cNvCxnSpPr/>
          <p:nvPr/>
        </p:nvCxnSpPr>
        <p:spPr>
          <a:xfrm>
            <a:off x="285750" y="714375"/>
            <a:ext cx="8643938" cy="1588"/>
          </a:xfrm>
          <a:prstGeom prst="line">
            <a:avLst/>
          </a:prstGeom>
          <a:ln>
            <a:solidFill>
              <a:schemeClr val="bg1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69" name="Rectangle 6">
            <a:extLst>
              <a:ext uri="{FF2B5EF4-FFF2-40B4-BE49-F238E27FC236}">
                <a16:creationId xmlns:a16="http://schemas.microsoft.com/office/drawing/2014/main" id="{3463BF0E-1061-0AAD-7F5B-7735E4F1C8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3488" y="14288"/>
            <a:ext cx="40068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Бюджетное учреждение высшего образования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Ханты-Мансийского автономного округа – Югры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«Сургутский государственный университет»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D20EE99-1C95-B386-2116-4E618082B6E4}"/>
              </a:ext>
            </a:extLst>
          </p:cNvPr>
          <p:cNvSpPr txBox="1"/>
          <p:nvPr/>
        </p:nvSpPr>
        <p:spPr>
          <a:xfrm>
            <a:off x="304706" y="772759"/>
            <a:ext cx="8643938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-342900">
              <a:spcAft>
                <a:spcPts val="0"/>
              </a:spcAft>
              <a:tabLst>
                <a:tab pos="180340" algn="l"/>
                <a:tab pos="457200" algn="l"/>
              </a:tabLst>
            </a:pPr>
            <a:r>
              <a:rPr lang="ru-RU" sz="2000" kern="100" dirty="0">
                <a:solidFill>
                  <a:srgbClr val="8A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Работа с текстовой информацией на уроках по физике:</a:t>
            </a:r>
          </a:p>
          <a:p>
            <a:pPr lvl="0" indent="-342900">
              <a:spcAft>
                <a:spcPts val="0"/>
              </a:spcAft>
              <a:tabLst>
                <a:tab pos="180340" algn="l"/>
                <a:tab pos="457200" algn="l"/>
              </a:tabLst>
            </a:pPr>
            <a:endParaRPr lang="ru-RU" sz="2000" kern="100" dirty="0">
              <a:solidFill>
                <a:srgbClr val="8A0000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lvl="0" indent="-342900">
              <a:spcAft>
                <a:spcPts val="0"/>
              </a:spcAft>
              <a:tabLst>
                <a:tab pos="180340" algn="l"/>
                <a:tab pos="457200" algn="l"/>
              </a:tabLst>
            </a:pPr>
            <a:r>
              <a:rPr lang="ru-RU" sz="2000" kern="100" dirty="0">
                <a:solidFill>
                  <a:srgbClr val="00817E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Анализ отрывков произведений </a:t>
            </a:r>
            <a:r>
              <a:rPr lang="ru-RU" sz="2000" kern="100" dirty="0">
                <a:solidFill>
                  <a:srgbClr val="2D4989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– разбор фрагментов фантастических произведений с точки зрения физических законов.</a:t>
            </a:r>
          </a:p>
          <a:p>
            <a:pPr lvl="0" indent="-342900">
              <a:spcAft>
                <a:spcPts val="0"/>
              </a:spcAft>
              <a:tabLst>
                <a:tab pos="180340" algn="l"/>
                <a:tab pos="457200" algn="l"/>
              </a:tabLst>
            </a:pPr>
            <a:r>
              <a:rPr lang="ru-RU" sz="2000" kern="100" dirty="0">
                <a:solidFill>
                  <a:srgbClr val="00817E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Сопоставление науки и вымысла </a:t>
            </a:r>
            <a:r>
              <a:rPr lang="ru-RU" sz="2000" kern="100" dirty="0">
                <a:solidFill>
                  <a:srgbClr val="2D4989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– обсуждение, какие явления реальны, а какие – художественный домысел.</a:t>
            </a:r>
          </a:p>
          <a:p>
            <a:pPr lvl="0" indent="-342900">
              <a:spcAft>
                <a:spcPts val="0"/>
              </a:spcAft>
              <a:tabLst>
                <a:tab pos="180340" algn="l"/>
                <a:tab pos="457200" algn="l"/>
              </a:tabLst>
            </a:pPr>
            <a:r>
              <a:rPr lang="ru-RU" sz="2000" kern="100" dirty="0">
                <a:solidFill>
                  <a:srgbClr val="00817E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Творческие задания </a:t>
            </a:r>
            <a:r>
              <a:rPr lang="ru-RU" sz="2000" kern="100" dirty="0">
                <a:solidFill>
                  <a:srgbClr val="2D4989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– написание эссе, создание презентаций или комиксов на основе прочитанного.</a:t>
            </a:r>
          </a:p>
          <a:p>
            <a:pPr lvl="0" indent="-342900">
              <a:spcAft>
                <a:spcPts val="0"/>
              </a:spcAft>
              <a:tabLst>
                <a:tab pos="180340" algn="l"/>
                <a:tab pos="457200" algn="l"/>
              </a:tabLst>
            </a:pPr>
            <a:r>
              <a:rPr lang="ru-RU" sz="2000" kern="100" dirty="0">
                <a:solidFill>
                  <a:srgbClr val="00817E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Эксперименты по мотивам книг и фильмам </a:t>
            </a:r>
            <a:r>
              <a:rPr lang="ru-RU" sz="2000" kern="100" dirty="0">
                <a:solidFill>
                  <a:srgbClr val="2D4989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– проведение опытов, иллюстрирующих описанные явления.</a:t>
            </a:r>
          </a:p>
          <a:p>
            <a:pPr lvl="0" indent="-342900">
              <a:spcAft>
                <a:spcPts val="0"/>
              </a:spcAft>
              <a:tabLst>
                <a:tab pos="180340" algn="l"/>
                <a:tab pos="457200" algn="l"/>
              </a:tabLst>
            </a:pPr>
            <a:r>
              <a:rPr lang="ru-RU" sz="2000" kern="100" dirty="0">
                <a:solidFill>
                  <a:srgbClr val="00817E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Дискуссии </a:t>
            </a:r>
            <a:r>
              <a:rPr lang="ru-RU" sz="2000" kern="100" dirty="0">
                <a:solidFill>
                  <a:srgbClr val="2D4989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– обсуждение научных аспектов технологий из книг.</a:t>
            </a:r>
          </a:p>
        </p:txBody>
      </p:sp>
      <p:sp>
        <p:nvSpPr>
          <p:cNvPr id="11273" name="Номер слайда 1">
            <a:extLst>
              <a:ext uri="{FF2B5EF4-FFF2-40B4-BE49-F238E27FC236}">
                <a16:creationId xmlns:a16="http://schemas.microsoft.com/office/drawing/2014/main" id="{3FB46B9C-15EA-652B-F560-294621B68D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642C024-DA96-4799-8FE3-A3813A10217C}" type="slidenum">
              <a:rPr lang="ru-RU" altLang="ru-RU" sz="280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 altLang="ru-RU" sz="2800" dirty="0">
              <a:solidFill>
                <a:srgbClr val="FFFFFF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2CDC721-4DDC-AEF1-7E72-4EDDD394ADB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47000" y="39688"/>
            <a:ext cx="1346200" cy="64135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EEE00F5-485D-7DE5-780E-E4A4743E27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1309" y="4437112"/>
            <a:ext cx="8821381" cy="183858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9F7AD-1245-0AA8-4DF5-1E24710AE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EEB6DE3A-08CD-E0B7-9262-F0731B1DFF8D}"/>
              </a:ext>
            </a:extLst>
          </p:cNvPr>
          <p:cNvCxnSpPr/>
          <p:nvPr/>
        </p:nvCxnSpPr>
        <p:spPr>
          <a:xfrm>
            <a:off x="285750" y="714375"/>
            <a:ext cx="8643938" cy="1588"/>
          </a:xfrm>
          <a:prstGeom prst="line">
            <a:avLst/>
          </a:prstGeom>
          <a:ln>
            <a:solidFill>
              <a:schemeClr val="bg1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69" name="Rectangle 6">
            <a:extLst>
              <a:ext uri="{FF2B5EF4-FFF2-40B4-BE49-F238E27FC236}">
                <a16:creationId xmlns:a16="http://schemas.microsoft.com/office/drawing/2014/main" id="{4EB353DA-9271-879E-135F-0EA6F4EFA6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3488" y="14288"/>
            <a:ext cx="40068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Бюджетное учреждение высшего образования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Ханты-Мансийского автономного округа – Югры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«Сургутский государственный университет»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3ECF4A-EC90-56B5-51ED-BD155DB57091}"/>
              </a:ext>
            </a:extLst>
          </p:cNvPr>
          <p:cNvSpPr txBox="1"/>
          <p:nvPr/>
        </p:nvSpPr>
        <p:spPr>
          <a:xfrm>
            <a:off x="285750" y="932522"/>
            <a:ext cx="8572500" cy="501675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indent="361950" algn="just"/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художественных произведениях часто встречаются описания физических явлений, технических процессов, конструкций, материалов, а также сведения об учёных. </a:t>
            </a:r>
            <a:r>
              <a:rPr lang="ru-RU" sz="2000" dirty="0">
                <a:solidFill>
                  <a:srgbClr val="0081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Художественные образы вызывают стойкие, яркие, эмоционально окрашенные представления, которые дополняют содержание понятий физики.</a:t>
            </a:r>
          </a:p>
          <a:p>
            <a:pPr indent="361950" algn="just"/>
            <a:endParaRPr lang="en-US" sz="2000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61950" algn="just"/>
            <a:r>
              <a:rPr lang="ru-RU" sz="2000" dirty="0">
                <a:solidFill>
                  <a:srgbClr val="8A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Также научно-фантастическая литература может: </a:t>
            </a:r>
            <a:endParaRPr lang="en-US" sz="2000" dirty="0">
              <a:solidFill>
                <a:srgbClr val="8A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61950" algn="just"/>
            <a:r>
              <a:rPr lang="ru-RU" sz="20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Иллюстрировать физические процессы — например, описывать явления, которые сложно воспроизвести в кабинете физики (коронный разряд в газах, шаровую молнию, полярные сияния). </a:t>
            </a:r>
            <a:endParaRPr lang="en-US" sz="20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61950" algn="just"/>
            <a:r>
              <a:rPr lang="ru-RU" sz="2000" dirty="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Создавать проблемную ситуацию — интерес вызывают фрагменты, в которых сочетаются известные и неизвестные физические факты. </a:t>
            </a:r>
            <a:endParaRPr lang="en-US" sz="2000" dirty="0">
              <a:solidFill>
                <a:srgbClr val="0066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61950" algn="just"/>
            <a:r>
              <a:rPr lang="ru-RU" sz="2000" dirty="0">
                <a:solidFill>
                  <a:srgbClr val="2D4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Иллюстрировать историю открытий физики — история открытия законов, явлений, изобретения технических устройств привлекает обучающихся.</a:t>
            </a:r>
          </a:p>
        </p:txBody>
      </p:sp>
      <p:sp>
        <p:nvSpPr>
          <p:cNvPr id="11273" name="Номер слайда 1">
            <a:extLst>
              <a:ext uri="{FF2B5EF4-FFF2-40B4-BE49-F238E27FC236}">
                <a16:creationId xmlns:a16="http://schemas.microsoft.com/office/drawing/2014/main" id="{DB58DC46-74B1-23A6-B0AE-D6F9B53C8E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642C024-DA96-4799-8FE3-A3813A10217C}" type="slidenum">
              <a:rPr lang="ru-RU" altLang="ru-RU" sz="280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ru-RU" altLang="ru-RU" sz="2800" dirty="0">
              <a:solidFill>
                <a:srgbClr val="FFFFFF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09B26FA-8291-40BF-383B-E0C88A8EEF4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47000" y="39688"/>
            <a:ext cx="1346200" cy="64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6088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2EA72-C264-77FE-BE83-B0EF0A2CF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8EB9940C-9081-B9C8-DFBB-DB9F0A1DF100}"/>
              </a:ext>
            </a:extLst>
          </p:cNvPr>
          <p:cNvCxnSpPr/>
          <p:nvPr/>
        </p:nvCxnSpPr>
        <p:spPr>
          <a:xfrm>
            <a:off x="285750" y="714375"/>
            <a:ext cx="8643938" cy="1588"/>
          </a:xfrm>
          <a:prstGeom prst="line">
            <a:avLst/>
          </a:prstGeom>
          <a:ln>
            <a:solidFill>
              <a:schemeClr val="bg1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69" name="Rectangle 6">
            <a:extLst>
              <a:ext uri="{FF2B5EF4-FFF2-40B4-BE49-F238E27FC236}">
                <a16:creationId xmlns:a16="http://schemas.microsoft.com/office/drawing/2014/main" id="{313F80C0-990A-167C-30FF-5E1D6F9AA1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3488" y="14288"/>
            <a:ext cx="40068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Бюджетное учреждение высшего образования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Ханты-Мансийского автономного округа – Югры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«Сургутский государственный университет»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1DC0D8-EFD0-B3E0-D64C-72D7DD32A723}"/>
              </a:ext>
            </a:extLst>
          </p:cNvPr>
          <p:cNvSpPr txBox="1"/>
          <p:nvPr/>
        </p:nvSpPr>
        <p:spPr>
          <a:xfrm>
            <a:off x="285750" y="867484"/>
            <a:ext cx="8572500" cy="532453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indent="361950" algn="just"/>
            <a:r>
              <a:rPr lang="ru-RU" sz="2000" dirty="0">
                <a:solidFill>
                  <a:srgbClr val="8A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Некоторые приёмы использования научно-фантастической литературы на занятиях по физике: </a:t>
            </a:r>
          </a:p>
          <a:p>
            <a:pPr indent="361950" algn="just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качестве эпиграфа </a:t>
            </a:r>
            <a:r>
              <a:rPr lang="ru-RU" sz="2000" dirty="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 обычно это стихотворные строки, которые «задают» общую идею урока. </a:t>
            </a:r>
            <a:endParaRPr lang="en-US" sz="2000" dirty="0">
              <a:solidFill>
                <a:srgbClr val="0066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61950" algn="just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описания явлений </a:t>
            </a:r>
            <a:r>
              <a:rPr lang="ru-RU" sz="2000" dirty="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 художественное описание помогает создать наглядный зрительный образ изучаемого. </a:t>
            </a:r>
            <a:endParaRPr lang="en-US" sz="2000" dirty="0">
              <a:solidFill>
                <a:srgbClr val="0066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61950" algn="just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иллюстрации работы физических приборов </a:t>
            </a:r>
            <a:r>
              <a:rPr lang="ru-RU" sz="2000" dirty="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 фрагменты многих приключенческих и фантастических романов содержат интересные описания физических приборов. </a:t>
            </a:r>
            <a:endParaRPr lang="en-US" sz="2000" dirty="0">
              <a:solidFill>
                <a:srgbClr val="0066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61950" algn="just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создания задач по физике </a:t>
            </a:r>
            <a:r>
              <a:rPr lang="ru-RU" sz="2000" dirty="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 на основе литературного текста можно составить задачи, в которых необходимо определить, какое происходит физическое явление, задать необходимые величины и их числовые значения и получить числовой ответ, соответствующий реальности. </a:t>
            </a:r>
            <a:endParaRPr lang="en-US" sz="2000" dirty="0">
              <a:solidFill>
                <a:srgbClr val="0066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61950" algn="just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материалов к физическим викторинам</a:t>
            </a:r>
            <a:r>
              <a:rPr lang="ru-RU" sz="2000" dirty="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— в ходе их проведения можно использовать различные фрагменты литературных произведений. </a:t>
            </a:r>
            <a:endParaRPr lang="en-US" sz="2000" dirty="0">
              <a:solidFill>
                <a:srgbClr val="0066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73" name="Номер слайда 1">
            <a:extLst>
              <a:ext uri="{FF2B5EF4-FFF2-40B4-BE49-F238E27FC236}">
                <a16:creationId xmlns:a16="http://schemas.microsoft.com/office/drawing/2014/main" id="{97CB76A8-7000-A371-8A9F-CB507EF3DC9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642C024-DA96-4799-8FE3-A3813A10217C}" type="slidenum">
              <a:rPr lang="ru-RU" altLang="ru-RU" sz="280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ru-RU" altLang="ru-RU" sz="2800" dirty="0">
              <a:solidFill>
                <a:srgbClr val="FFFFFF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ECC240A-A3B9-AA68-8114-3A2A267A055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47000" y="39688"/>
            <a:ext cx="1346200" cy="64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5502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E1BF4E-13F4-E08C-3155-EDDEDFDB3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58808218-9C02-9FF8-2A1D-39A67E635C35}"/>
              </a:ext>
            </a:extLst>
          </p:cNvPr>
          <p:cNvCxnSpPr/>
          <p:nvPr/>
        </p:nvCxnSpPr>
        <p:spPr>
          <a:xfrm>
            <a:off x="285750" y="714375"/>
            <a:ext cx="8643938" cy="1588"/>
          </a:xfrm>
          <a:prstGeom prst="line">
            <a:avLst/>
          </a:prstGeom>
          <a:ln>
            <a:solidFill>
              <a:schemeClr val="bg1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69" name="Rectangle 6">
            <a:extLst>
              <a:ext uri="{FF2B5EF4-FFF2-40B4-BE49-F238E27FC236}">
                <a16:creationId xmlns:a16="http://schemas.microsoft.com/office/drawing/2014/main" id="{35247F47-692F-31BF-F126-0048AD50B6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3488" y="14288"/>
            <a:ext cx="40068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Бюджетное учреждение высшего образования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Ханты-Мансийского автономного округа – Югры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«Сургутский государственный университет»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BFD62D-5C64-1C51-C094-1AFE368F0596}"/>
              </a:ext>
            </a:extLst>
          </p:cNvPr>
          <p:cNvSpPr txBox="1"/>
          <p:nvPr/>
        </p:nvSpPr>
        <p:spPr>
          <a:xfrm>
            <a:off x="285750" y="789672"/>
            <a:ext cx="8572500" cy="16312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indent="361950" algn="just"/>
            <a:r>
              <a:rPr lang="ru-RU" sz="2000" dirty="0">
                <a:solidFill>
                  <a:srgbClr val="823F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Примеры отрывков из научно-фантастических произведений, которые можно использовать на занятиях по физике: </a:t>
            </a:r>
            <a:r>
              <a:rPr lang="ru-RU" sz="2000" dirty="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Отрывок из романа Жюля Верна «Таинственный остров» — в нём описаны законы физики: оптическая сила линзы, трение, сила упругости, плотность вещества, график отвердевания и кристаллизации.</a:t>
            </a:r>
            <a:endParaRPr lang="en-US" sz="2000" dirty="0">
              <a:solidFill>
                <a:srgbClr val="0066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73" name="Номер слайда 1">
            <a:extLst>
              <a:ext uri="{FF2B5EF4-FFF2-40B4-BE49-F238E27FC236}">
                <a16:creationId xmlns:a16="http://schemas.microsoft.com/office/drawing/2014/main" id="{694493E4-1320-43D9-A47B-236DA4DA3C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642C024-DA96-4799-8FE3-A3813A10217C}" type="slidenum">
              <a:rPr lang="ru-RU" altLang="ru-RU" sz="280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ru-RU" altLang="ru-RU" sz="2800" dirty="0">
              <a:solidFill>
                <a:srgbClr val="FFFFFF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5BEFD89-C8F3-9B38-C0FF-141D105E621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47000" y="39688"/>
            <a:ext cx="1346200" cy="64135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E13B4F6-609E-DEB4-B552-75791B38B8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2783" y="2492896"/>
            <a:ext cx="8478433" cy="3686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0341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487DA-69AC-4C5F-D98B-F25CE355F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E4B880EA-5534-D614-487B-6EA6612E9431}"/>
              </a:ext>
            </a:extLst>
          </p:cNvPr>
          <p:cNvCxnSpPr/>
          <p:nvPr/>
        </p:nvCxnSpPr>
        <p:spPr>
          <a:xfrm>
            <a:off x="285750" y="714375"/>
            <a:ext cx="8643938" cy="1588"/>
          </a:xfrm>
          <a:prstGeom prst="line">
            <a:avLst/>
          </a:prstGeom>
          <a:ln>
            <a:solidFill>
              <a:schemeClr val="bg1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69" name="Rectangle 6">
            <a:extLst>
              <a:ext uri="{FF2B5EF4-FFF2-40B4-BE49-F238E27FC236}">
                <a16:creationId xmlns:a16="http://schemas.microsoft.com/office/drawing/2014/main" id="{EDC93F79-3094-446A-2932-6B4EA20C16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3488" y="14288"/>
            <a:ext cx="40068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Бюджетное учреждение высшего образования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Ханты-Мансийского автономного округа – Югры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«Сургутский государственный университет»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F65098-FEE3-A1CF-C769-5E62A0B1EEEB}"/>
              </a:ext>
            </a:extLst>
          </p:cNvPr>
          <p:cNvSpPr txBox="1"/>
          <p:nvPr/>
        </p:nvSpPr>
        <p:spPr>
          <a:xfrm>
            <a:off x="285750" y="764704"/>
            <a:ext cx="8572500" cy="1015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indent="361950" algn="just"/>
            <a:r>
              <a:rPr lang="ru-RU" sz="2000" dirty="0">
                <a:solidFill>
                  <a:srgbClr val="6C36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Отрывок из повести А.Н. Толстого «Аэлита» </a:t>
            </a:r>
            <a:r>
              <a:rPr lang="ru-RU" sz="2000" dirty="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 в нём описано перегрузка при взлёте, что можно использовать при изучении темы «Вес тела, движущегося с ускорением». </a:t>
            </a:r>
            <a:endParaRPr lang="en-US" sz="2000" dirty="0">
              <a:solidFill>
                <a:srgbClr val="0066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73" name="Номер слайда 1">
            <a:extLst>
              <a:ext uri="{FF2B5EF4-FFF2-40B4-BE49-F238E27FC236}">
                <a16:creationId xmlns:a16="http://schemas.microsoft.com/office/drawing/2014/main" id="{51C53451-CB11-2785-FAF6-ECD209A16C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642C024-DA96-4799-8FE3-A3813A10217C}" type="slidenum">
              <a:rPr lang="ru-RU" altLang="ru-RU" sz="280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ru-RU" altLang="ru-RU" sz="2800" dirty="0">
              <a:solidFill>
                <a:srgbClr val="FFFFFF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9498BCA-A3CC-FEE4-0AC6-BB22C9E89E3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47000" y="39688"/>
            <a:ext cx="1346200" cy="64135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59E682C-DE41-7651-E5FA-BDAF8FD96E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3694" y="1772816"/>
            <a:ext cx="8792802" cy="439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9276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05897-D0FE-5063-3749-6E0E5FCBA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543FFC4A-71E4-24A7-D38E-46F6FCAB5AAE}"/>
              </a:ext>
            </a:extLst>
          </p:cNvPr>
          <p:cNvCxnSpPr/>
          <p:nvPr/>
        </p:nvCxnSpPr>
        <p:spPr>
          <a:xfrm>
            <a:off x="285750" y="714375"/>
            <a:ext cx="8643938" cy="1588"/>
          </a:xfrm>
          <a:prstGeom prst="line">
            <a:avLst/>
          </a:prstGeom>
          <a:ln>
            <a:solidFill>
              <a:schemeClr val="bg1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69" name="Rectangle 6">
            <a:extLst>
              <a:ext uri="{FF2B5EF4-FFF2-40B4-BE49-F238E27FC236}">
                <a16:creationId xmlns:a16="http://schemas.microsoft.com/office/drawing/2014/main" id="{E54CF3B7-220F-0C93-E467-2FB84513B1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3488" y="14288"/>
            <a:ext cx="40068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Бюджетное учреждение высшего образования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Ханты-Мансийского автономного округа – Югры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«Сургутский государственный университет»</a:t>
            </a:r>
          </a:p>
        </p:txBody>
      </p:sp>
      <p:sp>
        <p:nvSpPr>
          <p:cNvPr id="11273" name="Номер слайда 1">
            <a:extLst>
              <a:ext uri="{FF2B5EF4-FFF2-40B4-BE49-F238E27FC236}">
                <a16:creationId xmlns:a16="http://schemas.microsoft.com/office/drawing/2014/main" id="{FDBD2EA2-8994-3C01-85F0-BA5923A559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642C024-DA96-4799-8FE3-A3813A10217C}" type="slidenum">
              <a:rPr lang="ru-RU" altLang="ru-RU" sz="280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ru-RU" altLang="ru-RU" sz="2800" dirty="0">
              <a:solidFill>
                <a:srgbClr val="FFFFFF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6144359-BCA4-7D41-0CC9-201BF1D7962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47000" y="39688"/>
            <a:ext cx="1346200" cy="641350"/>
          </a:xfrm>
          <a:prstGeom prst="rect">
            <a:avLst/>
          </a:prstGeom>
        </p:spPr>
      </p:pic>
      <p:sp>
        <p:nvSpPr>
          <p:cNvPr id="3" name="Круг: прозрачная заливка 2">
            <a:extLst>
              <a:ext uri="{FF2B5EF4-FFF2-40B4-BE49-F238E27FC236}">
                <a16:creationId xmlns:a16="http://schemas.microsoft.com/office/drawing/2014/main" id="{0BC5ECFA-11DF-FF29-A19C-5177ED1FFC10}"/>
              </a:ext>
            </a:extLst>
          </p:cNvPr>
          <p:cNvSpPr/>
          <p:nvPr/>
        </p:nvSpPr>
        <p:spPr>
          <a:xfrm>
            <a:off x="143608" y="800808"/>
            <a:ext cx="900000" cy="900000"/>
          </a:xfrm>
          <a:prstGeom prst="donut">
            <a:avLst>
              <a:gd name="adj" fmla="val 9336"/>
            </a:avLst>
          </a:prstGeom>
          <a:solidFill>
            <a:srgbClr val="006666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E9AF1F-F2C8-C1CA-726A-E7A6A9EAE7AE}"/>
              </a:ext>
            </a:extLst>
          </p:cNvPr>
          <p:cNvSpPr txBox="1"/>
          <p:nvPr/>
        </p:nvSpPr>
        <p:spPr>
          <a:xfrm>
            <a:off x="251520" y="859359"/>
            <a:ext cx="6858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9D5BCA-1B98-DB03-0265-A26A3B84DEE3}"/>
              </a:ext>
            </a:extLst>
          </p:cNvPr>
          <p:cNvSpPr txBox="1"/>
          <p:nvPr/>
        </p:nvSpPr>
        <p:spPr>
          <a:xfrm>
            <a:off x="1149038" y="920914"/>
            <a:ext cx="60872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tabLst>
                <a:tab pos="180340" algn="l"/>
              </a:tabLst>
            </a:pPr>
            <a:r>
              <a:rPr lang="ru-RU" sz="2000" b="1" kern="100" dirty="0">
                <a:solidFill>
                  <a:srgbClr val="2D4989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Методика интеграции научно-фантастической литературы в уроки физики</a:t>
            </a:r>
            <a:endParaRPr lang="ru-RU" sz="2000" kern="100" dirty="0">
              <a:solidFill>
                <a:srgbClr val="2D4989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A3D94E-004A-F20C-2F40-953D17E96681}"/>
              </a:ext>
            </a:extLst>
          </p:cNvPr>
          <p:cNvSpPr txBox="1"/>
          <p:nvPr/>
        </p:nvSpPr>
        <p:spPr>
          <a:xfrm>
            <a:off x="285750" y="1844824"/>
            <a:ext cx="8572500" cy="3477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indent="361950" algn="just"/>
            <a:r>
              <a:rPr lang="ru-RU" sz="2000" dirty="0">
                <a:solidFill>
                  <a:srgbClr val="6C36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если на уроке о кинематике разобрать полёт космического автобуса из фильма «Москва — Кассиопея», а закон сохранения энергии проиллюстрировать сценами с роботом Электроником?</a:t>
            </a:r>
          </a:p>
          <a:p>
            <a:pPr indent="361950" algn="just"/>
            <a:r>
              <a:rPr lang="ru-RU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Научная фантастика — это уникальный педагогический инструмент, где серьёзные научные концепции поданы через увлекательные, добрые и понятные школьникам сюжеты. </a:t>
            </a:r>
          </a:p>
          <a:p>
            <a:pPr indent="361950" algn="just"/>
            <a:r>
              <a:rPr lang="ru-RU" sz="2000" dirty="0">
                <a:solidFill>
                  <a:srgbClr val="2D4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уроке физики можно сравнить запуски советских ракет («Восток», «Союз») с фантастическими кораблями. </a:t>
            </a:r>
            <a:r>
              <a:rPr lang="ru-RU" sz="2000" dirty="0">
                <a:solidFill>
                  <a:srgbClr val="0081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знаменитый «Электроник»? Его способность «копировать» личность поднимает вопросы о природе электрических сигналов в нервной системе — отличная возможность поговорить о биофизике!</a:t>
            </a:r>
            <a:endParaRPr lang="en-US" sz="2000" dirty="0">
              <a:solidFill>
                <a:srgbClr val="00817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7262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EEFEA-AAC3-467B-4D8B-FE3B17390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A17B9F2-040E-E8FA-55D1-400D20B843A7}"/>
              </a:ext>
            </a:extLst>
          </p:cNvPr>
          <p:cNvCxnSpPr/>
          <p:nvPr/>
        </p:nvCxnSpPr>
        <p:spPr>
          <a:xfrm>
            <a:off x="285750" y="714375"/>
            <a:ext cx="8643938" cy="1588"/>
          </a:xfrm>
          <a:prstGeom prst="line">
            <a:avLst/>
          </a:prstGeom>
          <a:ln>
            <a:solidFill>
              <a:schemeClr val="bg1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0" name="Rectangle 6">
            <a:extLst>
              <a:ext uri="{FF2B5EF4-FFF2-40B4-BE49-F238E27FC236}">
                <a16:creationId xmlns:a16="http://schemas.microsoft.com/office/drawing/2014/main" id="{A495EEBD-4DA4-C45B-27D9-E40B9435EF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3488" y="14288"/>
            <a:ext cx="40068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Бюджетное учреждение высшего образования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Ханты-Мансийского автономного округа – Югры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«Сургутский государственный университет»</a:t>
            </a:r>
          </a:p>
        </p:txBody>
      </p:sp>
      <p:sp>
        <p:nvSpPr>
          <p:cNvPr id="14343" name="Номер слайда 1">
            <a:extLst>
              <a:ext uri="{FF2B5EF4-FFF2-40B4-BE49-F238E27FC236}">
                <a16:creationId xmlns:a16="http://schemas.microsoft.com/office/drawing/2014/main" id="{3F7776E6-B7E5-D59F-F148-26754348AE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2667B59-9852-4A68-9B5E-F075374DA138}" type="slidenum">
              <a:rPr lang="ru-RU" altLang="ru-RU" sz="280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ru-RU" altLang="ru-RU" sz="2800" dirty="0">
              <a:solidFill>
                <a:srgbClr val="FFFFFF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789026F-A655-F527-E221-62C8228C6F0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47000" y="39688"/>
            <a:ext cx="1346200" cy="64135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D0B75CC-ACD4-1607-56E3-02C6963C1F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205" y="826357"/>
            <a:ext cx="8602275" cy="541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7651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A2B4B-0303-65BB-3700-F01D79642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19A7C12D-A16D-4E87-ABE1-D826B5069804}"/>
              </a:ext>
            </a:extLst>
          </p:cNvPr>
          <p:cNvCxnSpPr/>
          <p:nvPr/>
        </p:nvCxnSpPr>
        <p:spPr>
          <a:xfrm>
            <a:off x="285750" y="714375"/>
            <a:ext cx="8643938" cy="1588"/>
          </a:xfrm>
          <a:prstGeom prst="line">
            <a:avLst/>
          </a:prstGeom>
          <a:ln>
            <a:solidFill>
              <a:schemeClr val="bg1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69" name="Rectangle 6">
            <a:extLst>
              <a:ext uri="{FF2B5EF4-FFF2-40B4-BE49-F238E27FC236}">
                <a16:creationId xmlns:a16="http://schemas.microsoft.com/office/drawing/2014/main" id="{65CD12F4-0CBE-2C83-59AC-244F8D5A66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3488" y="14288"/>
            <a:ext cx="40068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Бюджетное учреждение высшего образования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Ханты-Мансийского автономного округа – Югры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«Сургутский государственный университет»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491D89-BB2D-28A5-09D6-0FF17BDCEEA4}"/>
              </a:ext>
            </a:extLst>
          </p:cNvPr>
          <p:cNvSpPr txBox="1"/>
          <p:nvPr/>
        </p:nvSpPr>
        <p:spPr>
          <a:xfrm>
            <a:off x="285750" y="764704"/>
            <a:ext cx="8572500" cy="31700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indent="361950" algn="just"/>
            <a:r>
              <a:rPr lang="ru-RU" sz="2000" dirty="0">
                <a:solidFill>
                  <a:srgbClr val="8A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Некоторые примеры заданий, </a:t>
            </a:r>
            <a:r>
              <a:rPr lang="ru-RU" sz="2000" dirty="0">
                <a:solidFill>
                  <a:srgbClr val="823F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которые можно предложить обучающимся на основе научно-фантастической литературы: </a:t>
            </a:r>
          </a:p>
          <a:p>
            <a:pPr indent="361950" algn="just"/>
            <a:r>
              <a:rPr lang="ru-RU" sz="2000" dirty="0">
                <a:solidFill>
                  <a:srgbClr val="2D4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Задачи на нахождение технических характеристик фантастических устройств — при решении можно сравнивать полученные результаты с характеристиками реальных машин и механизмов, например, скорость ковра-самолёта и вертолёта, мощность скатерти-самобранки с мощностью микроволновой печи. </a:t>
            </a:r>
            <a:endParaRPr lang="en-US" sz="2000" dirty="0">
              <a:solidFill>
                <a:srgbClr val="2D49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61950" algn="just"/>
            <a:r>
              <a:rPr lang="ru-RU" sz="2000" dirty="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Сочинения по заданной теме — могут содержать как компиляционные тексты, так и авторские материалы — описание технических рисунков, сочинения, стихи, прозу.</a:t>
            </a:r>
            <a:endParaRPr lang="en-US" sz="2000" dirty="0">
              <a:solidFill>
                <a:srgbClr val="0066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73" name="Номер слайда 1">
            <a:extLst>
              <a:ext uri="{FF2B5EF4-FFF2-40B4-BE49-F238E27FC236}">
                <a16:creationId xmlns:a16="http://schemas.microsoft.com/office/drawing/2014/main" id="{0C5BFF4E-E5EC-6DD7-C6E7-D74758DC54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642C024-DA96-4799-8FE3-A3813A10217C}" type="slidenum">
              <a:rPr lang="ru-RU" altLang="ru-RU" sz="280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ru-RU" altLang="ru-RU" sz="2800" dirty="0">
              <a:solidFill>
                <a:srgbClr val="FFFFFF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8E4487B-E46C-B0B5-4D3C-07E372DD367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47000" y="39688"/>
            <a:ext cx="1346200" cy="64135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790A700-8438-3065-3D93-63BA4C3DD2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3730" y="3933056"/>
            <a:ext cx="8516539" cy="2295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1666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1BA67-B843-1C70-10C9-89CCC0BD1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755A0B6F-C22D-DBA7-F2A9-CB327BFB45A8}"/>
              </a:ext>
            </a:extLst>
          </p:cNvPr>
          <p:cNvCxnSpPr/>
          <p:nvPr/>
        </p:nvCxnSpPr>
        <p:spPr>
          <a:xfrm>
            <a:off x="285750" y="714375"/>
            <a:ext cx="8643938" cy="1588"/>
          </a:xfrm>
          <a:prstGeom prst="line">
            <a:avLst/>
          </a:prstGeom>
          <a:ln>
            <a:solidFill>
              <a:schemeClr val="bg1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0" name="Rectangle 6">
            <a:extLst>
              <a:ext uri="{FF2B5EF4-FFF2-40B4-BE49-F238E27FC236}">
                <a16:creationId xmlns:a16="http://schemas.microsoft.com/office/drawing/2014/main" id="{0BA2AEDF-BA5C-34B1-D663-16866FB409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3488" y="14288"/>
            <a:ext cx="40068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Бюджетное учреждение высшего образования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Ханты-Мансийского автономного округа – Югры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«Сургутский государственный университет»</a:t>
            </a:r>
          </a:p>
        </p:txBody>
      </p:sp>
      <p:sp>
        <p:nvSpPr>
          <p:cNvPr id="14343" name="Номер слайда 1">
            <a:extLst>
              <a:ext uri="{FF2B5EF4-FFF2-40B4-BE49-F238E27FC236}">
                <a16:creationId xmlns:a16="http://schemas.microsoft.com/office/drawing/2014/main" id="{4E5381F9-5BA8-5F89-277B-16D1459BF3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2667B59-9852-4A68-9B5E-F075374DA138}" type="slidenum">
              <a:rPr lang="ru-RU" altLang="ru-RU" sz="280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ru-RU" altLang="ru-RU" sz="2800" dirty="0">
              <a:solidFill>
                <a:srgbClr val="FFFFF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A882ED-4454-7DCA-F110-ED8CDE60FDB5}"/>
              </a:ext>
            </a:extLst>
          </p:cNvPr>
          <p:cNvSpPr txBox="1"/>
          <p:nvPr/>
        </p:nvSpPr>
        <p:spPr>
          <a:xfrm>
            <a:off x="107504" y="900003"/>
            <a:ext cx="882218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1950" algn="just"/>
            <a:r>
              <a:rPr lang="ru-RU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 плана урока</a:t>
            </a:r>
            <a:r>
              <a:rPr lang="ru-RU" sz="2000" dirty="0">
                <a:solidFill>
                  <a:srgbClr val="0081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научно-фантастическим фильмом на уроке физики: </a:t>
            </a:r>
          </a:p>
          <a:p>
            <a:pPr indent="361950" algn="just"/>
            <a:r>
              <a:rPr lang="ru-RU" sz="2000" dirty="0">
                <a:solidFill>
                  <a:srgbClr val="8A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Тема урока: «Законы механики и космические путешествия» (на примере кинофильма «Планета бурь» (1961 г.). </a:t>
            </a:r>
          </a:p>
          <a:p>
            <a:pPr indent="361950" algn="just"/>
            <a:r>
              <a:rPr lang="ru-RU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урока: 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Использование научно-фантастических произведений для повышения мотивации учащихся, развития критического мышления и демонстрации связи физических законов с реальными и гипотетическими технологиями. </a:t>
            </a:r>
          </a:p>
          <a:p>
            <a:pPr indent="361950" algn="just"/>
            <a:r>
              <a:rPr lang="ru-RU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Задачи: </a:t>
            </a:r>
          </a:p>
          <a:p>
            <a:pPr indent="361950" algn="just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 Познакомить обучающихся с научными теориями через художественные образы. </a:t>
            </a:r>
          </a:p>
          <a:p>
            <a:pPr indent="361950" algn="just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2) Развивать умение анализировать фантастические идеи с точки зрения физики. </a:t>
            </a:r>
          </a:p>
          <a:p>
            <a:pPr indent="361950" algn="just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3) Стимулировать дискуссии о возможностях и ограничениях науки.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13A030F-49EB-C10D-9643-74E6F2C066B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47000" y="39688"/>
            <a:ext cx="1346200" cy="64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5811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9CAFB-5BE5-B868-3D21-632C3DBE9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A02851C5-4B44-F880-5141-4AA510894C4A}"/>
              </a:ext>
            </a:extLst>
          </p:cNvPr>
          <p:cNvCxnSpPr/>
          <p:nvPr/>
        </p:nvCxnSpPr>
        <p:spPr>
          <a:xfrm>
            <a:off x="285750" y="714375"/>
            <a:ext cx="8643938" cy="1588"/>
          </a:xfrm>
          <a:prstGeom prst="line">
            <a:avLst/>
          </a:prstGeom>
          <a:ln>
            <a:solidFill>
              <a:schemeClr val="bg1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69" name="Rectangle 6">
            <a:extLst>
              <a:ext uri="{FF2B5EF4-FFF2-40B4-BE49-F238E27FC236}">
                <a16:creationId xmlns:a16="http://schemas.microsoft.com/office/drawing/2014/main" id="{6F9B0806-3BC3-8D07-2BCB-73A4230DA8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3488" y="14288"/>
            <a:ext cx="40068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Бюджетное учреждение высшего образования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Ханты-Мансийского автономного округа – Югры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«Сургутский государственный университет»</a:t>
            </a:r>
          </a:p>
        </p:txBody>
      </p:sp>
      <p:sp>
        <p:nvSpPr>
          <p:cNvPr id="11273" name="Номер слайда 1">
            <a:extLst>
              <a:ext uri="{FF2B5EF4-FFF2-40B4-BE49-F238E27FC236}">
                <a16:creationId xmlns:a16="http://schemas.microsoft.com/office/drawing/2014/main" id="{E2C3C134-90C9-4584-26E5-5C8B4A80B2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642C024-DA96-4799-8FE3-A3813A10217C}" type="slidenum">
              <a:rPr lang="ru-RU" altLang="ru-RU" sz="280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ru-RU" altLang="ru-RU" sz="2800" dirty="0">
              <a:solidFill>
                <a:srgbClr val="FFFFFF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7C1AFDC-DAB5-6AD5-04FB-2E6564F9FBC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47000" y="39688"/>
            <a:ext cx="1346200" cy="64135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1C7E9EB-9209-9DBF-563E-5696B54623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845894"/>
            <a:ext cx="8928992" cy="5391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6165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1A76C-04E4-5706-A9DE-541DBE150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5606524A-29F0-1B7F-95A2-24F22CD2FA2A}"/>
              </a:ext>
            </a:extLst>
          </p:cNvPr>
          <p:cNvCxnSpPr/>
          <p:nvPr/>
        </p:nvCxnSpPr>
        <p:spPr>
          <a:xfrm>
            <a:off x="285750" y="714375"/>
            <a:ext cx="8643938" cy="1588"/>
          </a:xfrm>
          <a:prstGeom prst="line">
            <a:avLst/>
          </a:prstGeom>
          <a:ln>
            <a:solidFill>
              <a:schemeClr val="bg1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0" name="Rectangle 6">
            <a:extLst>
              <a:ext uri="{FF2B5EF4-FFF2-40B4-BE49-F238E27FC236}">
                <a16:creationId xmlns:a16="http://schemas.microsoft.com/office/drawing/2014/main" id="{F400E807-CAB1-2213-D51E-21554F7137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3488" y="14288"/>
            <a:ext cx="40068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Бюджетное учреждение высшего образования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Ханты-Мансийского автономного округа – Югры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«Сургутский государственный университет»</a:t>
            </a:r>
          </a:p>
        </p:txBody>
      </p:sp>
      <p:sp>
        <p:nvSpPr>
          <p:cNvPr id="14343" name="Номер слайда 1">
            <a:extLst>
              <a:ext uri="{FF2B5EF4-FFF2-40B4-BE49-F238E27FC236}">
                <a16:creationId xmlns:a16="http://schemas.microsoft.com/office/drawing/2014/main" id="{755D7762-6D2A-E306-FE47-0EBBEEE679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2667B59-9852-4A68-9B5E-F075374DA138}" type="slidenum">
              <a:rPr lang="ru-RU" altLang="ru-RU" sz="280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ru-RU" altLang="ru-RU" sz="2800" dirty="0">
              <a:solidFill>
                <a:srgbClr val="FFFFF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B16184-CC46-9DB5-4CB2-22957A0E5C9B}"/>
              </a:ext>
            </a:extLst>
          </p:cNvPr>
          <p:cNvSpPr txBox="1"/>
          <p:nvPr/>
        </p:nvSpPr>
        <p:spPr>
          <a:xfrm>
            <a:off x="142304" y="911611"/>
            <a:ext cx="8822184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AutoNum type="arabicPeriod"/>
            </a:pPr>
            <a:r>
              <a:rPr lang="ru-RU" sz="2000" dirty="0">
                <a:solidFill>
                  <a:srgbClr val="823F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Подготовительный этап (5 мин).</a:t>
            </a:r>
          </a:p>
          <a:p>
            <a:pPr marL="457200" indent="-457200" algn="just">
              <a:buAutoNum type="arabicPeriod"/>
            </a:pPr>
            <a:r>
              <a:rPr lang="ru-RU" sz="2000" dirty="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Краткий обзор фильма: сюжет, научные идеи (5 мин). </a:t>
            </a:r>
          </a:p>
          <a:p>
            <a:pPr algn="just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Постановка проблемных вопросов: Какие физические явления показаны в фильме реалистично, а какие – фантастика? Возможны ли подобные технологии с точки зрения законов физики? </a:t>
            </a:r>
          </a:p>
          <a:p>
            <a:pPr algn="just"/>
            <a:r>
              <a:rPr lang="ru-RU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Просмотр ключевых фрагментов (10 мин). </a:t>
            </a:r>
          </a:p>
          <a:p>
            <a:pPr algn="just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Примеры сцен для анализа: Движение космического корабля («Планета бурь» – посадка на Венеру). </a:t>
            </a:r>
          </a:p>
          <a:p>
            <a:pPr algn="just"/>
            <a:r>
              <a:rPr lang="ru-RU" sz="20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Обсуждение и анализ (5 мин). 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Физические аспекты: Закон сохранения энергии: можно ли создать устройство, нарушающее его? Реактивное движение: как реально работают космические двигатели? </a:t>
            </a:r>
          </a:p>
          <a:p>
            <a:pPr algn="just"/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ru-RU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Работа в команде (10 мин): 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Обучающиеся делятся на группы и обсуждают, какие технологии из фильма могут быть реализованы, а какие противоречат науке в настоящее время. </a:t>
            </a:r>
          </a:p>
          <a:p>
            <a:pPr algn="just"/>
            <a:r>
              <a:rPr lang="ru-RU" sz="2000" dirty="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Практическое задание (10 мин). </a:t>
            </a:r>
            <a:r>
              <a:rPr lang="ru-RU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Расчеты: 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Какую скорость должен развить корабль, чтобы достичь другой звездной системы? Какая энергия нужна для работы фантастического устройства из фильма?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54BF8FB-9CF9-4526-32D0-BF8E69B127A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47000" y="39688"/>
            <a:ext cx="1346200" cy="64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6766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F74AA1-4275-FEA4-56F7-7AC248FE9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C2B45760-39B8-254D-AC30-A2FBEEDC5271}"/>
              </a:ext>
            </a:extLst>
          </p:cNvPr>
          <p:cNvCxnSpPr/>
          <p:nvPr/>
        </p:nvCxnSpPr>
        <p:spPr>
          <a:xfrm>
            <a:off x="285750" y="714375"/>
            <a:ext cx="8643938" cy="1588"/>
          </a:xfrm>
          <a:prstGeom prst="line">
            <a:avLst/>
          </a:prstGeom>
          <a:ln>
            <a:solidFill>
              <a:schemeClr val="bg1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0" name="Rectangle 6">
            <a:extLst>
              <a:ext uri="{FF2B5EF4-FFF2-40B4-BE49-F238E27FC236}">
                <a16:creationId xmlns:a16="http://schemas.microsoft.com/office/drawing/2014/main" id="{BFA63485-13AE-FE01-979E-6C10809EAF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3488" y="14288"/>
            <a:ext cx="40068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Бюджетное учреждение высшего образования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Ханты-Мансийского автономного округа – Югры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«Сургутский государственный университет»</a:t>
            </a:r>
          </a:p>
        </p:txBody>
      </p:sp>
      <p:sp>
        <p:nvSpPr>
          <p:cNvPr id="14343" name="Номер слайда 1">
            <a:extLst>
              <a:ext uri="{FF2B5EF4-FFF2-40B4-BE49-F238E27FC236}">
                <a16:creationId xmlns:a16="http://schemas.microsoft.com/office/drawing/2014/main" id="{B30F5551-D304-1FAB-D7C2-9EE2EAAE81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2667B59-9852-4A68-9B5E-F075374DA138}" type="slidenum">
              <a:rPr lang="ru-RU" altLang="ru-RU" sz="280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ru-RU" altLang="ru-RU" sz="2800" dirty="0">
              <a:solidFill>
                <a:srgbClr val="FFFFFF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69B48B0-D6DF-FF1F-3E51-D619090F79D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47000" y="39688"/>
            <a:ext cx="1346200" cy="64135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8C9090D-C936-00A2-8CC1-D7DF0C22D8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899668"/>
            <a:ext cx="8906466" cy="432953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B224598-1518-43AD-AE70-E8AF8D4E1DB0}"/>
              </a:ext>
            </a:extLst>
          </p:cNvPr>
          <p:cNvSpPr txBox="1"/>
          <p:nvPr/>
        </p:nvSpPr>
        <p:spPr>
          <a:xfrm>
            <a:off x="107504" y="5385410"/>
            <a:ext cx="898569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1950" algn="just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Экранизация советской фантастики развивала интерес к физике и науке, воображение, критическое мышление у ребят школьного возраста.</a:t>
            </a:r>
          </a:p>
        </p:txBody>
      </p:sp>
    </p:spTree>
    <p:extLst>
      <p:ext uri="{BB962C8B-B14F-4D97-AF65-F5344CB8AC3E}">
        <p14:creationId xmlns:p14="http://schemas.microsoft.com/office/powerpoint/2010/main" val="17266258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AF83C-8AC8-F353-7C20-832F7C968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6F3DD369-A90C-E458-8272-671C609B7CE4}"/>
              </a:ext>
            </a:extLst>
          </p:cNvPr>
          <p:cNvCxnSpPr/>
          <p:nvPr/>
        </p:nvCxnSpPr>
        <p:spPr>
          <a:xfrm>
            <a:off x="285750" y="714375"/>
            <a:ext cx="8643938" cy="1588"/>
          </a:xfrm>
          <a:prstGeom prst="line">
            <a:avLst/>
          </a:prstGeom>
          <a:ln>
            <a:solidFill>
              <a:schemeClr val="bg1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0" name="Rectangle 6">
            <a:extLst>
              <a:ext uri="{FF2B5EF4-FFF2-40B4-BE49-F238E27FC236}">
                <a16:creationId xmlns:a16="http://schemas.microsoft.com/office/drawing/2014/main" id="{3D5B899D-FE5A-CF1E-77B0-61A706A4B4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3488" y="14288"/>
            <a:ext cx="40068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Бюджетное учреждение высшего образования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Ханты-Мансийского автономного округа – Югры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«Сургутский государственный университет»</a:t>
            </a:r>
          </a:p>
        </p:txBody>
      </p:sp>
      <p:sp>
        <p:nvSpPr>
          <p:cNvPr id="14343" name="Номер слайда 1">
            <a:extLst>
              <a:ext uri="{FF2B5EF4-FFF2-40B4-BE49-F238E27FC236}">
                <a16:creationId xmlns:a16="http://schemas.microsoft.com/office/drawing/2014/main" id="{7150903A-500C-70B3-2290-95AF4A1BB3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2667B59-9852-4A68-9B5E-F075374DA138}" type="slidenum">
              <a:rPr lang="ru-RU" altLang="ru-RU" sz="280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ru-RU" altLang="ru-RU" sz="2800" dirty="0">
              <a:solidFill>
                <a:srgbClr val="FFFFFF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8D74081-3A2E-4290-7152-FDC8D49E7A9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47000" y="39688"/>
            <a:ext cx="1346200" cy="64135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BEE4437-13EB-1A61-3F83-E3C051A33B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08" y="908720"/>
            <a:ext cx="8929688" cy="43385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4A747CA-57E2-5645-8518-4FE80BEC2790}"/>
              </a:ext>
            </a:extLst>
          </p:cNvPr>
          <p:cNvSpPr txBox="1"/>
          <p:nvPr/>
        </p:nvSpPr>
        <p:spPr>
          <a:xfrm>
            <a:off x="107504" y="5385410"/>
            <a:ext cx="89289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1950" algn="just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Обсуждение фрагментов сложных по сюжету фантастических фильмов можно проводить на уроках физики с детьми старших классов.</a:t>
            </a:r>
          </a:p>
        </p:txBody>
      </p:sp>
    </p:spTree>
    <p:extLst>
      <p:ext uri="{BB962C8B-B14F-4D97-AF65-F5344CB8AC3E}">
        <p14:creationId xmlns:p14="http://schemas.microsoft.com/office/powerpoint/2010/main" val="31300172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687152A-1A1F-939F-CDAD-5806AB40F078}"/>
              </a:ext>
            </a:extLst>
          </p:cNvPr>
          <p:cNvCxnSpPr/>
          <p:nvPr/>
        </p:nvCxnSpPr>
        <p:spPr>
          <a:xfrm>
            <a:off x="285750" y="714375"/>
            <a:ext cx="8643938" cy="1588"/>
          </a:xfrm>
          <a:prstGeom prst="line">
            <a:avLst/>
          </a:prstGeom>
          <a:ln>
            <a:solidFill>
              <a:schemeClr val="bg1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69" name="Rectangle 6">
            <a:extLst>
              <a:ext uri="{FF2B5EF4-FFF2-40B4-BE49-F238E27FC236}">
                <a16:creationId xmlns:a16="http://schemas.microsoft.com/office/drawing/2014/main" id="{3463BF0E-1061-0AAD-7F5B-7735E4F1C8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3488" y="14288"/>
            <a:ext cx="40068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Бюджетное учреждение высшего образования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Ханты-Мансийского автономного округа – Югры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«Сургутский государственный университет»</a:t>
            </a:r>
          </a:p>
        </p:txBody>
      </p:sp>
      <p:sp>
        <p:nvSpPr>
          <p:cNvPr id="11273" name="Номер слайда 1">
            <a:extLst>
              <a:ext uri="{FF2B5EF4-FFF2-40B4-BE49-F238E27FC236}">
                <a16:creationId xmlns:a16="http://schemas.microsoft.com/office/drawing/2014/main" id="{3FB46B9C-15EA-652B-F560-294621B68D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642C024-DA96-4799-8FE3-A3813A10217C}" type="slidenum">
              <a:rPr lang="ru-RU" altLang="ru-RU" sz="280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ru-RU" altLang="ru-RU" sz="2800" dirty="0">
              <a:solidFill>
                <a:srgbClr val="FFFFFF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18EF6AF-802F-715E-D74A-660BBA2913C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47000" y="39688"/>
            <a:ext cx="1346200" cy="6413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337D487-CFDB-5050-9859-8035F3F894A9}"/>
              </a:ext>
            </a:extLst>
          </p:cNvPr>
          <p:cNvSpPr txBox="1"/>
          <p:nvPr/>
        </p:nvSpPr>
        <p:spPr>
          <a:xfrm>
            <a:off x="179512" y="911611"/>
            <a:ext cx="8750176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rgbClr val="952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Методические выводы: </a:t>
            </a:r>
          </a:p>
          <a:p>
            <a:pPr marL="457200" indent="-457200" algn="just">
              <a:buAutoNum type="arabicPeriod"/>
            </a:pPr>
            <a:r>
              <a:rPr lang="ru-RU" sz="2000" dirty="0">
                <a:solidFill>
                  <a:srgbClr val="0081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Мотивация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научная фантастика делает физику увлекательной, связывая теорию с реальными и футуристическими технологиями.</a:t>
            </a:r>
          </a:p>
          <a:p>
            <a:pPr marL="457200" indent="-457200" algn="just">
              <a:buAutoNum type="arabicPeriod"/>
            </a:pPr>
            <a:r>
              <a:rPr lang="ru-RU" sz="2000" dirty="0">
                <a:solidFill>
                  <a:srgbClr val="0081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Критическое мышление 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анализ фантастических идей учит отличать науку от вымысла. </a:t>
            </a:r>
          </a:p>
          <a:p>
            <a:pPr marL="457200" indent="-457200" algn="just">
              <a:buAutoNum type="arabicPeriod"/>
            </a:pPr>
            <a:r>
              <a:rPr lang="ru-RU" sz="2000" dirty="0">
                <a:solidFill>
                  <a:srgbClr val="0081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Практическая связь 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обсуждение фантастических технологий показывает применение законов физики в будущем. </a:t>
            </a:r>
          </a:p>
          <a:p>
            <a:pPr marL="457200" indent="-457200" algn="just">
              <a:buAutoNum type="arabicPeriod"/>
            </a:pPr>
            <a:r>
              <a:rPr lang="ru-RU" sz="2000" dirty="0">
                <a:solidFill>
                  <a:srgbClr val="0081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Творчество и проекты 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возможность для исследований, проектов и нестандартных заданий. </a:t>
            </a:r>
          </a:p>
          <a:p>
            <a:pPr marL="457200" indent="-457200" algn="just">
              <a:buAutoNum type="arabicPeriod"/>
            </a:pPr>
            <a:r>
              <a:rPr lang="ru-RU" sz="2000" dirty="0">
                <a:solidFill>
                  <a:srgbClr val="0081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Межпредметность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интеграция с литературой и кино расширяет кругозор обучающихся. </a:t>
            </a:r>
          </a:p>
          <a:p>
            <a:pPr algn="just"/>
            <a:r>
              <a:rPr lang="ru-RU" sz="2000" dirty="0">
                <a:solidFill>
                  <a:srgbClr val="952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Рекомендации: 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Использовать </a:t>
            </a:r>
            <a:r>
              <a:rPr lang="ru-RU" sz="2000" u="sng" dirty="0">
                <a:solidFill>
                  <a:srgbClr val="2D4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короткие фрагменты фильмов/книг</a:t>
            </a:r>
            <a:r>
              <a:rPr lang="ru-RU" sz="2000" dirty="0">
                <a:solidFill>
                  <a:srgbClr val="2D4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Подбирать произведения по возрасту и уровню класса. Создать методическую базу лучших фантастических материалов для уроков. </a:t>
            </a:r>
          </a:p>
          <a:p>
            <a:pPr algn="just"/>
            <a:r>
              <a:rPr lang="ru-RU" sz="2000" dirty="0">
                <a:solidFill>
                  <a:srgbClr val="952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Итог: </a:t>
            </a:r>
            <a:r>
              <a:rPr lang="ru-RU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Научная фантастика – эффективный инструмент для повышения интереса к физике и развития научного мышления.</a:t>
            </a:r>
          </a:p>
        </p:txBody>
      </p:sp>
    </p:spTree>
    <p:extLst>
      <p:ext uri="{BB962C8B-B14F-4D97-AF65-F5344CB8AC3E}">
        <p14:creationId xmlns:p14="http://schemas.microsoft.com/office/powerpoint/2010/main" val="37768918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7AC530-7E90-7660-A83C-F455203A6C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5F07F465-4160-E207-7003-CEEDA6301223}"/>
              </a:ext>
            </a:extLst>
          </p:cNvPr>
          <p:cNvCxnSpPr/>
          <p:nvPr/>
        </p:nvCxnSpPr>
        <p:spPr>
          <a:xfrm>
            <a:off x="285750" y="714375"/>
            <a:ext cx="8643938" cy="1588"/>
          </a:xfrm>
          <a:prstGeom prst="line">
            <a:avLst/>
          </a:prstGeom>
          <a:ln>
            <a:solidFill>
              <a:schemeClr val="bg1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0" name="Rectangle 6">
            <a:extLst>
              <a:ext uri="{FF2B5EF4-FFF2-40B4-BE49-F238E27FC236}">
                <a16:creationId xmlns:a16="http://schemas.microsoft.com/office/drawing/2014/main" id="{6AF0034B-7F0D-0E11-5782-1403F5217C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3488" y="14288"/>
            <a:ext cx="40068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Бюджетное учреждение высшего образования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Ханты-Мансийского автономного округа – Югры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«Сургутский государственный университет»</a:t>
            </a:r>
          </a:p>
        </p:txBody>
      </p:sp>
      <p:sp>
        <p:nvSpPr>
          <p:cNvPr id="14343" name="Номер слайда 1">
            <a:extLst>
              <a:ext uri="{FF2B5EF4-FFF2-40B4-BE49-F238E27FC236}">
                <a16:creationId xmlns:a16="http://schemas.microsoft.com/office/drawing/2014/main" id="{CCE2BFA1-675E-0ADE-84A9-507A72F27A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2667B59-9852-4A68-9B5E-F075374DA138}" type="slidenum">
              <a:rPr lang="ru-RU" altLang="ru-RU" sz="280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ru-RU" altLang="ru-RU" sz="2800" dirty="0">
              <a:solidFill>
                <a:srgbClr val="FFFFFF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0A29B48-B89A-3973-BDF2-2306D06D1B4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47000" y="39688"/>
            <a:ext cx="1346200" cy="64135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411C793-2ADF-06E8-AC6E-35E1A7D67D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9766" y="758597"/>
            <a:ext cx="8318698" cy="549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9127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B028D-1962-4F2E-122B-E4BA1E2B6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651621A7-EC2D-7CF0-6BEF-50FEF8BE9FB1}"/>
              </a:ext>
            </a:extLst>
          </p:cNvPr>
          <p:cNvCxnSpPr/>
          <p:nvPr/>
        </p:nvCxnSpPr>
        <p:spPr>
          <a:xfrm>
            <a:off x="285750" y="714375"/>
            <a:ext cx="8643938" cy="1588"/>
          </a:xfrm>
          <a:prstGeom prst="line">
            <a:avLst/>
          </a:prstGeom>
          <a:ln>
            <a:solidFill>
              <a:schemeClr val="bg1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69" name="Rectangle 6">
            <a:extLst>
              <a:ext uri="{FF2B5EF4-FFF2-40B4-BE49-F238E27FC236}">
                <a16:creationId xmlns:a16="http://schemas.microsoft.com/office/drawing/2014/main" id="{02246F63-E4BE-BEC0-E51D-7A8885B260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3488" y="14288"/>
            <a:ext cx="40068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Бюджетное учреждение высшего образования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Ханты-Мансийского автономного округа – Югры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«Сургутский государственный университет»</a:t>
            </a:r>
          </a:p>
        </p:txBody>
      </p:sp>
      <p:sp>
        <p:nvSpPr>
          <p:cNvPr id="11273" name="Номер слайда 1">
            <a:extLst>
              <a:ext uri="{FF2B5EF4-FFF2-40B4-BE49-F238E27FC236}">
                <a16:creationId xmlns:a16="http://schemas.microsoft.com/office/drawing/2014/main" id="{DBA461F8-92F1-3B10-86B3-D9D65FBB2E4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642C024-DA96-4799-8FE3-A3813A10217C}" type="slidenum">
              <a:rPr lang="ru-RU" altLang="ru-RU" sz="280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ru-RU" altLang="ru-RU" sz="2800" dirty="0">
              <a:solidFill>
                <a:srgbClr val="FFFFFF"/>
              </a:solidFill>
            </a:endParaRPr>
          </a:p>
        </p:txBody>
      </p:sp>
      <p:pic>
        <p:nvPicPr>
          <p:cNvPr id="3" name="Рисунок 2" descr="Изображение выглядит как текст, компьютер, человек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22E56507-9C5F-6724-9020-CF404CF738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837312"/>
            <a:ext cx="7509771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8210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71A5CB08-8CB2-60ED-FFA0-E8BBF7A81661}"/>
              </a:ext>
            </a:extLst>
          </p:cNvPr>
          <p:cNvCxnSpPr/>
          <p:nvPr/>
        </p:nvCxnSpPr>
        <p:spPr>
          <a:xfrm>
            <a:off x="285750" y="714375"/>
            <a:ext cx="8643938" cy="1588"/>
          </a:xfrm>
          <a:prstGeom prst="line">
            <a:avLst/>
          </a:prstGeom>
          <a:ln>
            <a:solidFill>
              <a:schemeClr val="bg1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D9A5898B-BB79-9C54-11FA-E06E7CC1DC89}"/>
              </a:ext>
            </a:extLst>
          </p:cNvPr>
          <p:cNvCxnSpPr/>
          <p:nvPr/>
        </p:nvCxnSpPr>
        <p:spPr>
          <a:xfrm>
            <a:off x="214313" y="6072188"/>
            <a:ext cx="8643937" cy="1587"/>
          </a:xfrm>
          <a:prstGeom prst="line">
            <a:avLst/>
          </a:prstGeom>
          <a:ln>
            <a:solidFill>
              <a:schemeClr val="bg1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892" name="Text Box 4">
            <a:extLst>
              <a:ext uri="{FF2B5EF4-FFF2-40B4-BE49-F238E27FC236}">
                <a16:creationId xmlns:a16="http://schemas.microsoft.com/office/drawing/2014/main" id="{B7CAC16E-8426-5616-438B-7F433F5A0F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600" y="1867223"/>
            <a:ext cx="324036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3200" b="1" dirty="0">
                <a:solidFill>
                  <a:srgbClr val="0081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Благодарим</a:t>
            </a:r>
          </a:p>
          <a:p>
            <a:pPr algn="ctr" eaLnBrk="1" hangingPunct="1"/>
            <a:r>
              <a:rPr lang="ru-RU" altLang="ru-RU" sz="3200" b="1" dirty="0">
                <a:solidFill>
                  <a:srgbClr val="0081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внимание!</a:t>
            </a:r>
            <a:endParaRPr lang="de-DE" altLang="ru-RU" sz="3200" b="1" dirty="0">
              <a:solidFill>
                <a:srgbClr val="00817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893" name="Rectangle 6">
            <a:extLst>
              <a:ext uri="{FF2B5EF4-FFF2-40B4-BE49-F238E27FC236}">
                <a16:creationId xmlns:a16="http://schemas.microsoft.com/office/drawing/2014/main" id="{4E5849A3-199D-56E5-416F-DC60067AE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3488" y="14288"/>
            <a:ext cx="40068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Бюджетное учреждение высшего образования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Ханты-Мансийского автономного округа – Югры </a:t>
            </a:r>
            <a:endParaRPr lang="en-US" alt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«Сургутский государственный университет»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F85CB4B-34BA-A669-A63B-0BE0C78CE6F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5840" y="4509120"/>
            <a:ext cx="2950096" cy="1406225"/>
          </a:xfrm>
          <a:prstGeom prst="rect">
            <a:avLst/>
          </a:prstGeom>
        </p:spPr>
      </p:pic>
      <p:pic>
        <p:nvPicPr>
          <p:cNvPr id="37896" name="Рисунок 2" descr="Изображение выглядит как текст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8026C95F-7225-DC68-DB3C-1049BCDB22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026" y="782464"/>
            <a:ext cx="3776662" cy="603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9353</TotalTime>
  <Words>1817</Words>
  <Application>Microsoft Office PowerPoint</Application>
  <PresentationFormat>Экран (4:3)</PresentationFormat>
  <Paragraphs>189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2" baseType="lpstr">
      <vt:lpstr>Aptos</vt:lpstr>
      <vt:lpstr>Arial</vt:lpstr>
      <vt:lpstr>Calibri</vt:lpstr>
      <vt:lpstr>Calibri Light</vt:lpstr>
      <vt:lpstr>Times New Roman</vt:lpstr>
      <vt:lpstr>Ретро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SURGU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 ПО НАУЧНОЙ ДЕЯТЕЛЬНОСТИ СУРГУТСКОГО ГОСУДАРСТВЕННОГО УНИВЕРСИТЕТА за 2008 год</dc:title>
  <dc:creator>gnv.adm</dc:creator>
  <cp:lastModifiedBy>Ph.D. in Physics and Mathematics Semenov Oleg Yurievich</cp:lastModifiedBy>
  <cp:revision>470</cp:revision>
  <dcterms:created xsi:type="dcterms:W3CDTF">2008-12-16T11:38:06Z</dcterms:created>
  <dcterms:modified xsi:type="dcterms:W3CDTF">2026-03-30T19:34:04Z</dcterms:modified>
</cp:coreProperties>
</file>