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74" r:id="rId3"/>
    <p:sldId id="291" r:id="rId4"/>
    <p:sldId id="290" r:id="rId5"/>
    <p:sldId id="292" r:id="rId6"/>
    <p:sldId id="298" r:id="rId7"/>
    <p:sldId id="296" r:id="rId8"/>
    <p:sldId id="299" r:id="rId9"/>
    <p:sldId id="293" r:id="rId10"/>
    <p:sldId id="294" r:id="rId11"/>
    <p:sldId id="295" r:id="rId12"/>
  </p:sldIdLst>
  <p:sldSz cx="9144000" cy="6858000" type="screen4x3"/>
  <p:notesSz cx="6797675" cy="99250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1284" y="-7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659" cy="4962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2"/>
            <a:ext cx="2945659" cy="4962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3B6861-CD4A-413B-86C3-79569BC0ACAE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4401"/>
            <a:ext cx="5438140" cy="44662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7077"/>
            <a:ext cx="2945659" cy="4962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427077"/>
            <a:ext cx="2945659" cy="4962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404ABD-9F0D-4502-874F-641D95EEDF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5161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9662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593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2314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6003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530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8443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4677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6467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0039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5243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7115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0303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3" y="801688"/>
            <a:ext cx="8980487" cy="510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56490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  <a:effectLst>
                  <a:glow rad="63500">
                    <a:schemeClr val="tx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itchFamily="18" charset="0"/>
              </a:rPr>
              <a:t>Анализ участия обучающихся</a:t>
            </a:r>
            <a:br>
              <a:rPr lang="ru-RU" dirty="0" smtClean="0">
                <a:solidFill>
                  <a:srgbClr val="002060"/>
                </a:solidFill>
                <a:effectLst>
                  <a:glow rad="63500">
                    <a:schemeClr val="tx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effectLst>
                  <a:glow rad="63500">
                    <a:schemeClr val="tx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itchFamily="18" charset="0"/>
              </a:rPr>
              <a:t> 9-11 классов в региональном этапе всероссийской олимпиады школьников</a:t>
            </a:r>
            <a:br>
              <a:rPr lang="ru-RU" dirty="0" smtClean="0">
                <a:solidFill>
                  <a:srgbClr val="002060"/>
                </a:solidFill>
                <a:effectLst>
                  <a:glow rad="63500">
                    <a:schemeClr val="tx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effectLst>
                  <a:glow rad="63500">
                    <a:schemeClr val="tx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itchFamily="18" charset="0"/>
              </a:rPr>
              <a:t>в 2025/2026 учебном году</a:t>
            </a:r>
            <a:endParaRPr lang="ru-RU" dirty="0">
              <a:solidFill>
                <a:srgbClr val="002060"/>
              </a:solidFill>
              <a:effectLst>
                <a:glow rad="63500">
                  <a:schemeClr val="tx1"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3779912" y="5733256"/>
            <a:ext cx="5036096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/>
          <a:p>
            <a:pPr lvl="0" algn="r">
              <a:spcBef>
                <a:spcPct val="0"/>
              </a:spcBef>
              <a:defRPr/>
            </a:pPr>
            <a:r>
              <a:rPr lang="ru-RU" sz="1600" dirty="0" err="1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Шихалиева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Эльмира </a:t>
            </a:r>
            <a:r>
              <a:rPr lang="ru-RU" sz="1600" dirty="0" err="1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Габиловна</a:t>
            </a:r>
            <a:endParaRPr lang="ru-RU" sz="1600" dirty="0" smtClean="0">
              <a:solidFill>
                <a:srgbClr val="00206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lvl="0" algn="r">
              <a:spcBef>
                <a:spcPct val="0"/>
              </a:spcBef>
              <a:defRPr/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етодист отдела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методического сопровождения общего и дополнительного образования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МКУ «ИМЦ»</a:t>
            </a:r>
            <a:endParaRPr kumimoji="0" lang="ru-RU" sz="16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media56.ru/wp-content/uploads/2021/01/%D0%BE%D0%BB%D0%B8%D0%BC%D0%BF%D0%B8%D0%B0%D0%B4%D0%B0.pn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34" y="1124744"/>
            <a:ext cx="8979140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sz="2000" b="1" dirty="0" smtClean="0">
                <a:solidFill>
                  <a:srgbClr val="1F497D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Анализ количества победителей и призеров в РЭ </a:t>
            </a:r>
            <a:r>
              <a:rPr lang="ru-RU" sz="2000" b="1" dirty="0" err="1" smtClean="0">
                <a:solidFill>
                  <a:srgbClr val="1F497D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ВсОШ</a:t>
            </a:r>
            <a:r>
              <a:rPr lang="ru-RU" sz="2000" b="1" dirty="0" smtClean="0">
                <a:solidFill>
                  <a:srgbClr val="1F497D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за последние три года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0486263"/>
              </p:ext>
            </p:extLst>
          </p:nvPr>
        </p:nvGraphicFramePr>
        <p:xfrm>
          <a:off x="457200" y="1600200"/>
          <a:ext cx="8229600" cy="338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2023-2024 учебный год</a:t>
                      </a:r>
                    </a:p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2024-2025 учебный год</a:t>
                      </a:r>
                    </a:p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2025-2026 учебный год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призовых места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(2 призовых места в 8 классе Дж. Кл. Максвелла – физика, Л. Эйлера – математика)</a:t>
                      </a: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1 - победитель</a:t>
                      </a:r>
                    </a:p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призовых мест</a:t>
                      </a:r>
                    </a:p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победителя</a:t>
                      </a:r>
                    </a:p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призовых мест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Региональный этап олимпиады по родным языкам и литературе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призовое место</a:t>
                      </a:r>
                    </a:p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– победитель</a:t>
                      </a:r>
                    </a:p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призовое место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 участников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2430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media56.ru/wp-content/uploads/2021/01/%D0%BE%D0%BB%D0%B8%D0%BC%D0%BF%D0%B8%D0%B0%D0%B4%D0%B0.pn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34" y="1124744"/>
            <a:ext cx="8979140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8507288" cy="6408712"/>
          </a:xfrm>
        </p:spPr>
        <p:txBody>
          <a:bodyPr>
            <a:noAutofit/>
          </a:bodyPr>
          <a:lstStyle/>
          <a:p>
            <a:pPr lvl="0" algn="ctr">
              <a:buNone/>
            </a:pPr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Динамика количества победителей и призеров в РЭ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ВсОШ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046" y="908720"/>
            <a:ext cx="8038330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0710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8507288" cy="6408712"/>
          </a:xfrm>
        </p:spPr>
        <p:txBody>
          <a:bodyPr>
            <a:noAutofit/>
          </a:bodyPr>
          <a:lstStyle/>
          <a:p>
            <a:pPr lvl="0" algn="ctr">
              <a:buNone/>
            </a:pPr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Анализ 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стабильности состава и результативности участия обучающихся 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9-11 классов в 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муниципальном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и 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региональном этапе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ВсОШ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за три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года</a:t>
            </a:r>
          </a:p>
          <a:p>
            <a:pPr lvl="0" algn="ctr">
              <a:buNone/>
            </a:pPr>
            <a:endParaRPr lang="ru-RU" sz="1600" b="1" dirty="0" smtClean="0">
              <a:solidFill>
                <a:srgbClr val="00206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lvl="0" algn="ctr">
              <a:buNone/>
            </a:pPr>
            <a:endParaRPr lang="ru-RU" sz="1600" b="1" dirty="0">
              <a:solidFill>
                <a:srgbClr val="00206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8195286"/>
              </p:ext>
            </p:extLst>
          </p:nvPr>
        </p:nvGraphicFramePr>
        <p:xfrm>
          <a:off x="539552" y="906933"/>
          <a:ext cx="8064896" cy="57175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Документ" r:id="rId3" imgW="6466114" imgH="4889167" progId="Word.Document.12">
                  <p:embed/>
                </p:oleObj>
              </mc:Choice>
              <mc:Fallback>
                <p:oleObj name="Документ" r:id="rId3" imgW="6466114" imgH="488916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9552" y="906933"/>
                        <a:ext cx="8064896" cy="57175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98059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9447590"/>
              </p:ext>
            </p:extLst>
          </p:nvPr>
        </p:nvGraphicFramePr>
        <p:xfrm>
          <a:off x="611559" y="548682"/>
          <a:ext cx="7704857" cy="5616624"/>
        </p:xfrm>
        <a:graphic>
          <a:graphicData uri="http://schemas.openxmlformats.org/drawingml/2006/table">
            <a:tbl>
              <a:tblPr firstRow="1" firstCol="1" bandRow="1"/>
              <a:tblGrid>
                <a:gridCol w="404681"/>
                <a:gridCol w="966233"/>
                <a:gridCol w="1826370"/>
                <a:gridCol w="1284522"/>
                <a:gridCol w="1074603"/>
                <a:gridCol w="1073845"/>
                <a:gridCol w="1074603"/>
              </a:tblGrid>
              <a:tr h="5810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10.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Литература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МАОУ «Белоярская СОШ №1»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Дададжанова Диана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10 класс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МЭ-80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РЭ - призёр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11 класс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МЭ – 48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РЭ – призёр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Выбыла из ОО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10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11.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МАОУ «Лянторская СОШ № 7»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Ибрагимова Фатима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9 класс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МЭ – 82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РЭ - призёр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10 класс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МЭ – 88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РЭ – призёр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7747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12.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МАОУ «Белоярская СОШ №1»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Егорова Елизавета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9 класс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МЭ – 74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РЭ – победитель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10 класс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МЭ –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РЭ – 63,16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10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13.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МБОУ «Лянторская СОШ №6»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Кузнецова Дарья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11 класс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МЭ – 96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РЭ – призёр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7747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14.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ОБиЗР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МБОУ «Федоровская СОШ №2 с углубленным изучением отдельных предметов»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Асадова Татьяна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10 класс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МЭ - 87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РЭ - 68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11 класс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МЭ - 74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Выбыла из ОО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10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15.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МБОУ «Федоровская СОШ №5»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Жигулина Анастасия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9 класс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МЭ – 90,3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РЭ - 48,525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10 класс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МЭ – 90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РЭ – 51,250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11 класс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МЭ – 85,3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РЭ – 41,5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10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16.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Обществознание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МБОУ «Нижнесортымская СОШ»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Черникова Валерия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11 класс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МЭ – 36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РЭ –  призёр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Выбыла из ОО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10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17.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МБОУ «Федоровская СОШ № 5»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Валитова Алина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11 класс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МЭ – 37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РЭ – призер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Выбыла из ОО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10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18.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МАОУ «Лянторская СОШ № 7»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Епанчинцева Яна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9 класс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МЭ – 42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РЭ – призёр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3881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0029707"/>
              </p:ext>
            </p:extLst>
          </p:nvPr>
        </p:nvGraphicFramePr>
        <p:xfrm>
          <a:off x="467544" y="404665"/>
          <a:ext cx="7776864" cy="5546939"/>
        </p:xfrm>
        <a:graphic>
          <a:graphicData uri="http://schemas.openxmlformats.org/drawingml/2006/table">
            <a:tbl>
              <a:tblPr firstRow="1" firstCol="1" bandRow="1"/>
              <a:tblGrid>
                <a:gridCol w="408463"/>
                <a:gridCol w="975264"/>
                <a:gridCol w="1843438"/>
                <a:gridCol w="1296526"/>
                <a:gridCol w="1084646"/>
                <a:gridCol w="1083881"/>
                <a:gridCol w="1084646"/>
              </a:tblGrid>
              <a:tr h="5528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19.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Математика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МБОУ «Лянторская СОШ № 3»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Апенкин Арсений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8 класс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МЭ – 22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РЭ - призер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9 класс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МЭ – 26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РЭ – 25 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8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20.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МАОУ «Белоярская СОШ №1»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Кирилюк Владислав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- 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9 класс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МЭ – 22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РЭ – 28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10 класс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МЭ – 13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РЭ – 16 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8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21.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МБОУ «Лянторская СОШ № 4»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Толубаева Лиана 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9 класс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МЭ – 23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РЭ – 0 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10 класс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МЭ – 20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РЭ – 0 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8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22.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МБОУ «Нижнесортымская СОШ»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Набиева Сабина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- 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10 класс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МЭ – 16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РЭ – призёр 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6689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23.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Английский язык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МБОУ «Федоровская СОШ № 2 с углубленным изучением отдельных предметов»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Данилова Анна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9 класс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МЭ – 59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РЭ – 65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10 класс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МЭ – 68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РЭ - призер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11 класс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МЭ – 81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РЭ – победитель 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24.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МАОУ «Белоярская СОШ №1»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Егорова Елизавета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9 класс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МЭ – 69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РЭ – 73 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10 класс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МЭ – 82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РЭ – 59 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25.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МАОУ «Белоярская СОШ №1»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Кирилюк Владислав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- 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9 класс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МЭ – 70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РЭ – 69 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10 класс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МЭ – 77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РЭ – 72,50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8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26.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Информатика 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МБОУ «Барсовская СОШ №1»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Глушанин Артем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11 класс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МЭ – 300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РЭ – призёр 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5528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27.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История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МБОУ «Нижнесортымская СОШ»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70485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</a:rPr>
                        <a:t>Нухов Тимур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70485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70485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9 класс </a:t>
                      </a:r>
                    </a:p>
                    <a:p>
                      <a:pPr marR="70485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МЭ – 76</a:t>
                      </a:r>
                    </a:p>
                    <a:p>
                      <a:pPr marR="70485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РЭ – 57 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70485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10 класс</a:t>
                      </a:r>
                    </a:p>
                    <a:p>
                      <a:pPr marR="70485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МЭ – 64</a:t>
                      </a:r>
                    </a:p>
                    <a:p>
                      <a:pPr marR="70485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РЭ – призёр 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5528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28.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География 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МБОУ «Лянторская СОШ №5»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70485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</a:rPr>
                        <a:t>Гарипов Артур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70485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70485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10 класс </a:t>
                      </a:r>
                    </a:p>
                    <a:p>
                      <a:pPr marR="70485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МЭ – 52</a:t>
                      </a:r>
                    </a:p>
                    <a:p>
                      <a:pPr marR="70485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РЭ – 30 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7048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11 класс </a:t>
                      </a:r>
                    </a:p>
                    <a:p>
                      <a:pPr marR="7048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МЭ – 53,5</a:t>
                      </a:r>
                    </a:p>
                    <a:p>
                      <a:pPr marR="7048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РЭ – 37,5 </a:t>
                      </a:r>
                    </a:p>
                  </a:txBody>
                  <a:tcPr marL="65699" marR="65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09909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856984" cy="922114"/>
          </a:xfrm>
        </p:spPr>
        <p:txBody>
          <a:bodyPr>
            <a:noAutofit/>
          </a:bodyPr>
          <a:lstStyle/>
          <a:p>
            <a:r>
              <a:rPr lang="ru-RU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Рейтинг участия обучающихся 9-11 классов по общеобразовательным предметам </a:t>
            </a:r>
            <a:r>
              <a:rPr lang="ru-RU" sz="18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Сургутского</a:t>
            </a:r>
            <a:r>
              <a:rPr lang="ru-RU" sz="1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района в региональном этапе (далее – РЭ </a:t>
            </a:r>
            <a:r>
              <a:rPr lang="ru-RU" sz="1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ВсОШ</a:t>
            </a:r>
            <a:r>
              <a:rPr lang="ru-RU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br>
              <a:rPr lang="ru-RU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всероссийской олимпиады школьников за три </a:t>
            </a:r>
            <a:r>
              <a:rPr lang="ru-RU" sz="1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  <a:endParaRPr lang="ru-RU" sz="1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5598049"/>
              </p:ext>
            </p:extLst>
          </p:nvPr>
        </p:nvGraphicFramePr>
        <p:xfrm>
          <a:off x="899592" y="1196741"/>
          <a:ext cx="7416825" cy="5544634"/>
        </p:xfrm>
        <a:graphic>
          <a:graphicData uri="http://schemas.openxmlformats.org/drawingml/2006/table">
            <a:tbl>
              <a:tblPr firstRow="1" firstCol="1" bandRow="1"/>
              <a:tblGrid>
                <a:gridCol w="400504"/>
                <a:gridCol w="3295533"/>
                <a:gridCol w="531005"/>
                <a:gridCol w="531756"/>
                <a:gridCol w="531756"/>
                <a:gridCol w="1063511"/>
                <a:gridCol w="1062760"/>
              </a:tblGrid>
              <a:tr h="6033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Ообщеобразовательная</a:t>
                      </a:r>
                      <a:r>
                        <a:rPr lang="ru-RU" sz="900" b="1" baseline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организация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2023/ 2024 уч. г.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2024/ 2025 уч. г.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2025/ 2026 уч. г.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Динамика в сравнении с 2024/2025 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Итого 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Кол-во уч-ов / победит. /  призёр 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МАОУ «Белоярская СОШ № 1»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5/1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15/2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-10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25/3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МБОУ «Белоярская СОШ № 3»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Стабильно 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6/0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76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МБОУ «Барсовская СОШ № 1»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6/1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+6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7/1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976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МБОУ «Солнечная СОШ № 1»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8/0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3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Филиал МБОУ «Солнечная СОШ №1»                                                     «Сытоминская СШ»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1/0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3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Филиал МБОУ «Солнечная СОШ №1»                                                                                                «Сайгатинская СШ»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4/0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976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МБОУ «Локосовская СОШ"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1/0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МБОУ «Федоровская СОШ №1»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-6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12/0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3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МБОУ «Федоровская СОШ № 2 с углублённым изучением отдельных предметов»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4/1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8/2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+4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25/3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976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МБОУ «Федоровская СОШ № 5»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3/1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11/1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976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МБОУ «Нижнесортымская СОШ» 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9/1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9/4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Стабильно 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27/5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76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МБОУ «Ульт-Ягунская СОШ» 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2/0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976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МБОУ «Ляминская СОШ»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1976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МБОУ «Высокомысовская СОШ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1976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МБОУ «Лянторская СОШ № 3» 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8/1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25/1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976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МБОУ «Лянторская СОШ № 4»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-4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8/0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17.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МБОУ «Лянторская СОШ № 5»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5/2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12/1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-10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19/3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18.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МБОУ «Лянторская СОШ № 6»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3/2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6/2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976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МАОУ «Лянторская СОШ № 7»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4/1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12/2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+8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18/0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976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МБОУ «Угутская СОШ»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1/0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21.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МБОУ «Русскинская СОШ»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197651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Итого 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63/3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75/8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68/11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-7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206/22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070" marR="61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93565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856984" cy="922114"/>
          </a:xfrm>
        </p:spPr>
        <p:txBody>
          <a:bodyPr>
            <a:noAutofit/>
          </a:bodyPr>
          <a:lstStyle/>
          <a:p>
            <a:r>
              <a:rPr lang="ru-RU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Рейтинг участия обучающихся 9-11 классов по общеобразовательным предметам </a:t>
            </a:r>
            <a:br>
              <a:rPr lang="ru-RU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Сургутского</a:t>
            </a:r>
            <a:r>
              <a:rPr lang="ru-RU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в региональном этапе (далее – РЭ </a:t>
            </a:r>
            <a:r>
              <a:rPr lang="ru-RU" sz="1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ВсОШ</a:t>
            </a:r>
            <a:r>
              <a:rPr lang="ru-RU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br>
              <a:rPr lang="ru-RU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всероссийской олимпиады школьников за три года</a:t>
            </a:r>
            <a:br>
              <a:rPr lang="ru-RU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1326770"/>
              </p:ext>
            </p:extLst>
          </p:nvPr>
        </p:nvGraphicFramePr>
        <p:xfrm>
          <a:off x="1475657" y="1052729"/>
          <a:ext cx="7128792" cy="5688630"/>
        </p:xfrm>
        <a:graphic>
          <a:graphicData uri="http://schemas.openxmlformats.org/drawingml/2006/table">
            <a:tbl>
              <a:tblPr firstRow="1" firstCol="1" bandRow="1"/>
              <a:tblGrid>
                <a:gridCol w="390519"/>
                <a:gridCol w="3109523"/>
                <a:gridCol w="518497"/>
                <a:gridCol w="518497"/>
                <a:gridCol w="517766"/>
                <a:gridCol w="1036995"/>
                <a:gridCol w="1036995"/>
              </a:tblGrid>
              <a:tr h="84276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Общеобразовательный предмет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2023/ 2024 уч. г.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2024/ 2025 уч. г.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2025/ 2026 уч. г.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Динамика в сравнении с 2024/2025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Итого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Кол-во уч-ов / победит., призёр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13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Победитель, призёр/ кол-во уч-ов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06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Экономика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2/0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2/0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6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Биология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7/0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8/0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15/0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6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Информатика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4/0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4/0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9/1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17/1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106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История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3/0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7/0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5/1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15/1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6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Химия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106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Русский язык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4/0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1/0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3/1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8/1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106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Обществознание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4/2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4/1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Стабильно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8/3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06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Физика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6/1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4/1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5/0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15/2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106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Математика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5/1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11/1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5/1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21/3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6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Экология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2/0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2/0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4/0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6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Литература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7/1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4/3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3/2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14/6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6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12.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Право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3/0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4/0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4/2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Стабильно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11/2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06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13.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Труд (технология)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4/0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3/0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7/0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106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14.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География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1/0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3/0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2/0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6/0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6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Английский язык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6/0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6/1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8/1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20/2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106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Физическая культура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1/0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6/0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4/0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11/0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6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17.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Астрономия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1/0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1/0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106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18.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Основы безопасности и защиты Родины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10/0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8/0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10/0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28/0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213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19.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Искусство (мировая художественная культура)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1/0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2/1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3/1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10690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Итого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63/3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75/8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68/11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206/22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94" marR="65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24331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3" y="474663"/>
            <a:ext cx="8980487" cy="532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443" y="260649"/>
            <a:ext cx="8883525" cy="720079"/>
          </a:xfrm>
        </p:spPr>
        <p:txBody>
          <a:bodyPr>
            <a:normAutofit fontScale="90000"/>
          </a:bodyPr>
          <a:lstStyle/>
          <a:p>
            <a:r>
              <a:rPr lang="ru-RU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Анализ информации об отказах обучающихся 9-11 классов в участии </a:t>
            </a: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РЭ </a:t>
            </a:r>
            <a:r>
              <a:rPr lang="ru-RU" sz="22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ВсОШ</a:t>
            </a: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2025-2026 </a:t>
            </a:r>
            <a:r>
              <a:rPr lang="ru-RU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учебном </a:t>
            </a: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году</a:t>
            </a:r>
            <a:endParaRPr lang="ru-RU" sz="2200" dirty="0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345224"/>
              </p:ext>
            </p:extLst>
          </p:nvPr>
        </p:nvGraphicFramePr>
        <p:xfrm>
          <a:off x="610765" y="1338287"/>
          <a:ext cx="7920881" cy="3600402"/>
        </p:xfrm>
        <a:graphic>
          <a:graphicData uri="http://schemas.openxmlformats.org/drawingml/2006/table">
            <a:tbl>
              <a:tblPr firstRow="1" firstCol="1" bandRow="1"/>
              <a:tblGrid>
                <a:gridCol w="332340"/>
                <a:gridCol w="1682220"/>
                <a:gridCol w="2687921"/>
                <a:gridCol w="1678273"/>
                <a:gridCol w="559687"/>
                <a:gridCol w="980440"/>
              </a:tblGrid>
              <a:tr h="4320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№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Предмет</a:t>
                      </a:r>
                      <a:endParaRPr lang="ru-RU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ОО</a:t>
                      </a:r>
                      <a:endParaRPr lang="ru-RU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Ф.И. обучающегося</a:t>
                      </a:r>
                      <a:endParaRPr lang="ru-RU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Класс</a:t>
                      </a:r>
                      <a:endParaRPr lang="ru-RU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МЭ </a:t>
                      </a:r>
                      <a:r>
                        <a:rPr lang="ru-RU" sz="1200" b="1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ВсОШ</a:t>
                      </a:r>
                      <a:endParaRPr lang="ru-RU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баллы</a:t>
                      </a:r>
                      <a:endParaRPr lang="ru-RU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1.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Физика 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МАОУ «Белоярская СОШ №1»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Кирилюк Владислав 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26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2.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Математика 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МБОУ «Белоярская СОШ №3»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Айгумова</a:t>
                      </a: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Карина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3.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Экология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МАОУ «Лянторская СОШ №7»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Кузнецова Анастасия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64,5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4.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Литература 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МАОУ «Белоярская СОШ №1»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Соловьёв Семён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75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5.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Физическая культура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МБОУ «Федоровская СОШ №2 с углубленным изучением отдельных предметов»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Лупушор</a:t>
                      </a: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Александра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88,72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6.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Физическая культура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МБОУ «Нижнесортымская СОШ»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Тегубов</a:t>
                      </a:r>
                      <a:r>
                        <a:rPr lang="ru-RU" sz="1200" baseline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Трофим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84,1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7.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Физическая культура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МБОУ «Федоровская СОШ №5»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Рындин</a:t>
                      </a:r>
                      <a:r>
                        <a:rPr lang="ru-RU" sz="1200" baseline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Даниил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84,8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8.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Физическая культура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МБОУ «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Лянторская</a:t>
                      </a: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СОШ №4»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Мусаев</a:t>
                      </a:r>
                      <a:r>
                        <a:rPr lang="ru-RU" sz="1200" baseline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Сиражутдин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85,41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700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3" y="474663"/>
            <a:ext cx="8980487" cy="532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296144"/>
          </a:xfrm>
        </p:spPr>
        <p:txBody>
          <a:bodyPr>
            <a:normAutofit/>
          </a:bodyPr>
          <a:lstStyle/>
          <a:p>
            <a:r>
              <a:rPr lang="ru-RU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Информация об участниках РЭ </a:t>
            </a:r>
            <a:r>
              <a:rPr lang="ru-RU" sz="22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ВсОШ</a:t>
            </a:r>
            <a:r>
              <a:rPr lang="ru-RU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минимальным результатом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2930098"/>
              </p:ext>
            </p:extLst>
          </p:nvPr>
        </p:nvGraphicFramePr>
        <p:xfrm>
          <a:off x="807250" y="836717"/>
          <a:ext cx="7797198" cy="5327208"/>
        </p:xfrm>
        <a:graphic>
          <a:graphicData uri="http://schemas.openxmlformats.org/drawingml/2006/table">
            <a:tbl>
              <a:tblPr firstRow="1" firstCol="1" bandRow="1"/>
              <a:tblGrid>
                <a:gridCol w="304342"/>
                <a:gridCol w="1100131"/>
                <a:gridCol w="2421533"/>
                <a:gridCol w="1430871"/>
                <a:gridCol w="770171"/>
                <a:gridCol w="885075"/>
                <a:gridCol w="885075"/>
              </a:tblGrid>
              <a:tr h="3600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№</a:t>
                      </a: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Предмет</a:t>
                      </a: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ОО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Ф.И. обучающихся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Классы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МЭ </a:t>
                      </a:r>
                      <a:r>
                        <a:rPr lang="ru-RU" sz="1000" dirty="0" err="1">
                          <a:effectLst/>
                          <a:latin typeface="Times New Roman"/>
                          <a:ea typeface="Times New Roman"/>
                        </a:rPr>
                        <a:t>ВсОШ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i="1" dirty="0">
                          <a:effectLst/>
                          <a:latin typeface="Times New Roman"/>
                          <a:ea typeface="Times New Roman"/>
                        </a:rPr>
                        <a:t>баллы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РЭ </a:t>
                      </a:r>
                      <a:r>
                        <a:rPr lang="ru-RU" sz="1000" dirty="0" err="1">
                          <a:effectLst/>
                          <a:latin typeface="Times New Roman"/>
                          <a:ea typeface="Times New Roman"/>
                        </a:rPr>
                        <a:t>ВсОШ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i="1" dirty="0">
                          <a:effectLst/>
                          <a:latin typeface="Times New Roman"/>
                          <a:ea typeface="Times New Roman"/>
                        </a:rPr>
                        <a:t>баллы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7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1.</a:t>
                      </a: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Информатика</a:t>
                      </a: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МАОУ «</a:t>
                      </a:r>
                      <a:r>
                        <a:rPr lang="ru-RU" sz="10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Лянторская</a:t>
                      </a: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СОШ №7»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Горазов Сергей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270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40/5%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7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2.</a:t>
                      </a: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МАОУ «</a:t>
                      </a:r>
                      <a:r>
                        <a:rPr lang="ru-RU" sz="10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Лянторская</a:t>
                      </a: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СОШ №7»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70485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Сокур Степан</a:t>
                      </a: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324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50/6,25%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616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3.</a:t>
                      </a: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История </a:t>
                      </a: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МБОУ «Федоровская СОШ №2 с углубленным изучением отдельных предметов»</a:t>
                      </a: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70485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Панченко Александр</a:t>
                      </a: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26/13%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7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4.</a:t>
                      </a: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МБОУ «Федоровская СОШ №1»</a:t>
                      </a: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70485"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effectLst/>
                          <a:latin typeface="Times New Roman"/>
                          <a:ea typeface="Times New Roman"/>
                        </a:rPr>
                        <a:t>Крецу</a:t>
                      </a: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 Максим</a:t>
                      </a: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64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21/10,50%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7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5.</a:t>
                      </a: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МАОУ «Лянторская СОШ №7»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Закиров Даниил</a:t>
                      </a: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68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18/9%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1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6.</a:t>
                      </a: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Русский язык</a:t>
                      </a: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МБОУ «Ульт-Ягунская СОШ»</a:t>
                      </a: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effectLst/>
                          <a:latin typeface="Times New Roman"/>
                          <a:ea typeface="Times New Roman"/>
                        </a:rPr>
                        <a:t>Аджикабулова</a:t>
                      </a: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000" dirty="0" err="1">
                          <a:effectLst/>
                          <a:latin typeface="Times New Roman"/>
                          <a:ea typeface="Times New Roman"/>
                        </a:rPr>
                        <a:t>Самира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29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3/2%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1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7.</a:t>
                      </a: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МБОУ «Нижнесортымская СОШ»</a:t>
                      </a: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Ахмедова Элина</a:t>
                      </a: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26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19/14%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7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8.</a:t>
                      </a: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Физика  (Дж.К. Максвелла)</a:t>
                      </a: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МБОУ «Солнечная СОШ №1» «Сайгатинская СШ»</a:t>
                      </a: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Шабанова Анастасия</a:t>
                      </a: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3/3%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1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9.</a:t>
                      </a: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Физика</a:t>
                      </a: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МБОУ «Лянторская СОШ №5»</a:t>
                      </a: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Нурисламов Айдар</a:t>
                      </a: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26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11/11%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62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10.</a:t>
                      </a: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Математика </a:t>
                      </a: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МАОУ «Лянторская СОШ №7»</a:t>
                      </a: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70485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Горазов	 Сергей</a:t>
                      </a: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0/0%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1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11.</a:t>
                      </a: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МБОУ «Лянторская СОШ №4»</a:t>
                      </a: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70485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Толубаева Лиана</a:t>
                      </a: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0/0%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1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12.</a:t>
                      </a: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МАОУ «Белоярская СОШ №1»</a:t>
                      </a: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70485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Кирилюк Владислав</a:t>
                      </a: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16/23%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1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13.</a:t>
                      </a: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Право</a:t>
                      </a: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МБОУ «Федоровская СОШ №5»</a:t>
                      </a: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70485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Прошкин Илья</a:t>
                      </a: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82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15/15%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4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14.</a:t>
                      </a: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ОБиЗР</a:t>
                      </a: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МБОУ «Федоровская СОШ №5»</a:t>
                      </a: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70485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Кайбагаров Алимхан</a:t>
                      </a: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84,7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Дисквалификация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3174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15.</a:t>
                      </a: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Искусство (МХК)</a:t>
                      </a: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МАОУ «Белоярская СОШ №1»</a:t>
                      </a: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70485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Серова Елизавета</a:t>
                      </a: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141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10/10%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7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16.</a:t>
                      </a: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Экономика</a:t>
                      </a: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Участников нет на РЭ </a:t>
                      </a:r>
                      <a:r>
                        <a:rPr lang="ru-RU" sz="10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ВсОШ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87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17.</a:t>
                      </a: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Биология</a:t>
                      </a: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Участников нет на РЭ </a:t>
                      </a:r>
                      <a:r>
                        <a:rPr lang="ru-RU" sz="10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ВсОШ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87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18.</a:t>
                      </a: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Химия</a:t>
                      </a: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Участников нет на РЭ </a:t>
                      </a:r>
                      <a:r>
                        <a:rPr lang="ru-RU" sz="1000" dirty="0" err="1">
                          <a:effectLst/>
                          <a:latin typeface="Times New Roman"/>
                          <a:ea typeface="Times New Roman"/>
                        </a:rPr>
                        <a:t>ВсОШ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5873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3" y="474663"/>
            <a:ext cx="8980487" cy="532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406" y="121618"/>
            <a:ext cx="8229600" cy="706090"/>
          </a:xfrm>
        </p:spPr>
        <p:txBody>
          <a:bodyPr>
            <a:noAutofit/>
          </a:bodyPr>
          <a:lstStyle/>
          <a:p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Научно-методическое сопровождение педагогов и обучающихся (участников муниципального и регионального этапа </a:t>
            </a:r>
            <a:r>
              <a:rPr lang="ru-RU" sz="1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ВсОШ</a:t>
            </a: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 в </a:t>
            </a:r>
            <a: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2025-2026 </a:t>
            </a: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учебном году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0050314"/>
              </p:ext>
            </p:extLst>
          </p:nvPr>
        </p:nvGraphicFramePr>
        <p:xfrm>
          <a:off x="1547664" y="836712"/>
          <a:ext cx="5688630" cy="5424608"/>
        </p:xfrm>
        <a:graphic>
          <a:graphicData uri="http://schemas.openxmlformats.org/drawingml/2006/table">
            <a:tbl>
              <a:tblPr firstRow="1" firstCol="1" bandRow="1"/>
              <a:tblGrid>
                <a:gridCol w="331410"/>
                <a:gridCol w="3544348"/>
                <a:gridCol w="906436"/>
                <a:gridCol w="906436"/>
              </a:tblGrid>
              <a:tr h="3243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п/п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919" marR="499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Мероприятие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919" marR="499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Период проведения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919" marR="499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Количество участников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919" marR="499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3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919" marR="499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Проектная смена «</a:t>
                      </a:r>
                      <a:r>
                        <a:rPr lang="ru-RU" sz="10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ФизГений</a:t>
                      </a: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– 2025» 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919" marR="499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03.10.2025– </a:t>
                      </a: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26.12.2025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919" marR="499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738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919" marR="499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76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919" marR="499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Университетские смены для обучающихся </a:t>
                      </a:r>
                      <a:r>
                        <a:rPr lang="ru-RU" sz="10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Сургутского</a:t>
                      </a: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района по подготовке к всероссийской олимпиаде школьников по общеобразовательным предметам: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 русский язык - 66 подключений;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 литература – 17 подключений;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 английский язык – 28 подключений;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 математика -  41 подключение;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 физика -32 подключения;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 биология – 43 подключения;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 экология – 6 подключений;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 история – 31 подключение;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 обществознание – 14 подключений.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 ОБЗР – 3 участника очных занятий.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919" marR="499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29.11.2025– </a:t>
                      </a: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15.12.2025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919" marR="499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281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919" marR="499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31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919" marR="499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Онлайн – консультации по подготовке к региональному этапу всероссийской олимпиаде школьников по общеобразовательным предметам: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 история	 		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 русский язык 			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 обществознание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 математика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 литература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 английский язык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919" marR="499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19.01.2026– 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13.02.2026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919" marR="499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97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919" marR="499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5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919" marR="499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Акция «Инженерный вызов» по направлениям: 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 «Математиком я буду» 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 «Физика в моей жизни»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919" marR="499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22.01.2026– </a:t>
                      </a: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01.03.2026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919" marR="499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 видео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(748 просмотров)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919" marR="499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6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919" marR="499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Рекомендации по подготовке к региональному этапу ВсОШ от призёра регионального этапа ВсОШ по обществознанию в 2024-2025 учебном году в рамках  образовательного клуба «Победитель — участнику»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919" marR="499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24.01.2025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919" marR="499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видео (1000 просмотров)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919" marR="499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8984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2430</TotalTime>
  <Words>1863</Words>
  <Application>Microsoft Office PowerPoint</Application>
  <PresentationFormat>Экран (4:3)</PresentationFormat>
  <Paragraphs>742</Paragraphs>
  <Slides>11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Тема Office</vt:lpstr>
      <vt:lpstr>Документ</vt:lpstr>
      <vt:lpstr>Анализ участия обучающихся  9-11 классов в региональном этапе всероссийской олимпиады школьников в 2025/2026 учебном году</vt:lpstr>
      <vt:lpstr>Анализ количества победителей и призеров в РЭ ВсОШ за последние три года</vt:lpstr>
      <vt:lpstr>Презентация PowerPoint</vt:lpstr>
      <vt:lpstr>Презентация PowerPoint</vt:lpstr>
      <vt:lpstr>Презентация PowerPoint</vt:lpstr>
      <vt:lpstr>Презентация PowerPoint</vt:lpstr>
      <vt:lpstr>Рейтинг участия обучающихся 9-11 классов по общеобразовательным предметам Сургутского района в региональном этапе (далее – РЭ ВсОШ)  всероссийской олимпиады школьников за три года</vt:lpstr>
      <vt:lpstr>Рейтинг участия обучающихся 9-11 классов по общеобразовательным предметам  Сургутского района в региональном этапе (далее – РЭ ВсОШ)  всероссийской олимпиады школьников за три года </vt:lpstr>
      <vt:lpstr>Анализ информации об отказах обучающихся 9-11 классов в участии  в РЭ ВсОШ в 2025-2026 учебном году</vt:lpstr>
      <vt:lpstr>Информация об участниках РЭ ВсОШ  с минимальным результатом</vt:lpstr>
      <vt:lpstr>Научно-методическое сопровождение педагогов и обучающихся (участников муниципального и регионального этапа ВсОШ) в 2025-2026 учебном году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Итоги  школьного и муниципального этапов всероссийской олимпиады школьников в 2017-2018 учебном году</dc:title>
  <dc:creator>121</dc:creator>
  <cp:lastModifiedBy>Пользователь Windows</cp:lastModifiedBy>
  <cp:revision>162</cp:revision>
  <cp:lastPrinted>2021-12-21T11:49:35Z</cp:lastPrinted>
  <dcterms:created xsi:type="dcterms:W3CDTF">2017-12-24T13:14:46Z</dcterms:created>
  <dcterms:modified xsi:type="dcterms:W3CDTF">2026-03-30T13:20:42Z</dcterms:modified>
</cp:coreProperties>
</file>