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1"/>
  </p:notesMasterIdLst>
  <p:sldIdLst>
    <p:sldId id="256" r:id="rId2"/>
    <p:sldId id="288" r:id="rId3"/>
    <p:sldId id="260" r:id="rId4"/>
    <p:sldId id="262" r:id="rId5"/>
    <p:sldId id="273" r:id="rId6"/>
    <p:sldId id="274" r:id="rId7"/>
    <p:sldId id="281" r:id="rId8"/>
    <p:sldId id="280" r:id="rId9"/>
    <p:sldId id="282" r:id="rId10"/>
    <p:sldId id="279" r:id="rId11"/>
    <p:sldId id="285" r:id="rId12"/>
    <p:sldId id="283" r:id="rId13"/>
    <p:sldId id="284" r:id="rId14"/>
    <p:sldId id="286" r:id="rId15"/>
    <p:sldId id="287" r:id="rId16"/>
    <p:sldId id="291" r:id="rId17"/>
    <p:sldId id="289" r:id="rId18"/>
    <p:sldId id="290" r:id="rId19"/>
    <p:sldId id="264" r:id="rId20"/>
  </p:sldIdLst>
  <p:sldSz cx="9144000" cy="5143500" type="screen16x9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181A76"/>
    <a:srgbClr val="161870"/>
    <a:srgbClr val="000E72"/>
    <a:srgbClr val="3030A6"/>
    <a:srgbClr val="12145A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36" autoAdjust="0"/>
  </p:normalViewPr>
  <p:slideViewPr>
    <p:cSldViewPr>
      <p:cViewPr varScale="1">
        <p:scale>
          <a:sx n="145" d="100"/>
          <a:sy n="145" d="100"/>
        </p:scale>
        <p:origin x="624" y="1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73E5F9-4FAA-4285-88AC-EFD68429F7A1}" type="datetimeFigureOut">
              <a:rPr lang="ru-RU" smtClean="0"/>
              <a:t>18.05.2026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62E04-E2F6-48A0-AF40-975E4EE88D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070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62E04-E2F6-48A0-AF40-975E4EE88D4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601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62E04-E2F6-48A0-AF40-975E4EE88D4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601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62E04-E2F6-48A0-AF40-975E4EE88D41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601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62E04-E2F6-48A0-AF40-975E4EE88D41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6011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62E04-E2F6-48A0-AF40-975E4EE88D41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6011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62E04-E2F6-48A0-AF40-975E4EE88D41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6011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62E04-E2F6-48A0-AF40-975E4EE88D41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6011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62E04-E2F6-48A0-AF40-975E4EE88D41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601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5" Type="http://schemas.openxmlformats.org/officeDocument/2006/relationships/package" Target="../embeddings/_________Microsoft_Word1.docx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-1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ИМЦ\ПРЕЗЕНТАЦИИ\Мухина ОВ\sign-contract-document-with-pen-icon-3d-illustratio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839" y="589616"/>
            <a:ext cx="4238161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915566"/>
            <a:ext cx="5040560" cy="252028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Учёт трудовых отношений и кадровых перемещений</a:t>
            </a:r>
            <a:r>
              <a:rPr lang="ru-RU" sz="3200" b="1" dirty="0" smtClean="0">
                <a:solidFill>
                  <a:schemeClr val="bg1"/>
                </a:solidFill>
              </a:rPr>
              <a:t> </a:t>
            </a:r>
            <a:br>
              <a:rPr lang="ru-RU" sz="3200" b="1" dirty="0" smtClean="0">
                <a:solidFill>
                  <a:schemeClr val="bg1"/>
                </a:solidFill>
              </a:rPr>
            </a:b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1029" name="Picture 5" descr="D:\ИМЦ\2026\Для презентации\1-0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35" y="212653"/>
            <a:ext cx="1119173" cy="35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572000" y="4515966"/>
            <a:ext cx="4572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1300" dirty="0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правового сопровождения и развития кадров МКУ «ИМЦ»</a:t>
            </a:r>
          </a:p>
        </p:txBody>
      </p:sp>
    </p:spTree>
    <p:extLst>
      <p:ext uri="{BB962C8B-B14F-4D97-AF65-F5344CB8AC3E}">
        <p14:creationId xmlns:p14="http://schemas.microsoft.com/office/powerpoint/2010/main" val="52751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-1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29778"/>
            <a:ext cx="6159484" cy="4931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179512" y="123478"/>
            <a:ext cx="23762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2F2F2"/>
                </a:solidFill>
              </a:rPr>
              <a:t>Отличия перевода от перемещения</a:t>
            </a:r>
            <a:endParaRPr lang="ru-RU" sz="2000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5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-45898" y="0"/>
            <a:ext cx="9180512" cy="517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с двумя скругленными соседними углами 16"/>
          <p:cNvSpPr/>
          <p:nvPr/>
        </p:nvSpPr>
        <p:spPr>
          <a:xfrm rot="16200000">
            <a:off x="4269434" y="-150021"/>
            <a:ext cx="3600401" cy="6163619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dirty="0"/>
              <a:t>лица, признанные недееспособными в установленном федеральным законом порядке;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1962476"/>
            <a:ext cx="5408962" cy="512427"/>
          </a:xfrm>
        </p:spPr>
        <p:txBody>
          <a:bodyPr>
            <a:noAutofit/>
          </a:bodyPr>
          <a:lstStyle/>
          <a:p>
            <a:pPr algn="just">
              <a:lnSpc>
                <a:spcPts val="1650"/>
              </a:lnSpc>
              <a:spcAft>
                <a:spcPts val="1000"/>
              </a:spcAft>
            </a:pPr>
            <a:r>
              <a:rPr lang="ru-RU" sz="1200" b="1" dirty="0" smtClean="0">
                <a:solidFill>
                  <a:srgbClr val="000E72"/>
                </a:solidFill>
              </a:rPr>
              <a:t>- лица</a:t>
            </a:r>
            <a:r>
              <a:rPr lang="ru-RU" sz="1200" b="1" dirty="0">
                <a:solidFill>
                  <a:srgbClr val="000E72"/>
                </a:solidFill>
              </a:rPr>
              <a:t>, лишённые права заниматься педагогической деятельностью в соответствии с вступившим в законную силу приговором </a:t>
            </a:r>
            <a:r>
              <a:rPr lang="ru-RU" sz="1200" b="1" dirty="0" smtClean="0">
                <a:solidFill>
                  <a:srgbClr val="000E72"/>
                </a:solidFill>
              </a:rPr>
              <a:t>суда;</a:t>
            </a:r>
            <a:endParaRPr lang="ru-RU" sz="1050" b="1" dirty="0">
              <a:solidFill>
                <a:srgbClr val="000E72"/>
              </a:solidFill>
              <a:ea typeface="Calibri"/>
              <a:cs typeface="Times New Roman"/>
            </a:endParaRPr>
          </a:p>
        </p:txBody>
      </p:sp>
      <p:pic>
        <p:nvPicPr>
          <p:cNvPr id="9" name="Picture 5" descr="D:\ИМЦ\2026\Для презентации\1-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4" y="51470"/>
            <a:ext cx="1119173" cy="35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3204" y="609531"/>
            <a:ext cx="31446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Особенности регулирования труда педагогических работников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95936" y="1707596"/>
            <a:ext cx="48965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200" b="1" dirty="0">
              <a:solidFill>
                <a:srgbClr val="181A76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69334" y="1199764"/>
            <a:ext cx="540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181A76"/>
                </a:solidFill>
              </a:rPr>
              <a:t>Ограничения для занятия педагогической деятельностью:</a:t>
            </a:r>
            <a:endParaRPr lang="ru-RU" b="1" dirty="0">
              <a:solidFill>
                <a:srgbClr val="181A76"/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3563888" y="2579950"/>
            <a:ext cx="5523595" cy="7036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ts val="1650"/>
              </a:lnSpc>
              <a:spcAft>
                <a:spcPts val="1000"/>
              </a:spcAft>
            </a:pPr>
            <a:r>
              <a:rPr lang="ru-RU" sz="1200" b="1" dirty="0" smtClean="0">
                <a:solidFill>
                  <a:srgbClr val="000E72"/>
                </a:solidFill>
              </a:rPr>
              <a:t>- лица</a:t>
            </a:r>
            <a:r>
              <a:rPr lang="ru-RU" sz="1050" dirty="0" smtClean="0"/>
              <a:t>, </a:t>
            </a:r>
            <a:r>
              <a:rPr lang="ru-RU" sz="1200" b="1" dirty="0">
                <a:solidFill>
                  <a:srgbClr val="161870"/>
                </a:solidFill>
              </a:rPr>
              <a:t>имеющие или имевшие судимость, подвергавшиеся уголовному преследованию за ряд преступлений, в том числе за преступления против жизни и здоровья человека;</a:t>
            </a:r>
          </a:p>
          <a:p>
            <a:pPr algn="just">
              <a:lnSpc>
                <a:spcPts val="1650"/>
              </a:lnSpc>
              <a:spcAft>
                <a:spcPts val="1000"/>
              </a:spcAft>
            </a:pPr>
            <a:endParaRPr lang="ru-RU" sz="1050" b="1" dirty="0">
              <a:solidFill>
                <a:srgbClr val="000E72"/>
              </a:solidFill>
              <a:ea typeface="Calibri"/>
              <a:cs typeface="Times New Roman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63888" y="3363838"/>
            <a:ext cx="55038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200" b="1" dirty="0" smtClean="0">
                <a:solidFill>
                  <a:srgbClr val="181A76"/>
                </a:solidFill>
              </a:rPr>
              <a:t>- лица</a:t>
            </a:r>
            <a:r>
              <a:rPr lang="ru-RU" sz="1200" b="1" dirty="0">
                <a:solidFill>
                  <a:srgbClr val="181A76"/>
                </a:solidFill>
              </a:rPr>
              <a:t>, признанные недееспособными в установленном федеральным законом порядке;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563888" y="3898369"/>
            <a:ext cx="5400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200" b="1" dirty="0" smtClean="0">
                <a:solidFill>
                  <a:srgbClr val="181A76"/>
                </a:solidFill>
              </a:rPr>
              <a:t>- лица</a:t>
            </a:r>
            <a:r>
              <a:rPr lang="ru-RU" sz="1200" b="1" dirty="0">
                <a:solidFill>
                  <a:srgbClr val="181A76"/>
                </a:solidFill>
              </a:rPr>
              <a:t>, имеющие заболевания, предусмотренные перечнем, утверждаемым федеральным органом исполнительной власти в области здравоохранения.</a:t>
            </a:r>
          </a:p>
        </p:txBody>
      </p:sp>
    </p:spTree>
    <p:extLst>
      <p:ext uri="{BB962C8B-B14F-4D97-AF65-F5344CB8AC3E}">
        <p14:creationId xmlns:p14="http://schemas.microsoft.com/office/powerpoint/2010/main" val="344983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8" y="-24868"/>
            <a:ext cx="9144000" cy="5168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07504" y="112949"/>
            <a:ext cx="61222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2F2F2"/>
                </a:solidFill>
              </a:rPr>
              <a:t>Ограничения</a:t>
            </a:r>
            <a:r>
              <a:rPr lang="ru-RU" sz="2000" dirty="0" smtClean="0"/>
              <a:t> </a:t>
            </a:r>
            <a:r>
              <a:rPr lang="ru-RU" sz="2000" dirty="0" smtClean="0">
                <a:solidFill>
                  <a:schemeClr val="bg1"/>
                </a:solidFill>
              </a:rPr>
              <a:t>для лиц имеющих судимость </a:t>
            </a:r>
            <a:endParaRPr lang="ru-RU" sz="2000" dirty="0">
              <a:solidFill>
                <a:srgbClr val="F2F2F2"/>
              </a:solidFill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1519662"/>
              </p:ext>
            </p:extLst>
          </p:nvPr>
        </p:nvGraphicFramePr>
        <p:xfrm>
          <a:off x="1763688" y="533104"/>
          <a:ext cx="7097786" cy="46599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Документ" r:id="rId5" imgW="6119626" imgH="6320611" progId="Word.Document.12">
                  <p:embed/>
                </p:oleObj>
              </mc:Choice>
              <mc:Fallback>
                <p:oleObj name="Документ" r:id="rId5" imgW="6119626" imgH="632061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63688" y="533104"/>
                        <a:ext cx="7097786" cy="46599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506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-11830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179512" y="123478"/>
            <a:ext cx="36724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2F2F2"/>
                </a:solidFill>
              </a:rPr>
              <a:t>Примерная форма трудового договора</a:t>
            </a:r>
            <a:endParaRPr lang="ru-RU" sz="2000" dirty="0">
              <a:solidFill>
                <a:srgbClr val="F2F2F2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132" y="508198"/>
            <a:ext cx="5930323" cy="4583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086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-38794" y="-8038"/>
            <a:ext cx="9182793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15752"/>
            <a:ext cx="6048672" cy="4950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660" y="115752"/>
            <a:ext cx="25401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2F2F2"/>
                </a:solidFill>
              </a:rPr>
              <a:t>Обязательные условия </a:t>
            </a:r>
          </a:p>
          <a:p>
            <a:r>
              <a:rPr lang="ru-RU" dirty="0" smtClean="0">
                <a:solidFill>
                  <a:srgbClr val="F2F2F2"/>
                </a:solidFill>
              </a:rPr>
              <a:t>трудового договора</a:t>
            </a:r>
            <a:endParaRPr lang="ru-RU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65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-8039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460750" y="23066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9835"/>
            <a:ext cx="6048672" cy="5050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5660" y="115752"/>
            <a:ext cx="25401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2F2F2"/>
                </a:solidFill>
              </a:rPr>
              <a:t>Рабочее время и время отдыха. Объем учебной нагрузки</a:t>
            </a:r>
            <a:endParaRPr lang="ru-RU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91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-5862" y="-15915"/>
            <a:ext cx="9144000" cy="5159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381125" y="2791269"/>
          <a:ext cx="6381750" cy="211836"/>
        </p:xfrm>
        <a:graphic>
          <a:graphicData uri="http://schemas.openxmlformats.org/drawingml/2006/table">
            <a:tbl>
              <a:tblPr firstRow="1" firstCol="1" bandRow="1"/>
              <a:tblGrid>
                <a:gridCol w="638175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63555"/>
            <a:ext cx="5976664" cy="5089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213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0"/>
            <a:ext cx="9144000" cy="5167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-1"/>
            <a:ext cx="6073329" cy="5043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5010" y="123478"/>
            <a:ext cx="19667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F2F2F2"/>
                </a:solidFill>
              </a:rPr>
              <a:t>Условия </a:t>
            </a:r>
            <a:r>
              <a:rPr lang="ru-RU" sz="1600" dirty="0">
                <a:solidFill>
                  <a:srgbClr val="F2F2F2"/>
                </a:solidFill>
              </a:rPr>
              <a:t>оплаты труда (в том числе размер тарифной ставки или оклада (должностного оклада) работника, доплаты, надбавки и поощрительные выплаты</a:t>
            </a:r>
          </a:p>
        </p:txBody>
      </p:sp>
    </p:spTree>
    <p:extLst>
      <p:ext uri="{BB962C8B-B14F-4D97-AF65-F5344CB8AC3E}">
        <p14:creationId xmlns:p14="http://schemas.microsoft.com/office/powerpoint/2010/main" val="116065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-34618"/>
            <a:ext cx="9144000" cy="5178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61514" y="89853"/>
            <a:ext cx="2304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F2F2F2"/>
                </a:solidFill>
              </a:rPr>
              <a:t>Примерная форма срочного трудового договора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1" y="0"/>
            <a:ext cx="6048672" cy="5029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18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10344" y="-24169"/>
            <a:ext cx="9144000" cy="5167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85412"/>
            <a:ext cx="5976664" cy="5023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92223"/>
            <a:ext cx="23042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F2F2F2"/>
                </a:solidFill>
              </a:rPr>
              <a:t>Примерная форма дополнительного соглашения</a:t>
            </a:r>
          </a:p>
          <a:p>
            <a:r>
              <a:rPr lang="ru-RU" sz="1600" dirty="0">
                <a:solidFill>
                  <a:srgbClr val="F2F2F2"/>
                </a:solidFill>
              </a:rPr>
              <a:t>к</a:t>
            </a:r>
            <a:r>
              <a:rPr lang="ru-RU" sz="1600" dirty="0" smtClean="0">
                <a:solidFill>
                  <a:srgbClr val="F2F2F2"/>
                </a:solidFill>
              </a:rPr>
              <a:t> трудовому договору</a:t>
            </a:r>
            <a:endParaRPr lang="ru-RU" sz="1600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98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0"/>
            <a:ext cx="9144000" cy="5178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"/>
            <a:ext cx="5928148" cy="5008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92223"/>
            <a:ext cx="23042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F2F2F2"/>
                </a:solidFill>
              </a:rPr>
              <a:t>Примерная форма дополнительного соглашения</a:t>
            </a:r>
          </a:p>
          <a:p>
            <a:r>
              <a:rPr lang="ru-RU" sz="1600" dirty="0" smtClean="0">
                <a:solidFill>
                  <a:srgbClr val="F2F2F2"/>
                </a:solidFill>
              </a:rPr>
              <a:t>к трудовому договору</a:t>
            </a:r>
            <a:endParaRPr lang="ru-RU" sz="1600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61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-13639" y="-93894"/>
            <a:ext cx="9144000" cy="5237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-59330"/>
            <a:ext cx="5832648" cy="5202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92223"/>
            <a:ext cx="2304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F2F2F2"/>
                </a:solidFill>
              </a:rPr>
              <a:t>С</a:t>
            </a:r>
            <a:r>
              <a:rPr lang="ru-RU" sz="1600" dirty="0" smtClean="0">
                <a:solidFill>
                  <a:srgbClr val="F2F2F2"/>
                </a:solidFill>
              </a:rPr>
              <a:t>оглашение</a:t>
            </a:r>
          </a:p>
          <a:p>
            <a:r>
              <a:rPr lang="ru-RU" sz="1600" dirty="0">
                <a:solidFill>
                  <a:srgbClr val="F2F2F2"/>
                </a:solidFill>
              </a:rPr>
              <a:t>о</a:t>
            </a:r>
            <a:r>
              <a:rPr lang="ru-RU" sz="1600" dirty="0" smtClean="0">
                <a:solidFill>
                  <a:srgbClr val="F2F2F2"/>
                </a:solidFill>
              </a:rPr>
              <a:t> расторжении трудового договора</a:t>
            </a:r>
            <a:endParaRPr lang="ru-RU" sz="1600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7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-36512" y="44253"/>
            <a:ext cx="9144000" cy="5237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92224"/>
            <a:ext cx="5766875" cy="518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92223"/>
            <a:ext cx="2304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F2F2F2"/>
                </a:solidFill>
              </a:rPr>
              <a:t>Дополнительное соглашение</a:t>
            </a:r>
          </a:p>
          <a:p>
            <a:r>
              <a:rPr lang="ru-RU" sz="1600" dirty="0">
                <a:solidFill>
                  <a:srgbClr val="F2F2F2"/>
                </a:solidFill>
              </a:rPr>
              <a:t>о</a:t>
            </a:r>
            <a:r>
              <a:rPr lang="ru-RU" sz="1600" dirty="0" smtClean="0">
                <a:solidFill>
                  <a:srgbClr val="F2F2F2"/>
                </a:solidFill>
              </a:rPr>
              <a:t> временном переводе</a:t>
            </a:r>
            <a:endParaRPr lang="ru-RU" sz="1600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62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-13639" y="-93894"/>
            <a:ext cx="9144000" cy="5237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92223"/>
            <a:ext cx="2304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F2F2F2"/>
                </a:solidFill>
              </a:rPr>
              <a:t>Образец приказа о переводе работника на другую работу</a:t>
            </a:r>
            <a:endParaRPr lang="ru-RU" sz="1600" dirty="0">
              <a:solidFill>
                <a:srgbClr val="F2F2F2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-70828"/>
            <a:ext cx="5437262" cy="5185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173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-13639" y="-93894"/>
            <a:ext cx="9144000" cy="5237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92223"/>
            <a:ext cx="23042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F2F2F2"/>
                </a:solidFill>
              </a:rPr>
              <a:t>Образец приказа о переводе по медицинским показаниям</a:t>
            </a:r>
            <a:endParaRPr lang="ru-RU" sz="1600" dirty="0">
              <a:solidFill>
                <a:srgbClr val="F2F2F2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-58022"/>
            <a:ext cx="5472608" cy="516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745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-13639" y="-93894"/>
            <a:ext cx="9144000" cy="5237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92223"/>
            <a:ext cx="2304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F2F2F2"/>
                </a:solidFill>
              </a:rPr>
              <a:t>Образец приказа о перемещении работника</a:t>
            </a:r>
            <a:endParaRPr lang="ru-RU" sz="1600" dirty="0">
              <a:solidFill>
                <a:srgbClr val="F2F2F2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-46947"/>
            <a:ext cx="5601922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797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-13639" y="-93894"/>
            <a:ext cx="9144000" cy="5237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187815"/>
            <a:ext cx="2304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F2F2F2"/>
                </a:solidFill>
              </a:rPr>
              <a:t>Образец приказа об отстранении </a:t>
            </a:r>
          </a:p>
          <a:p>
            <a:r>
              <a:rPr lang="ru-RU" sz="1600" dirty="0" smtClean="0">
                <a:solidFill>
                  <a:srgbClr val="F2F2F2"/>
                </a:solidFill>
              </a:rPr>
              <a:t>работника</a:t>
            </a:r>
            <a:endParaRPr lang="ru-RU" sz="1600" dirty="0">
              <a:solidFill>
                <a:srgbClr val="F2F2F2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-42374"/>
            <a:ext cx="5770782" cy="5064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134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-1"/>
            <a:ext cx="9180512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с двумя скругленными соседними углами 4"/>
          <p:cNvSpPr/>
          <p:nvPr/>
        </p:nvSpPr>
        <p:spPr>
          <a:xfrm rot="16200000">
            <a:off x="5270229" y="577376"/>
            <a:ext cx="3708412" cy="4096754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8628" y="1491629"/>
            <a:ext cx="4050702" cy="2088232"/>
          </a:xfrm>
        </p:spPr>
        <p:txBody>
          <a:bodyPr>
            <a:noAutofit/>
          </a:bodyPr>
          <a:lstStyle/>
          <a:p>
            <a:pPr algn="just"/>
            <a:r>
              <a:rPr lang="ru-RU" sz="1050" dirty="0" smtClean="0">
                <a:solidFill>
                  <a:srgbClr val="34343C"/>
                </a:solidFill>
                <a:latin typeface="YS Text"/>
              </a:rPr>
              <a:t>     </a:t>
            </a:r>
            <a:endParaRPr lang="ru-RU" sz="1050" dirty="0" smtClean="0">
              <a:solidFill>
                <a:srgbClr val="000E72"/>
              </a:solidFill>
            </a:endParaRPr>
          </a:p>
        </p:txBody>
      </p:sp>
      <p:pic>
        <p:nvPicPr>
          <p:cNvPr id="9" name="Picture 5" descr="D:\ИМЦ\2026\Для презентации\1-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55" y="194834"/>
            <a:ext cx="1119173" cy="35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29041" y="1942358"/>
            <a:ext cx="4787796" cy="1440160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solidFill>
                  <a:schemeClr val="bg1"/>
                </a:solidFill>
              </a:rPr>
              <a:t>СПАСИБО ЗА ВНИМАНИЕ ! </a:t>
            </a:r>
            <a:r>
              <a:rPr lang="ru-RU" sz="3200" dirty="0">
                <a:solidFill>
                  <a:schemeClr val="bg1"/>
                </a:solidFill>
              </a:rPr>
              <a:t/>
            </a:r>
            <a:br>
              <a:rPr lang="ru-RU" sz="3200" dirty="0">
                <a:solidFill>
                  <a:schemeClr val="bg1"/>
                </a:solidFill>
              </a:rPr>
            </a:b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127697"/>
            <a:ext cx="3811442" cy="3069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714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7308</TotalTime>
  <Words>227</Words>
  <Application>Microsoft Office PowerPoint</Application>
  <PresentationFormat>Экран (16:9)</PresentationFormat>
  <Paragraphs>40</Paragraphs>
  <Slides>19</Slides>
  <Notes>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Times New Roman</vt:lpstr>
      <vt:lpstr>YS Text</vt:lpstr>
      <vt:lpstr>Тема Office</vt:lpstr>
      <vt:lpstr>Документ</vt:lpstr>
      <vt:lpstr>Учёт трудовых отношений и кадровых перемещений 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 !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Алёна</dc:creator>
  <cp:lastModifiedBy>ИМЦ</cp:lastModifiedBy>
  <cp:revision>253</cp:revision>
  <dcterms:created xsi:type="dcterms:W3CDTF">2025-09-15T04:43:58Z</dcterms:created>
  <dcterms:modified xsi:type="dcterms:W3CDTF">2026-05-18T11:58:21Z</dcterms:modified>
</cp:coreProperties>
</file>