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88" r:id="rId3"/>
    <p:sldId id="295" r:id="rId4"/>
    <p:sldId id="260" r:id="rId5"/>
    <p:sldId id="262" r:id="rId6"/>
    <p:sldId id="294" r:id="rId7"/>
    <p:sldId id="274" r:id="rId8"/>
    <p:sldId id="281" r:id="rId9"/>
    <p:sldId id="280" r:id="rId10"/>
    <p:sldId id="282" r:id="rId11"/>
    <p:sldId id="293" r:id="rId12"/>
    <p:sldId id="279" r:id="rId13"/>
    <p:sldId id="292" r:id="rId14"/>
    <p:sldId id="285" r:id="rId15"/>
    <p:sldId id="283" r:id="rId16"/>
    <p:sldId id="284" r:id="rId17"/>
    <p:sldId id="264" r:id="rId18"/>
  </p:sldIdLst>
  <p:sldSz cx="9144000" cy="5143500" type="screen16x9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A76"/>
    <a:srgbClr val="F2F2F2"/>
    <a:srgbClr val="000E72"/>
    <a:srgbClr val="3030A6"/>
    <a:srgbClr val="161870"/>
    <a:srgbClr val="12145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6" autoAdjust="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3E5F9-4FAA-4285-88AC-EFD68429F7A1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62E04-E2F6-48A0-AF40-975E4EE88D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4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62E04-E2F6-48A0-AF40-975E4EE88D4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12125268/entry/189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nternet.garant.ru/#/multilink/12125268/paragraph/926/number/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#/document/12125267/entry/52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1obraz.ru/group?groupId=133439111&amp;locale=ru&amp;date=2025-07-09&amp;isStatic=false&amp;anchor=XA00M7C2MK&amp;pubAlias=mcfr-edu.op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1obraz.ru/group?groupId=133439111&amp;locale=ru&amp;date=2025-07-09&amp;isStatic=false&amp;pubAlias=mcfr-edu.opt" TargetMode="External"/><Relationship Id="rId4" Type="http://schemas.openxmlformats.org/officeDocument/2006/relationships/hyperlink" Target="https://1obraz.ru/group?groupId=133439111&amp;locale=ru&amp;date=2025-07-09&amp;isStatic=false&amp;anchor=XA00M8E2MP&amp;pubAlias=mcfr-edu.op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МЦ\ПРЕЗЕНТАЦИИ\Мухина ОВ\sign-contract-document-with-pen-icon-3d-illustr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39" y="589616"/>
            <a:ext cx="42381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15566"/>
            <a:ext cx="5040560" cy="25202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Учёт рабочего времени</a:t>
            </a:r>
            <a:r>
              <a:rPr lang="ru-RU" sz="3200" b="1" dirty="0" smtClean="0">
                <a:solidFill>
                  <a:schemeClr val="bg1"/>
                </a:solidFill>
              </a:rPr>
              <a:t> 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45159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00" dirty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правового сопровождения и развития кадров МКУ «ИМЦ»</a:t>
            </a:r>
          </a:p>
        </p:txBody>
      </p:sp>
    </p:spTree>
    <p:extLst>
      <p:ext uri="{BB962C8B-B14F-4D97-AF65-F5344CB8AC3E}">
        <p14:creationId xmlns:p14="http://schemas.microsoft.com/office/powerpoint/2010/main" val="5275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71612" y="341402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2F2F2"/>
                </a:solidFill>
              </a:rPr>
              <a:t>Рабочее время</a:t>
            </a:r>
            <a:endParaRPr lang="ru-RU" sz="2400" dirty="0">
              <a:solidFill>
                <a:srgbClr val="F2F2F2"/>
              </a:solidFill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4535489" y="-200050"/>
            <a:ext cx="3384376" cy="561560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mtClean="0"/>
              <a:t>лица, признанные недееспособными в установленном федеральным законом порядке;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6405" y="1608200"/>
            <a:ext cx="5408962" cy="1191498"/>
          </a:xfrm>
        </p:spPr>
        <p:txBody>
          <a:bodyPr>
            <a:noAutofit/>
          </a:bodyPr>
          <a:lstStyle/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000E72"/>
                </a:solidFill>
              </a:rPr>
              <a:t>           - </a:t>
            </a:r>
            <a:r>
              <a:rPr lang="ru-RU" sz="1100" b="1" dirty="0" smtClean="0">
                <a:solidFill>
                  <a:srgbClr val="181A76"/>
                </a:solidFill>
              </a:rPr>
              <a:t>Рабочее </a:t>
            </a:r>
            <a:r>
              <a:rPr lang="ru-RU" sz="1100" b="1" dirty="0">
                <a:solidFill>
                  <a:srgbClr val="181A76"/>
                </a:solidFill>
              </a:rPr>
              <a:t>время - время, в течение которого работник в соответствии с </a:t>
            </a:r>
            <a:r>
              <a:rPr lang="ru-RU" sz="1100" b="1" dirty="0">
                <a:solidFill>
                  <a:srgbClr val="181A76"/>
                </a:solidFill>
                <a:hlinkClick r:id="rId3"/>
              </a:rPr>
              <a:t>правилами</a:t>
            </a:r>
            <a:r>
              <a:rPr lang="ru-RU" sz="1100" b="1" dirty="0">
                <a:solidFill>
                  <a:srgbClr val="181A76"/>
                </a:solidFill>
              </a:rPr>
              <a:t> внутреннего трудового распорядка и условиями трудового договора должен исполнять трудовые обязанности, а также иные периоды времени, которые в соответствии с </a:t>
            </a:r>
            <a:r>
              <a:rPr lang="ru-RU" sz="1100" b="1" dirty="0" smtClean="0">
                <a:solidFill>
                  <a:srgbClr val="181A76"/>
                </a:solidFill>
              </a:rPr>
              <a:t>трудовым кодексом, </a:t>
            </a:r>
            <a:r>
              <a:rPr lang="ru-RU" sz="1100" b="1" dirty="0">
                <a:solidFill>
                  <a:srgbClr val="181A76"/>
                </a:solidFill>
              </a:rPr>
              <a:t>другими федеральными законами и иными нормативными правовыми актами </a:t>
            </a:r>
            <a:r>
              <a:rPr lang="ru-RU" sz="1100" b="1" dirty="0" smtClean="0">
                <a:solidFill>
                  <a:srgbClr val="181A76"/>
                </a:solidFill>
              </a:rPr>
              <a:t>РФ относятся </a:t>
            </a:r>
            <a:r>
              <a:rPr lang="ru-RU" sz="1100" b="1" dirty="0">
                <a:solidFill>
                  <a:srgbClr val="181A76"/>
                </a:solidFill>
              </a:rPr>
              <a:t>к рабочему </a:t>
            </a:r>
            <a:r>
              <a:rPr lang="ru-RU" sz="1100" b="1" dirty="0" smtClean="0">
                <a:solidFill>
                  <a:srgbClr val="181A76"/>
                </a:solidFill>
              </a:rPr>
              <a:t>времени;</a:t>
            </a: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35896" y="1055197"/>
            <a:ext cx="5192937" cy="440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 </a:t>
            </a:r>
            <a:r>
              <a:rPr lang="ru-RU" sz="1200" b="1" u="sng" dirty="0" smtClean="0">
                <a:solidFill>
                  <a:srgbClr val="000E72"/>
                </a:solidFill>
              </a:rPr>
              <a:t>ст. 91. </a:t>
            </a:r>
            <a:r>
              <a:rPr lang="ru-RU" sz="1200" b="1" u="sng" dirty="0" smtClean="0">
                <a:solidFill>
                  <a:srgbClr val="181A76"/>
                </a:solidFill>
              </a:rPr>
              <a:t>Понятие </a:t>
            </a:r>
            <a:r>
              <a:rPr lang="ru-RU" sz="1200" b="1" u="sng" dirty="0">
                <a:solidFill>
                  <a:srgbClr val="181A76"/>
                </a:solidFill>
              </a:rPr>
              <a:t>рабочего </a:t>
            </a:r>
            <a:r>
              <a:rPr lang="ru-RU" sz="1200" b="1" u="sng" dirty="0" smtClean="0">
                <a:solidFill>
                  <a:srgbClr val="181A76"/>
                </a:solidFill>
              </a:rPr>
              <a:t>времени</a:t>
            </a:r>
            <a:r>
              <a:rPr lang="ru-RU" sz="1200" b="1" dirty="0" smtClean="0">
                <a:solidFill>
                  <a:srgbClr val="181A76"/>
                </a:solidFill>
              </a:rPr>
              <a:t>. </a:t>
            </a:r>
            <a:r>
              <a:rPr lang="ru-RU" sz="1200" b="1" dirty="0">
                <a:solidFill>
                  <a:srgbClr val="181A76"/>
                </a:solidFill>
              </a:rPr>
              <a:t>Нормальная продолжительность рабочего времени</a:t>
            </a:r>
            <a:r>
              <a:rPr lang="ru-RU" sz="1200" b="1" dirty="0" smtClean="0">
                <a:solidFill>
                  <a:srgbClr val="181A76"/>
                </a:solidFill>
              </a:rPr>
              <a:t>:</a:t>
            </a: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649762" y="2884634"/>
            <a:ext cx="524152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         - Нормальная </a:t>
            </a:r>
            <a:r>
              <a:rPr lang="ru-RU" sz="1100" b="1" dirty="0">
                <a:solidFill>
                  <a:srgbClr val="181A76"/>
                </a:solidFill>
              </a:rPr>
              <a:t>продолжительность рабочего времени не может превышать </a:t>
            </a:r>
            <a:r>
              <a:rPr lang="ru-RU" sz="1100" b="1" dirty="0" smtClean="0">
                <a:solidFill>
                  <a:srgbClr val="181A76"/>
                </a:solidFill>
              </a:rPr>
              <a:t>40 часов </a:t>
            </a:r>
            <a:r>
              <a:rPr lang="ru-RU" sz="1100" b="1" dirty="0">
                <a:solidFill>
                  <a:srgbClr val="181A76"/>
                </a:solidFill>
              </a:rPr>
              <a:t>в </a:t>
            </a:r>
            <a:r>
              <a:rPr lang="ru-RU" sz="1100" b="1" dirty="0" smtClean="0">
                <a:solidFill>
                  <a:srgbClr val="181A76"/>
                </a:solidFill>
              </a:rPr>
              <a:t>неделю;</a:t>
            </a:r>
          </a:p>
          <a:p>
            <a:pPr marL="171450" indent="-171450" algn="just">
              <a:lnSpc>
                <a:spcPts val="1650"/>
              </a:lnSpc>
              <a:spcAft>
                <a:spcPts val="1000"/>
              </a:spcAft>
              <a:buFontTx/>
              <a:buChar char="-"/>
            </a:pP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588588" y="3507195"/>
            <a:ext cx="5327877" cy="51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         - Работодатель </a:t>
            </a:r>
            <a:r>
              <a:rPr lang="ru-RU" sz="1100" b="1" dirty="0">
                <a:solidFill>
                  <a:srgbClr val="181A76"/>
                </a:solidFill>
              </a:rPr>
              <a:t>обязан вести </a:t>
            </a:r>
            <a:r>
              <a:rPr lang="ru-RU" sz="1100" b="1" dirty="0">
                <a:solidFill>
                  <a:srgbClr val="181A76"/>
                </a:solidFill>
                <a:hlinkClick r:id="rId4"/>
              </a:rPr>
              <a:t>учет</a:t>
            </a:r>
            <a:r>
              <a:rPr lang="ru-RU" sz="1100" b="1" dirty="0">
                <a:solidFill>
                  <a:srgbClr val="181A76"/>
                </a:solidFill>
              </a:rPr>
              <a:t> времени, фактически отработанного каждым работником.</a:t>
            </a: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17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4704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166851" y="-115718"/>
            <a:ext cx="2770861" cy="511269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/>
              <a:t>лица, признанные недееспособными в установленном федеральным законом порядке;</a:t>
            </a:r>
            <a:endParaRPr lang="ru-RU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1274183"/>
            <a:ext cx="4283870" cy="95428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b="1" u="sng" dirty="0" smtClean="0">
                <a:solidFill>
                  <a:srgbClr val="181A76"/>
                </a:solidFill>
              </a:rPr>
              <a:t>Административная ответственность </a:t>
            </a:r>
            <a:r>
              <a:rPr lang="ru-RU" sz="1200" b="1" dirty="0" smtClean="0">
                <a:solidFill>
                  <a:srgbClr val="181A76"/>
                </a:solidFill>
              </a:rPr>
              <a:t>(</a:t>
            </a:r>
            <a:r>
              <a:rPr lang="ru-RU" sz="1200" b="1" dirty="0">
                <a:solidFill>
                  <a:srgbClr val="181A76"/>
                </a:solidFill>
              </a:rPr>
              <a:t>ч. 1 ст. 5.27 КоАП </a:t>
            </a:r>
            <a:r>
              <a:rPr lang="ru-RU" sz="1200" b="1" dirty="0" smtClean="0">
                <a:solidFill>
                  <a:srgbClr val="181A76"/>
                </a:solidFill>
              </a:rPr>
              <a:t>РФ) </a:t>
            </a:r>
            <a:r>
              <a:rPr lang="ru-RU" sz="1200" b="1" dirty="0">
                <a:solidFill>
                  <a:srgbClr val="181A76"/>
                </a:solidFill>
              </a:rPr>
              <a:t>предусматривает предупреждение или штраф</a:t>
            </a:r>
            <a:r>
              <a:rPr lang="ru-RU" sz="1200" b="1" dirty="0" smtClean="0">
                <a:solidFill>
                  <a:srgbClr val="181A76"/>
                </a:solidFill>
              </a:rPr>
              <a:t>:</a:t>
            </a:r>
          </a:p>
          <a:p>
            <a:pPr algn="just">
              <a:spcBef>
                <a:spcPts val="0"/>
              </a:spcBef>
            </a:pPr>
            <a:endParaRPr lang="ru-RU" sz="1100" b="1" dirty="0" smtClean="0">
              <a:solidFill>
                <a:srgbClr val="181A76"/>
              </a:solidFill>
            </a:endParaRPr>
          </a:p>
          <a:p>
            <a:pPr lvl="0">
              <a:spcBef>
                <a:spcPts val="0"/>
              </a:spcBef>
            </a:pPr>
            <a:r>
              <a:rPr lang="ru-RU" sz="1100" b="1" dirty="0" smtClean="0">
                <a:solidFill>
                  <a:srgbClr val="181A76"/>
                </a:solidFill>
              </a:rPr>
              <a:t>для </a:t>
            </a:r>
            <a:r>
              <a:rPr lang="ru-RU" sz="1100" b="1" dirty="0">
                <a:solidFill>
                  <a:srgbClr val="181A76"/>
                </a:solidFill>
              </a:rPr>
              <a:t>должностных лиц — от 1 000 до 5 000 рублей;</a:t>
            </a:r>
          </a:p>
          <a:p>
            <a:pPr>
              <a:spcBef>
                <a:spcPts val="0"/>
              </a:spcBef>
            </a:pPr>
            <a:r>
              <a:rPr lang="ru-RU" sz="1100" b="1" dirty="0" smtClean="0">
                <a:solidFill>
                  <a:srgbClr val="181A76"/>
                </a:solidFill>
              </a:rPr>
              <a:t>    для </a:t>
            </a:r>
            <a:r>
              <a:rPr lang="ru-RU" sz="1100" b="1" dirty="0">
                <a:solidFill>
                  <a:srgbClr val="181A76"/>
                </a:solidFill>
              </a:rPr>
              <a:t>юридических лиц — от 30 000 до 50 000 </a:t>
            </a:r>
            <a:r>
              <a:rPr lang="ru-RU" sz="1100" b="1" dirty="0" smtClean="0">
                <a:solidFill>
                  <a:srgbClr val="181A76"/>
                </a:solidFill>
              </a:rPr>
              <a:t>рублей.</a:t>
            </a: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100" b="1" dirty="0">
              <a:solidFill>
                <a:srgbClr val="181A76"/>
              </a:solidFill>
              <a:ea typeface="Calibri"/>
              <a:cs typeface="Times New Roman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35896" y="1055197"/>
            <a:ext cx="5192937" cy="440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200" b="1" dirty="0" smtClean="0">
                <a:solidFill>
                  <a:srgbClr val="000E72"/>
                </a:solidFill>
              </a:rPr>
              <a:t> </a:t>
            </a:r>
            <a:endParaRPr lang="ru-RU" sz="1050" b="1" dirty="0">
              <a:solidFill>
                <a:srgbClr val="000E72"/>
              </a:solidFill>
              <a:ea typeface="Calibri"/>
              <a:cs typeface="Times New Roman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27984" y="2519032"/>
            <a:ext cx="3816425" cy="1235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b="1" u="sng" dirty="0" smtClean="0">
                <a:solidFill>
                  <a:srgbClr val="181A76"/>
                </a:solidFill>
              </a:rPr>
              <a:t>Уголовная </a:t>
            </a:r>
            <a:r>
              <a:rPr lang="ru-RU" sz="1200" b="1" u="sng" dirty="0">
                <a:solidFill>
                  <a:srgbClr val="181A76"/>
                </a:solidFill>
              </a:rPr>
              <a:t>ответственность</a:t>
            </a:r>
            <a:r>
              <a:rPr lang="ru-RU" sz="1200" b="1" dirty="0">
                <a:solidFill>
                  <a:srgbClr val="181A76"/>
                </a:solidFill>
              </a:rPr>
              <a:t> может наступить в следующих случаях</a:t>
            </a:r>
            <a:r>
              <a:rPr lang="ru-RU" sz="1200" b="1" dirty="0" smtClean="0">
                <a:solidFill>
                  <a:srgbClr val="181A76"/>
                </a:solidFill>
              </a:rPr>
              <a:t>: </a:t>
            </a:r>
          </a:p>
          <a:p>
            <a:pPr algn="just"/>
            <a:endParaRPr lang="ru-RU" sz="1100" b="1" dirty="0">
              <a:solidFill>
                <a:srgbClr val="181A76"/>
              </a:solidFill>
            </a:endParaRPr>
          </a:p>
          <a:p>
            <a:r>
              <a:rPr lang="ru-RU" sz="1100" b="1" dirty="0" smtClean="0">
                <a:solidFill>
                  <a:srgbClr val="181A76"/>
                </a:solidFill>
              </a:rPr>
              <a:t>мошенничество (часть</a:t>
            </a:r>
            <a:r>
              <a:rPr lang="ru-RU" sz="1100" b="1" dirty="0">
                <a:solidFill>
                  <a:srgbClr val="181A76"/>
                </a:solidFill>
              </a:rPr>
              <a:t> 3 </a:t>
            </a:r>
            <a:r>
              <a:rPr lang="ru-RU" sz="1100" b="1" dirty="0" smtClean="0">
                <a:solidFill>
                  <a:srgbClr val="181A76"/>
                </a:solidFill>
              </a:rPr>
              <a:t>статьи</a:t>
            </a:r>
            <a:r>
              <a:rPr lang="ru-RU" sz="1100" b="1" dirty="0">
                <a:solidFill>
                  <a:srgbClr val="181A76"/>
                </a:solidFill>
              </a:rPr>
              <a:t> 159 УК </a:t>
            </a:r>
            <a:r>
              <a:rPr lang="ru-RU" sz="1100" b="1" dirty="0" smtClean="0">
                <a:solidFill>
                  <a:srgbClr val="181A76"/>
                </a:solidFill>
              </a:rPr>
              <a:t>РФ); </a:t>
            </a:r>
          </a:p>
          <a:p>
            <a:r>
              <a:rPr lang="ru-RU" sz="1100" b="1" dirty="0" smtClean="0">
                <a:solidFill>
                  <a:srgbClr val="181A76"/>
                </a:solidFill>
              </a:rPr>
              <a:t>     служебный подлог (часть 1 статьи 292 УК РФ).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9696" y="3939902"/>
            <a:ext cx="2696120" cy="10801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rgbClr val="181A76"/>
                </a:solidFill>
              </a:rPr>
              <a:t>Н</a:t>
            </a:r>
            <a:r>
              <a:rPr lang="ru-RU" sz="1200" dirty="0" smtClean="0">
                <a:solidFill>
                  <a:srgbClr val="181A76"/>
                </a:solidFill>
              </a:rPr>
              <a:t>арушение</a:t>
            </a:r>
            <a:r>
              <a:rPr lang="ru-RU" sz="1200" dirty="0">
                <a:solidFill>
                  <a:srgbClr val="181A76"/>
                </a:solidFill>
              </a:rPr>
              <a:t> </a:t>
            </a:r>
            <a:r>
              <a:rPr lang="ru-RU" sz="1200" dirty="0" smtClean="0">
                <a:solidFill>
                  <a:srgbClr val="181A76"/>
                </a:solidFill>
              </a:rPr>
              <a:t>трудового законодательства - привлечение к административной</a:t>
            </a:r>
            <a:r>
              <a:rPr lang="ru-RU" sz="1200" dirty="0">
                <a:solidFill>
                  <a:srgbClr val="181A76"/>
                </a:solidFill>
              </a:rPr>
              <a:t> </a:t>
            </a:r>
            <a:r>
              <a:rPr lang="ru-RU" sz="1200" dirty="0" smtClean="0">
                <a:solidFill>
                  <a:srgbClr val="181A76"/>
                </a:solidFill>
              </a:rPr>
              <a:t>ответственности</a:t>
            </a:r>
            <a:r>
              <a:rPr lang="ru-RU" sz="1200" dirty="0">
                <a:solidFill>
                  <a:srgbClr val="181A76"/>
                </a:solidFill>
              </a:rPr>
              <a:t> по </a:t>
            </a:r>
            <a:r>
              <a:rPr lang="ru-RU" sz="1200" dirty="0">
                <a:solidFill>
                  <a:srgbClr val="181A76"/>
                </a:solidFill>
                <a:hlinkClick r:id="rId3"/>
              </a:rPr>
              <a:t>ст. 5.27</a:t>
            </a:r>
            <a:r>
              <a:rPr lang="ru-RU" sz="1200" dirty="0">
                <a:solidFill>
                  <a:srgbClr val="181A76"/>
                </a:solidFill>
              </a:rPr>
              <a:t> КоАП РФ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278971"/>
            <a:ext cx="4572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spc="15" dirty="0">
                <a:solidFill>
                  <a:srgbClr val="F2F2F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Ответственность работодателя и должностного лица</a:t>
            </a:r>
            <a:endParaRPr lang="ru-RU" sz="2000" dirty="0">
              <a:solidFill>
                <a:srgbClr val="F2F2F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1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45898" y="0"/>
            <a:ext cx="9180512" cy="51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204" y="609531"/>
            <a:ext cx="24245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Приказ о ведении табеля учета рабочего времени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7596"/>
            <a:ext cx="48965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>
              <a:solidFill>
                <a:srgbClr val="181A76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02" y="520419"/>
            <a:ext cx="5031641" cy="462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8" y="-24868"/>
            <a:ext cx="9144000" cy="516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9512" y="267494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Положение об учёте рабочего времени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13059"/>
            <a:ext cx="4749072" cy="459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183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79512" y="123478"/>
            <a:ext cx="3672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2F2F2"/>
                </a:solidFill>
              </a:rPr>
              <a:t>Т</a:t>
            </a:r>
            <a:r>
              <a:rPr lang="ru-RU" sz="2000" dirty="0" smtClean="0">
                <a:solidFill>
                  <a:srgbClr val="F2F2F2"/>
                </a:solidFill>
              </a:rPr>
              <a:t>абель учета рабочего времени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58896"/>
            <a:ext cx="7272808" cy="43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4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38794" y="-8038"/>
            <a:ext cx="918279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660" y="115752"/>
            <a:ext cx="2540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Буквенные коды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96427"/>
            <a:ext cx="3888432" cy="42975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96427"/>
            <a:ext cx="4320480" cy="429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8039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460750" y="2306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3478"/>
            <a:ext cx="22520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Образец приказа о введении дополнительных буквенных кодов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750" y="13778"/>
            <a:ext cx="52226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22938"/>
            <a:ext cx="9144000" cy="515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81125" y="2791269"/>
          <a:ext cx="6381750" cy="211836"/>
        </p:xfrm>
        <a:graphic>
          <a:graphicData uri="http://schemas.openxmlformats.org/drawingml/2006/table">
            <a:tbl>
              <a:tblPr firstRow="1" firstCol="1" bandRow="1"/>
              <a:tblGrid>
                <a:gridCol w="638175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98647" y="1318450"/>
            <a:ext cx="2616097" cy="501206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/>
              <a:t>лица, признанные недееспособными в установленном федеральным законом порядке;</a:t>
            </a:r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434554" y="2621996"/>
            <a:ext cx="4501440" cy="1173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- </a:t>
            </a:r>
            <a:r>
              <a:rPr lang="ru-RU" sz="1100" b="1" dirty="0">
                <a:solidFill>
                  <a:srgbClr val="161870"/>
                </a:solidFill>
              </a:rPr>
              <a:t>Нормируемая – учебная (преподавательская, тренировочная) работа, которая выражается в объеме учебной нагрузки. Эта часть не может превышать 18 часов в неделю за ставку </a:t>
            </a:r>
            <a:r>
              <a:rPr lang="ru-RU" sz="1100" b="1" dirty="0" smtClean="0">
                <a:solidFill>
                  <a:srgbClr val="161870"/>
                </a:solidFill>
              </a:rPr>
              <a:t>зарплаты (п</a:t>
            </a:r>
            <a:r>
              <a:rPr lang="ru-RU" sz="1100" b="1" dirty="0">
                <a:solidFill>
                  <a:srgbClr val="161870"/>
                </a:solidFill>
              </a:rPr>
              <a:t>. </a:t>
            </a:r>
            <a:r>
              <a:rPr lang="ru-RU" sz="1100" b="1" dirty="0">
                <a:solidFill>
                  <a:srgbClr val="161870"/>
                </a:solidFill>
                <a:hlinkClick r:id="rId3"/>
              </a:rPr>
              <a:t>2</a:t>
            </a:r>
            <a:r>
              <a:rPr lang="ru-RU" sz="1100" b="1" dirty="0">
                <a:solidFill>
                  <a:srgbClr val="161870"/>
                </a:solidFill>
              </a:rPr>
              <a:t>, </a:t>
            </a:r>
            <a:r>
              <a:rPr lang="ru-RU" sz="1100" b="1" dirty="0">
                <a:solidFill>
                  <a:srgbClr val="161870"/>
                </a:solidFill>
                <a:hlinkClick r:id="rId4"/>
              </a:rPr>
              <a:t>11</a:t>
            </a:r>
            <a:r>
              <a:rPr lang="ru-RU" sz="1100" b="1" dirty="0">
                <a:solidFill>
                  <a:srgbClr val="161870"/>
                </a:solidFill>
              </a:rPr>
              <a:t> приложения № 2 к </a:t>
            </a:r>
            <a:r>
              <a:rPr lang="ru-RU" sz="1100" b="1" dirty="0">
                <a:solidFill>
                  <a:srgbClr val="161870"/>
                </a:solidFill>
                <a:hlinkClick r:id="rId5"/>
              </a:rPr>
              <a:t>приказу </a:t>
            </a:r>
            <a:r>
              <a:rPr lang="ru-RU" sz="1100" b="1" dirty="0" err="1">
                <a:solidFill>
                  <a:srgbClr val="161870"/>
                </a:solidFill>
                <a:hlinkClick r:id="rId5"/>
              </a:rPr>
              <a:t>Минпросвещения</a:t>
            </a:r>
            <a:r>
              <a:rPr lang="ru-RU" sz="1100" b="1" dirty="0">
                <a:solidFill>
                  <a:srgbClr val="161870"/>
                </a:solidFill>
                <a:hlinkClick r:id="rId5"/>
              </a:rPr>
              <a:t> от 04.04.2025 № </a:t>
            </a:r>
            <a:r>
              <a:rPr lang="ru-RU" sz="1100" b="1" dirty="0" smtClean="0">
                <a:solidFill>
                  <a:srgbClr val="161870"/>
                </a:solidFill>
                <a:hlinkClick r:id="rId5"/>
              </a:rPr>
              <a:t>269</a:t>
            </a:r>
            <a:r>
              <a:rPr lang="ru-RU" sz="1100" b="1" dirty="0">
                <a:solidFill>
                  <a:srgbClr val="161870"/>
                </a:solidFill>
              </a:rPr>
              <a:t>)</a:t>
            </a:r>
            <a:r>
              <a:rPr lang="ru-RU" sz="1100" b="1" dirty="0" smtClean="0">
                <a:solidFill>
                  <a:srgbClr val="161870"/>
                </a:solidFill>
              </a:rPr>
              <a:t>.</a:t>
            </a:r>
            <a:endParaRPr lang="ru-RU" sz="1100" b="1" dirty="0">
              <a:solidFill>
                <a:srgbClr val="161870"/>
              </a:solidFill>
            </a:endParaRP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100" b="1" dirty="0">
              <a:solidFill>
                <a:srgbClr val="161870"/>
              </a:solidFill>
              <a:ea typeface="Calibri"/>
              <a:cs typeface="Times New Roman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355976" y="3880338"/>
            <a:ext cx="4501440" cy="983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650"/>
              </a:lnSpc>
              <a:spcAft>
                <a:spcPts val="1000"/>
              </a:spcAft>
            </a:pPr>
            <a:r>
              <a:rPr lang="ru-RU" sz="1100" b="1" dirty="0" smtClean="0">
                <a:solidFill>
                  <a:srgbClr val="181A76"/>
                </a:solidFill>
              </a:rPr>
              <a:t>- </a:t>
            </a:r>
            <a:r>
              <a:rPr lang="ru-RU" sz="1100" b="1" dirty="0">
                <a:solidFill>
                  <a:srgbClr val="161870"/>
                </a:solidFill>
              </a:rPr>
              <a:t>Ненормируемая – другая часть педагогической работы, предусмотренная квалификационными характеристиками по занимаемой должности. Эта часть не конкретизирована по количеству часов, но вместе с учебной нагрузкой должна укладываться в 36 часов в </a:t>
            </a:r>
            <a:r>
              <a:rPr lang="ru-RU" sz="1100" b="1" dirty="0" smtClean="0">
                <a:solidFill>
                  <a:srgbClr val="161870"/>
                </a:solidFill>
              </a:rPr>
              <a:t>неделю.</a:t>
            </a:r>
            <a:endParaRPr lang="ru-RU" sz="1100" b="1" dirty="0">
              <a:solidFill>
                <a:srgbClr val="161870"/>
              </a:solidFill>
            </a:endParaRPr>
          </a:p>
          <a:p>
            <a:pPr algn="just">
              <a:lnSpc>
                <a:spcPts val="1650"/>
              </a:lnSpc>
              <a:spcAft>
                <a:spcPts val="1000"/>
              </a:spcAft>
            </a:pPr>
            <a:endParaRPr lang="ru-RU" sz="1100" b="1" dirty="0">
              <a:solidFill>
                <a:srgbClr val="161870"/>
              </a:solidFill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86996" y="623185"/>
            <a:ext cx="345638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F2F2F2"/>
                </a:solidFill>
              </a:rPr>
              <a:t>Приказ </a:t>
            </a:r>
            <a:r>
              <a:rPr lang="ru-RU" sz="1100" dirty="0" err="1" smtClean="0">
                <a:solidFill>
                  <a:srgbClr val="F2F2F2"/>
                </a:solidFill>
              </a:rPr>
              <a:t>Минпросвещения</a:t>
            </a:r>
            <a:r>
              <a:rPr lang="ru-RU" sz="1100" dirty="0" smtClean="0">
                <a:solidFill>
                  <a:srgbClr val="F2F2F2"/>
                </a:solidFill>
              </a:rPr>
              <a:t> РФ от </a:t>
            </a:r>
            <a:r>
              <a:rPr lang="ru-RU" sz="1100" dirty="0">
                <a:solidFill>
                  <a:srgbClr val="F2F2F2"/>
                </a:solidFill>
              </a:rPr>
              <a:t>4 апреля 2025 г</a:t>
            </a:r>
            <a:r>
              <a:rPr lang="ru-RU" sz="1100" dirty="0" smtClean="0">
                <a:solidFill>
                  <a:srgbClr val="F2F2F2"/>
                </a:solidFill>
              </a:rPr>
              <a:t>.</a:t>
            </a:r>
          </a:p>
          <a:p>
            <a:pPr algn="just"/>
            <a:r>
              <a:rPr lang="ru-RU" sz="1100" dirty="0" smtClean="0">
                <a:solidFill>
                  <a:srgbClr val="F2F2F2"/>
                </a:solidFill>
              </a:rPr>
              <a:t>N </a:t>
            </a:r>
            <a:r>
              <a:rPr lang="ru-RU" sz="1100" dirty="0">
                <a:solidFill>
                  <a:srgbClr val="F2F2F2"/>
                </a:solidFill>
              </a:rPr>
              <a:t>268 </a:t>
            </a:r>
            <a:r>
              <a:rPr lang="ru-RU" sz="1000" dirty="0">
                <a:solidFill>
                  <a:srgbClr val="F2F2F2"/>
                </a:solidFill>
              </a:rPr>
              <a:t>"Об утверждении Особенностей режима рабочего времени и времени отдыха педагогических и иных работников организаций, осуществляющих образовательную деятельность по основным и дополнительным общеобразовательным программам, образовательным программам среднего профессионального образования и соответствующим дополнительным профессиональным программам, основным программам профессионального обучения</a:t>
            </a:r>
            <a:r>
              <a:rPr lang="ru-RU" sz="1000" dirty="0" smtClean="0">
                <a:solidFill>
                  <a:srgbClr val="F2F2F2"/>
                </a:solidFill>
              </a:rPr>
              <a:t>"</a:t>
            </a:r>
            <a:endParaRPr lang="ru-RU" sz="1000" dirty="0">
              <a:solidFill>
                <a:srgbClr val="F2F2F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336" y="623185"/>
            <a:ext cx="43876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F2F2F2"/>
                </a:solidFill>
              </a:rPr>
              <a:t>Приказ </a:t>
            </a:r>
            <a:r>
              <a:rPr lang="ru-RU" sz="1100" dirty="0" err="1" smtClean="0">
                <a:solidFill>
                  <a:srgbClr val="F2F2F2"/>
                </a:solidFill>
              </a:rPr>
              <a:t>Минпросвещения</a:t>
            </a:r>
            <a:r>
              <a:rPr lang="ru-RU" sz="1100" dirty="0" smtClean="0">
                <a:solidFill>
                  <a:srgbClr val="F2F2F2"/>
                </a:solidFill>
              </a:rPr>
              <a:t> РФ от </a:t>
            </a:r>
            <a:r>
              <a:rPr lang="ru-RU" sz="1100" dirty="0">
                <a:solidFill>
                  <a:srgbClr val="F2F2F2"/>
                </a:solidFill>
              </a:rPr>
              <a:t>4 апреля 2025 г. </a:t>
            </a:r>
            <a:endParaRPr lang="ru-RU" sz="1100" dirty="0" smtClean="0">
              <a:solidFill>
                <a:srgbClr val="F2F2F2"/>
              </a:solidFill>
            </a:endParaRPr>
          </a:p>
          <a:p>
            <a:pPr algn="just"/>
            <a:r>
              <a:rPr lang="ru-RU" sz="1100" dirty="0" smtClean="0">
                <a:solidFill>
                  <a:srgbClr val="F2F2F2"/>
                </a:solidFill>
              </a:rPr>
              <a:t>№ </a:t>
            </a:r>
            <a:r>
              <a:rPr lang="ru-RU" sz="1100" dirty="0">
                <a:solidFill>
                  <a:srgbClr val="F2F2F2"/>
                </a:solidFill>
              </a:rPr>
              <a:t>269 </a:t>
            </a:r>
            <a:r>
              <a:rPr lang="ru-RU" sz="1000" dirty="0">
                <a:solidFill>
                  <a:srgbClr val="F2F2F2"/>
                </a:solidFill>
              </a:rPr>
              <a:t>"О продолжительности рабочего времени (нормах часов педагогической работы за ставку заработной платы) педагогических работников организаций, осуществляющих образовательную деятельность по основным и дополнительным общеобразовательным программам, образовательным программам среднего профессионального образования и соответствующим дополнительным профессиональным программам, основным программам профессионального обучения, и о Порядке определения учебной нагрузки указанных педагогических работников, оговариваемой в трудовом договоре, основаниях ее изменения и случаях установления верхнего предела </a:t>
            </a:r>
            <a:r>
              <a:rPr lang="ru-RU" sz="1000" dirty="0" smtClean="0">
                <a:solidFill>
                  <a:srgbClr val="F2F2F2"/>
                </a:solidFill>
              </a:rPr>
              <a:t>указанной учебной нагрузки»</a:t>
            </a:r>
            <a:endParaRPr lang="ru-RU" sz="1000" dirty="0">
              <a:solidFill>
                <a:srgbClr val="F2F2F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2266" y="113584"/>
            <a:ext cx="4043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2F2F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</a:t>
            </a:r>
            <a:r>
              <a:rPr lang="ru-RU" dirty="0">
                <a:solidFill>
                  <a:srgbClr val="F2F2F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рабочего времени </a:t>
            </a:r>
            <a:endParaRPr lang="ru-RU" dirty="0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403" y="195486"/>
            <a:ext cx="2540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Периоды рабочего времени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650"/>
            <a:ext cx="5760640" cy="50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403" y="195486"/>
            <a:ext cx="2540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2F2F2"/>
                </a:solidFill>
              </a:rPr>
              <a:t>Образец заявления</a:t>
            </a:r>
            <a:endParaRPr lang="ru-RU" sz="2000" dirty="0">
              <a:solidFill>
                <a:srgbClr val="F2F2F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-12085"/>
            <a:ext cx="55093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34618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514" y="89853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приказа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-17309"/>
            <a:ext cx="53285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34618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514" y="89853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дополнительного соглашения к трудовому договору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0"/>
            <a:ext cx="5268090" cy="510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98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10344" y="-24169"/>
            <a:ext cx="9144000" cy="516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92223"/>
            <a:ext cx="2304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2F2F2"/>
                </a:solidFill>
              </a:rPr>
              <a:t>Форма Т-9 </a:t>
            </a:r>
          </a:p>
          <a:p>
            <a:r>
              <a:rPr lang="ru-RU" sz="1600" b="1" dirty="0" smtClean="0">
                <a:solidFill>
                  <a:srgbClr val="F2F2F2"/>
                </a:solidFill>
              </a:rPr>
              <a:t>О </a:t>
            </a:r>
            <a:r>
              <a:rPr lang="ru-RU" sz="1600" b="1" dirty="0">
                <a:solidFill>
                  <a:srgbClr val="F2F2F2"/>
                </a:solidFill>
              </a:rPr>
              <a:t>направлении работника в командировку</a:t>
            </a:r>
            <a:r>
              <a:rPr lang="ru-RU" sz="1600" dirty="0" smtClean="0">
                <a:solidFill>
                  <a:srgbClr val="F2F2F2"/>
                </a:solidFill>
              </a:rPr>
              <a:t> </a:t>
            </a:r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-12085"/>
            <a:ext cx="52314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0"/>
            <a:ext cx="9144000" cy="51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95486"/>
            <a:ext cx="2304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</a:t>
            </a:r>
            <a:r>
              <a:rPr lang="ru-RU" sz="1600" dirty="0">
                <a:solidFill>
                  <a:srgbClr val="F2F2F2"/>
                </a:solidFill>
              </a:rPr>
              <a:t>п</a:t>
            </a:r>
            <a:r>
              <a:rPr lang="ru-RU" sz="1600" dirty="0" smtClean="0">
                <a:solidFill>
                  <a:srgbClr val="F2F2F2"/>
                </a:solidFill>
              </a:rPr>
              <a:t>риказ о графике работы в праздничные </a:t>
            </a:r>
            <a:r>
              <a:rPr lang="ru-RU" sz="1600" dirty="0">
                <a:solidFill>
                  <a:srgbClr val="F2F2F2"/>
                </a:solidFill>
              </a:rPr>
              <a:t>дни</a:t>
            </a:r>
          </a:p>
          <a:p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309"/>
            <a:ext cx="5472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-13639" y="-93894"/>
            <a:ext cx="9144000" cy="52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4945" y="123478"/>
            <a:ext cx="2304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2F2F2"/>
                </a:solidFill>
              </a:rPr>
              <a:t>Примерная форма приказа о работе в выходной/нерабочий праздничный день</a:t>
            </a:r>
            <a:endParaRPr lang="ru-RU" sz="1600" dirty="0">
              <a:solidFill>
                <a:srgbClr val="F2F2F2"/>
              </a:solidFill>
            </a:endParaRPr>
          </a:p>
          <a:p>
            <a:endParaRPr lang="ru-RU" sz="1600" dirty="0">
              <a:solidFill>
                <a:srgbClr val="F2F2F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-70421"/>
            <a:ext cx="5616624" cy="519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ИМЦ\ПРЕЗЕНТАЦИИ\Мухина ОВ\82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09"/>
          <a:stretch/>
        </p:blipFill>
        <p:spPr bwMode="auto">
          <a:xfrm>
            <a:off x="0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 rot="16200000">
            <a:off x="5270229" y="577376"/>
            <a:ext cx="3708412" cy="409675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8628" y="1491629"/>
            <a:ext cx="4050702" cy="2088232"/>
          </a:xfrm>
        </p:spPr>
        <p:txBody>
          <a:bodyPr>
            <a:noAutofit/>
          </a:bodyPr>
          <a:lstStyle/>
          <a:p>
            <a:pPr algn="just"/>
            <a:r>
              <a:rPr lang="ru-RU" sz="1050" dirty="0" smtClean="0">
                <a:solidFill>
                  <a:srgbClr val="34343C"/>
                </a:solidFill>
                <a:latin typeface="YS Text"/>
              </a:rPr>
              <a:t>     </a:t>
            </a:r>
            <a:endParaRPr lang="ru-RU" sz="1050" dirty="0" smtClean="0">
              <a:solidFill>
                <a:srgbClr val="000E72"/>
              </a:solidFill>
            </a:endParaRPr>
          </a:p>
        </p:txBody>
      </p:sp>
      <p:pic>
        <p:nvPicPr>
          <p:cNvPr id="9" name="Picture 5" descr="D:\ИМЦ\2026\Для презентации\1-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5" y="194834"/>
            <a:ext cx="1119173" cy="3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9041" y="1942358"/>
            <a:ext cx="4787796" cy="14401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ВНИМАНИЕ ! 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7697"/>
            <a:ext cx="3811442" cy="306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8574</TotalTime>
  <Words>315</Words>
  <Application>Microsoft Office PowerPoint</Application>
  <PresentationFormat>Экран (16:9)</PresentationFormat>
  <Paragraphs>47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YS Text</vt:lpstr>
      <vt:lpstr>Тема Office</vt:lpstr>
      <vt:lpstr>Учёт рабочего времени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ИМЦ</cp:lastModifiedBy>
  <cp:revision>295</cp:revision>
  <dcterms:created xsi:type="dcterms:W3CDTF">2025-09-15T04:43:58Z</dcterms:created>
  <dcterms:modified xsi:type="dcterms:W3CDTF">2026-06-01T13:57:58Z</dcterms:modified>
</cp:coreProperties>
</file>