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56" r:id="rId2"/>
    <p:sldId id="288" r:id="rId3"/>
    <p:sldId id="296" r:id="rId4"/>
    <p:sldId id="295" r:id="rId5"/>
    <p:sldId id="299" r:id="rId6"/>
    <p:sldId id="298" r:id="rId7"/>
    <p:sldId id="260" r:id="rId8"/>
    <p:sldId id="297" r:id="rId9"/>
    <p:sldId id="262" r:id="rId10"/>
    <p:sldId id="294" r:id="rId11"/>
    <p:sldId id="300" r:id="rId12"/>
    <p:sldId id="274" r:id="rId13"/>
    <p:sldId id="281" r:id="rId14"/>
    <p:sldId id="282" r:id="rId15"/>
    <p:sldId id="264" r:id="rId16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E72"/>
    <a:srgbClr val="F2F2F2"/>
    <a:srgbClr val="161870"/>
    <a:srgbClr val="181A76"/>
    <a:srgbClr val="3030A6"/>
    <a:srgbClr val="12145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30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delo.ru/art/384435-otpusk-veteranu-boevyh-deystviy-19-m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25268/52c76309b24d2ceead577058fbc4378e/#block_121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nternet.garant.ru/#/document/12125268/entry/140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652" y="-5055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15566"/>
            <a:ext cx="5040560" cy="25202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Учёт отпусков </a:t>
            </a:r>
            <a:r>
              <a:rPr lang="ru-RU" sz="3200" b="1" dirty="0" smtClean="0">
                <a:solidFill>
                  <a:schemeClr val="bg1"/>
                </a:solidFill>
              </a:rPr>
              <a:t>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451596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dirty="0">
                <a:solidFill>
                  <a:srgbClr val="F2F2F2"/>
                </a:solidFill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</a:p>
        </p:txBody>
      </p:sp>
      <p:pic>
        <p:nvPicPr>
          <p:cNvPr id="6" name="Picture 5" descr="D:\ИМЦ\2026\Для презентации\1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57" b="-17578"/>
          <a:stretch/>
        </p:blipFill>
        <p:spPr bwMode="auto">
          <a:xfrm>
            <a:off x="539552" y="244285"/>
            <a:ext cx="936104" cy="42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51520" y="267494"/>
            <a:ext cx="201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отдыха</a:t>
            </a:r>
            <a:endParaRPr lang="ru-RU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582581" y="-247143"/>
            <a:ext cx="3461745" cy="5643143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Работникам предоставляются ежегодные отпуска с сохранением места работы (должности) и </a:t>
            </a:r>
            <a:r>
              <a:rPr lang="ru-RU" dirty="0" smtClean="0"/>
              <a:t>среднего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08971" y="2260799"/>
            <a:ext cx="5408962" cy="992313"/>
          </a:xfrm>
        </p:spPr>
        <p:txBody>
          <a:bodyPr>
            <a:noAutofit/>
          </a:bodyPr>
          <a:lstStyle/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200" b="1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 Трудового кодекса Российской 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Федерации:</a:t>
            </a:r>
          </a:p>
          <a:p>
            <a:pPr algn="just">
              <a:lnSpc>
                <a:spcPts val="1650"/>
              </a:lnSpc>
              <a:spcBef>
                <a:spcPts val="0"/>
              </a:spcBef>
            </a:pP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Время </a:t>
            </a:r>
            <a:r>
              <a:rPr lang="ru-RU" sz="1200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отдыха - время, в течение которого работник свободен от исполнения трудовых обязанностей и которое он может использовать по своему усмотрению. </a:t>
            </a:r>
            <a:endParaRPr lang="ru-RU" sz="1200" dirty="0">
              <a:solidFill>
                <a:srgbClr val="3030A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22739" y="1151348"/>
            <a:ext cx="5352267" cy="1109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b="1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Пункт </a:t>
            </a:r>
            <a:r>
              <a:rPr lang="ru-RU" sz="1200" b="1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статьи 37 Конституции Российской Федерации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Каждый </a:t>
            </a:r>
            <a:r>
              <a:rPr lang="ru-RU" sz="1200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право на отдых. Работающему по трудовому договору гарантируются установленные федеральным законом продолжительность </a:t>
            </a: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времени, выходные </a:t>
            </a:r>
            <a:r>
              <a:rPr lang="ru-RU" sz="1200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праздничные дни, оплачиваемый ежегодный </a:t>
            </a: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отпуск.</a:t>
            </a:r>
            <a:endParaRPr lang="ru-RU" sz="1200" dirty="0">
              <a:solidFill>
                <a:srgbClr val="3030A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649762" y="2884634"/>
            <a:ext cx="524152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ts val="1650"/>
              </a:lnSpc>
              <a:spcAft>
                <a:spcPts val="1000"/>
              </a:spcAft>
              <a:buFontTx/>
              <a:buChar char="-"/>
            </a:pP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588588" y="3507195"/>
            <a:ext cx="532787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         </a:t>
            </a: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680778" y="3113806"/>
            <a:ext cx="5408962" cy="1191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000E72"/>
                </a:solidFill>
              </a:rPr>
              <a:t>           </a:t>
            </a:r>
            <a:endParaRPr lang="ru-RU" sz="1100" b="1" dirty="0">
              <a:solidFill>
                <a:srgbClr val="3030A6"/>
              </a:solidFill>
              <a:ea typeface="Calibri"/>
              <a:cs typeface="Times New Roman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588588" y="3253112"/>
            <a:ext cx="5386418" cy="930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ru-RU" sz="1200" b="1" dirty="0" smtClean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С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 </a:t>
            </a:r>
            <a:r>
              <a:rPr lang="ru-RU" sz="1200" b="1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Российской </a:t>
            </a:r>
            <a:r>
              <a:rPr lang="ru-RU" sz="1200" b="1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Федерации:</a:t>
            </a:r>
          </a:p>
          <a:p>
            <a:pPr algn="just">
              <a:lnSpc>
                <a:spcPts val="1650"/>
              </a:lnSpc>
              <a:spcBef>
                <a:spcPts val="0"/>
              </a:spcBef>
            </a:pPr>
            <a:r>
              <a:rPr lang="ru-RU" sz="1200" dirty="0" smtClean="0">
                <a:solidFill>
                  <a:srgbClr val="3030A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Работникам предоставляются ежегодные отпуска с сохранением места работы (должности) и среднего заработка.</a:t>
            </a:r>
            <a:endParaRPr lang="ru-RU" sz="1200" dirty="0">
              <a:solidFill>
                <a:srgbClr val="3030A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649762" y="2884634"/>
            <a:ext cx="524152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ts val="1650"/>
              </a:lnSpc>
              <a:spcAft>
                <a:spcPts val="1000"/>
              </a:spcAft>
              <a:buFontTx/>
              <a:buChar char="-"/>
            </a:pP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588588" y="3507195"/>
            <a:ext cx="532787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         </a:t>
            </a: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680778" y="3113806"/>
            <a:ext cx="5408962" cy="1191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000E72"/>
                </a:solidFill>
              </a:rPr>
              <a:t>           </a:t>
            </a:r>
            <a:endParaRPr lang="ru-RU" sz="1100" b="1" dirty="0">
              <a:solidFill>
                <a:srgbClr val="3030A6"/>
              </a:solidFill>
              <a:ea typeface="Calibri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244" y="123478"/>
            <a:ext cx="1517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Очередность предоставления  отпусков  </a:t>
            </a:r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428488"/>
              </p:ext>
            </p:extLst>
          </p:nvPr>
        </p:nvGraphicFramePr>
        <p:xfrm>
          <a:off x="1621795" y="29692"/>
          <a:ext cx="7471086" cy="5084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28615"/>
                <a:gridCol w="2642471"/>
              </a:tblGrid>
              <a:tr h="181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Категория работников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Документ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dirty="0" smtClean="0">
                          <a:effectLst/>
                        </a:rPr>
                        <a:t>подтверждающий </a:t>
                      </a:r>
                      <a:r>
                        <a:rPr lang="ru-RU" sz="800" dirty="0">
                          <a:effectLst/>
                        </a:rPr>
                        <a:t>льготу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181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Несовершеннолетние (ст. 267 ТК)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Паспорт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Родители, в том числе приёмные, опекуны или попечители, которые воспитывают ребёнка-инвалида в возрасте до 18 лет (ст. 262.1 ТК)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Свидетельство о рождении ребёнка, справка, подтверждающая инвалидность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1816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Почётные доноры России и СССР (ч. 1, 2 ст. 23 Закона от 20.07.2012 № 125-ФЗ)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Удостоверение почётного донора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Беременные перед или после отпуска по </a:t>
                      </a:r>
                      <a:r>
                        <a:rPr lang="ru-RU" sz="800" dirty="0" err="1">
                          <a:effectLst/>
                        </a:rPr>
                        <a:t>БиР</a:t>
                      </a:r>
                      <a:r>
                        <a:rPr lang="ru-RU" sz="800" dirty="0">
                          <a:effectLst/>
                        </a:rPr>
                        <a:t> и родам. Сотрудницы по окончании отпуска по уходу за ребёнком (ст. 260 ТК)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Справка о беременности, больничный, выданный в связи с отпуском по </a:t>
                      </a:r>
                      <a:r>
                        <a:rPr lang="ru-RU" sz="800" dirty="0" err="1">
                          <a:effectLst/>
                        </a:rPr>
                        <a:t>БиР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Сотрудники, у которых трое и больше детей до 18 лет. Льгота действует пока младшему не исполнится 14 лет (ст. 262.2 ТК)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Свидетельства о рождении детей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Супруг, который хочет воспользоваться отпуском во время отпуска по беременности жены (ч. 4 ст. 123 ТК)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Справка о беременности, копия больничного, который выдан для оформления отпуска по </a:t>
                      </a:r>
                      <a:r>
                        <a:rPr lang="ru-RU" sz="800" dirty="0" err="1">
                          <a:effectLst/>
                        </a:rPr>
                        <a:t>БиР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>
                          <a:effectLst/>
                        </a:rPr>
                        <a:t>Супруг/а военнослужащего одновременно с отпуском другого супруга (п. 11 ст. 11 Закона от 27.05.1998 № 76-ФЗ)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Справка с места службы, выписка из графика отпусков супруга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64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Участники Великой Отечественной войны, инвалиды войны, </a:t>
                      </a:r>
                      <a:r>
                        <a:rPr lang="ru-RU" sz="800" u="sng" dirty="0">
                          <a:effectLst/>
                          <a:hlinkClick r:id="rId3" tooltip="отпуск ветеранам боевых действий"/>
                        </a:rPr>
                        <a:t>ветераны боевых действий</a:t>
                      </a:r>
                      <a:r>
                        <a:rPr lang="ru-RU" sz="800" dirty="0">
                          <a:effectLst/>
                        </a:rPr>
                        <a:t>, в том числе получившие инвалидность (ст. 14–19 Закона от 12.01.1995 № 5-ФЗ)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Удостоверение ветерана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2968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Герои СССР, России, полные кавалеры ордена Славы (ч. 3 ст. 8 Закона от 15.01.1993 № 4301-1)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Удостоверение Героя СССР, России, полного кавалера ордена Славы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Герои </a:t>
                      </a:r>
                      <a:r>
                        <a:rPr lang="ru-RU" sz="800" dirty="0" err="1">
                          <a:effectLst/>
                        </a:rPr>
                        <a:t>Соцтруда</a:t>
                      </a:r>
                      <a:r>
                        <a:rPr lang="ru-RU" sz="800" dirty="0">
                          <a:effectLst/>
                        </a:rPr>
                        <a:t> и полные кавалеры ордена Трудовой Славы (ст. 6 Закона от 09.01.1997 № 5-ФЗ)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Удостоверение Героя Социалистического Труда, полного кавалера ордена Трудовой Славы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5541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>
                          <a:effectLst/>
                        </a:rPr>
                        <a:t>Сотрудники, которые получили или перенесли лучевую болезнь и другие заболевания, которые связаны с радиацией вследствие чернобыльской катастрофы или с работами по ликвидации её последствий, инвалиды вследствие чернобыльской катастрофы, участники ликвидации катастрофы (подп. 1 ч. 3 ст. 15 Закона от 15.05.1991 № 1244-1) </a:t>
                      </a:r>
                      <a:r>
                        <a:rPr lang="ru-RU" sz="800" baseline="30000">
                          <a:effectLst/>
                        </a:rPr>
                        <a:t>*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Удостоверение гражданина, который подвергся воздействию радиации вследствие катастрофы на ЧАЭС, справка об установлении инвалидности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5422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>
                          <a:effectLst/>
                        </a:rPr>
                        <a:t>Один из работающих в районах Крайнего Севера и приравненных местностях родителей (опекун или попечитель), который сопровождает ребёнка до 18 лет</a:t>
                      </a:r>
                      <a:r>
                        <a:rPr lang="ru-RU" sz="800" baseline="30000">
                          <a:effectLst/>
                        </a:rPr>
                        <a:t>**</a:t>
                      </a:r>
                      <a:r>
                        <a:rPr lang="ru-RU" sz="800">
                          <a:effectLst/>
                        </a:rPr>
                        <a:t> для поступления в образовательное учреждение среднего или высшего образования, расположенное в другой местности (ч. 5 ст. 322 ТК)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Паспорт ребёнка, справка из приемной комиссии вуза или </a:t>
                      </a:r>
                      <a:r>
                        <a:rPr lang="ru-RU" sz="800" dirty="0" err="1">
                          <a:effectLst/>
                        </a:rPr>
                        <a:t>ссуза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30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>
                          <a:effectLst/>
                        </a:rPr>
                        <a:t>Сотрудники, которые претендуют на отпуск за первый рабочий год, при намерении работодателя включить их в график (ст. 122 ТК РФ)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Приказ о приёме на работу, график отпусков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  <a:tr h="453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>
                          <a:effectLst/>
                        </a:rPr>
                        <a:t>Работники, призванные на службу по мобилизации или поступившие на военную службу по контракту/заключившие контракт о содействии в выполнении задач ВС РФ или войск нацгвардии (ч. 9 ст. 351.7 ТК)</a:t>
                      </a:r>
                      <a:r>
                        <a:rPr lang="ru-RU" sz="800" baseline="30000">
                          <a:effectLst/>
                        </a:rPr>
                        <a:t>***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125"/>
                        </a:spcAft>
                      </a:pPr>
                      <a:r>
                        <a:rPr lang="ru-RU" sz="800" dirty="0">
                          <a:effectLst/>
                        </a:rPr>
                        <a:t>Приказ о возобновлении работы сотрудника после мобилизации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9" marR="30189" marT="30189" marB="30189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7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4704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635896" y="1055197"/>
            <a:ext cx="5192937" cy="440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 </a:t>
            </a: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27984" y="2519032"/>
            <a:ext cx="3816425" cy="1235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100" b="1" dirty="0">
              <a:solidFill>
                <a:srgbClr val="181A7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78971"/>
            <a:ext cx="201622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endParaRPr lang="ru-RU" sz="1400" b="1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</a:pP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регламентирующие право на ежегодный оплачиваемый отпуск</a:t>
            </a:r>
            <a:endParaRPr lang="ru-RU" sz="1400" b="1" dirty="0">
              <a:solidFill>
                <a:srgbClr val="F2F2F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135400"/>
              </p:ext>
            </p:extLst>
          </p:nvPr>
        </p:nvGraphicFramePr>
        <p:xfrm>
          <a:off x="3131840" y="195487"/>
          <a:ext cx="5688632" cy="4752526"/>
        </p:xfrm>
        <a:graphic>
          <a:graphicData uri="http://schemas.openxmlformats.org/drawingml/2006/table">
            <a:tbl>
              <a:tblPr/>
              <a:tblGrid>
                <a:gridCol w="2972300"/>
                <a:gridCol w="2716332"/>
              </a:tblGrid>
              <a:tr h="398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Нормативно правовые</a:t>
                      </a:r>
                      <a:r>
                        <a:rPr lang="ru-RU" sz="1000" b="1" baseline="0" dirty="0" smtClean="0">
                          <a:solidFill>
                            <a:srgbClr val="181A76"/>
                          </a:solidFill>
                          <a:effectLst/>
                        </a:rPr>
                        <a:t> акты </a:t>
                      </a:r>
                      <a:endParaRPr lang="ru-RU" sz="1000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Что</a:t>
                      </a:r>
                      <a:r>
                        <a:rPr lang="ru-RU" sz="1000" b="1" baseline="0" dirty="0" smtClean="0">
                          <a:solidFill>
                            <a:srgbClr val="181A76"/>
                          </a:solidFill>
                          <a:effectLst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регулирует</a:t>
                      </a:r>
                      <a:endParaRPr lang="ru-RU" sz="1000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>
                          <a:solidFill>
                            <a:srgbClr val="181A76"/>
                          </a:solidFill>
                          <a:effectLst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Трудовой Кодекс</a:t>
                      </a:r>
                      <a:r>
                        <a:rPr lang="ru-RU" sz="1000" b="1" baseline="0" dirty="0" smtClean="0">
                          <a:solidFill>
                            <a:srgbClr val="181A76"/>
                          </a:solidFill>
                          <a:effectLst/>
                        </a:rPr>
                        <a:t> РФ </a:t>
                      </a: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(глава 19, ст. 114–128) 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>
                          <a:solidFill>
                            <a:srgbClr val="181A76"/>
                          </a:solidFill>
                          <a:effectLst/>
                        </a:rPr>
                        <a:t>Право на отпуск, виды отпусков, график, перенос, компенсации, порядок предоставления</a:t>
                      </a: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3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kern="1200" dirty="0" smtClean="0">
                          <a:solidFill>
                            <a:srgbClr val="181A7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закон от 29.12.2012 г. N 273-ФЗ "Об образовании в Российской Федерации" 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Особенности предоставления отпусков для педагогических работников</a:t>
                      </a:r>
                    </a:p>
                    <a:p>
                      <a:pPr algn="ctr" fontAlgn="ctr"/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02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kern="1200" dirty="0" smtClean="0">
                          <a:solidFill>
                            <a:srgbClr val="181A7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Постановление Правительства РФ от 03.04.2024 г. N 415 «О ежегодных основных удлиненных оплачиваемых отпусках«»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kern="1200" dirty="0" smtClean="0">
                          <a:solidFill>
                            <a:srgbClr val="181A7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отпусков педагогов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0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Семейный кодекс </a:t>
                      </a:r>
                      <a:r>
                        <a:rPr lang="ru-RU" sz="1000" b="1" i="0" kern="1200" dirty="0" smtClean="0">
                          <a:solidFill>
                            <a:srgbClr val="181A7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Российской Федерации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Основания для отпусков, связанных с семейными обстоятельствами (в совокупности с ТК РФ)</a:t>
                      </a:r>
                    </a:p>
                    <a:p>
                      <a:pPr algn="ctr" fontAlgn="ctr"/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04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Постановление Правительства РФ от 24.12.2007 № 922</a:t>
                      </a:r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181A76"/>
                          </a:solidFill>
                          <a:effectLst/>
                        </a:rPr>
                        <a:t>Порядок расчёта отпускных (средняя заработная плата)</a:t>
                      </a:r>
                    </a:p>
                    <a:p>
                      <a:pPr algn="ctr" fontAlgn="ctr"/>
                      <a:endParaRPr lang="ru-RU" sz="1000" b="1" dirty="0">
                        <a:solidFill>
                          <a:srgbClr val="181A76"/>
                        </a:solidFill>
                        <a:effectLst/>
                      </a:endParaRPr>
                    </a:p>
                  </a:txBody>
                  <a:tcPr marL="35503" marR="35503" marT="35503" marB="3550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1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4704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635896" y="1055197"/>
            <a:ext cx="5192937" cy="440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 </a:t>
            </a: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27984" y="2519032"/>
            <a:ext cx="3816425" cy="1235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100" b="1" dirty="0">
              <a:solidFill>
                <a:srgbClr val="181A7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78971"/>
            <a:ext cx="1800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на отпуск без сохранения заработной платы</a:t>
            </a:r>
            <a:endParaRPr lang="ru-RU" sz="1400" b="1" dirty="0">
              <a:solidFill>
                <a:srgbClr val="F2F2F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3478"/>
            <a:ext cx="5475054" cy="48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9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4704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834249" y="15404"/>
            <a:ext cx="3456386" cy="511269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/>
              <a:t>лица, признанные недееспособными в установленном федеральным законом порядке;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970480"/>
            <a:ext cx="4139854" cy="695631"/>
          </a:xfrm>
        </p:spPr>
        <p:txBody>
          <a:bodyPr>
            <a:noAutofit/>
          </a:bodyPr>
          <a:lstStyle/>
          <a:p>
            <a:pPr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Отпуск </a:t>
            </a:r>
            <a:r>
              <a:rPr lang="ru-RU" sz="1200" b="1" dirty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продлен или перенесен на другой срок, определяемый работодателем с учетом пожеланий работника, в случаях: </a:t>
            </a:r>
            <a:endParaRPr lang="ru-RU" sz="1200" b="1" dirty="0" smtClean="0">
              <a:solidFill>
                <a:srgbClr val="1618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•  </a:t>
            </a:r>
            <a:r>
              <a:rPr lang="ru-RU" sz="1200" dirty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нетрудоспособности работника; </a:t>
            </a:r>
            <a:endParaRPr lang="ru-RU" sz="1200" dirty="0" smtClean="0">
              <a:solidFill>
                <a:srgbClr val="1618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200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b="1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200" dirty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работником во время ежегодного оплачиваемого отпуска государственных обязанностей, если для этого трудовым законодательством предусмотрено освобождение от работы; </a:t>
            </a:r>
            <a:endParaRPr lang="ru-RU" sz="1200" dirty="0" smtClean="0">
              <a:solidFill>
                <a:srgbClr val="1618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200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200" b="1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200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других случаях, предусмотренных трудовым законодательством, </a:t>
            </a:r>
            <a:r>
              <a:rPr lang="ru-RU" sz="1200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локальными </a:t>
            </a:r>
            <a:r>
              <a:rPr lang="ru-RU" sz="1200" dirty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нормативными актами</a:t>
            </a:r>
            <a:r>
              <a:rPr lang="ru-RU" sz="1200" b="1" dirty="0" smtClean="0">
                <a:solidFill>
                  <a:srgbClr val="1618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ru-RU" sz="1100" b="1" dirty="0">
              <a:solidFill>
                <a:srgbClr val="161870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ru-RU" sz="1100" b="1" dirty="0">
              <a:solidFill>
                <a:srgbClr val="161870"/>
              </a:solidFill>
              <a:ea typeface="Calibri"/>
              <a:cs typeface="Times New Roman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35896" y="1055197"/>
            <a:ext cx="5192937" cy="440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 </a:t>
            </a: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27984" y="2519032"/>
            <a:ext cx="3816425" cy="1235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100" b="1" dirty="0">
              <a:solidFill>
                <a:srgbClr val="181A7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78971"/>
            <a:ext cx="216024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</a:pPr>
            <a:endParaRPr lang="ru-RU" sz="1400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</a:pP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</a:t>
            </a:r>
            <a:r>
              <a:rPr lang="ru-RU" sz="14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</a:t>
            </a:r>
          </a:p>
          <a:p>
            <a:pPr>
              <a:lnSpc>
                <a:spcPts val="2100"/>
              </a:lnSpc>
            </a:pP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ежегодного отпуска</a:t>
            </a:r>
            <a:endParaRPr lang="ru-RU" sz="1400" b="1" dirty="0">
              <a:solidFill>
                <a:srgbClr val="F2F2F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4281805"/>
            <a:ext cx="2304255" cy="5040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rgbClr val="000E72"/>
                </a:solidFill>
              </a:rPr>
              <a:t>Часть первая статьи 124 ТК РФ</a:t>
            </a:r>
          </a:p>
        </p:txBody>
      </p:sp>
    </p:spTree>
    <p:extLst>
      <p:ext uri="{BB962C8B-B14F-4D97-AF65-F5344CB8AC3E}">
        <p14:creationId xmlns:p14="http://schemas.microsoft.com/office/powerpoint/2010/main" val="28331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267494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продлении ежегодного отпуска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>
              <a:solidFill>
                <a:srgbClr val="181A7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01" y="51470"/>
            <a:ext cx="5113040" cy="507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7494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переносе отпуска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>
              <a:solidFill>
                <a:srgbClr val="181A76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03" y="78143"/>
            <a:ext cx="4896544" cy="5020022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3521616"/>
            <a:ext cx="3426498" cy="1576549"/>
          </a:xfrm>
          <a:prstGeom prst="roundRect">
            <a:avLst/>
          </a:prstGeom>
          <a:solidFill>
            <a:srgbClr val="F2F2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solidFill>
                <a:srgbClr val="000E72"/>
              </a:solidFill>
            </a:endParaRPr>
          </a:p>
          <a:p>
            <a:pPr algn="just"/>
            <a:endParaRPr lang="ru-RU" sz="1200" dirty="0" smtClean="0">
              <a:solidFill>
                <a:srgbClr val="000E72"/>
              </a:solidFill>
            </a:endParaRPr>
          </a:p>
          <a:p>
            <a:pPr algn="just"/>
            <a:endParaRPr lang="ru-RU" sz="1100" dirty="0" smtClean="0">
              <a:solidFill>
                <a:srgbClr val="000E72"/>
              </a:solidFill>
            </a:endParaRPr>
          </a:p>
          <a:p>
            <a:pPr algn="just"/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ч.4 ст. 124 ТК РФ устанавливает запрет на перенос отпуска следующим категориям работников: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несовершеннолетние 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(работники </a:t>
            </a: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</a:p>
          <a:p>
            <a:pPr algn="just"/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возрасте 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 18 </a:t>
            </a: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лет);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работники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занятые на работах с вредными </a:t>
            </a:r>
            <a:endParaRPr lang="ru-RU" sz="1100" dirty="0" smtClean="0">
              <a:solidFill>
                <a:srgbClr val="000E7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(или) опасными условиями труда</a:t>
            </a: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 smtClean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не использовали отпуск в течение двух лет подряд</a:t>
            </a:r>
            <a:r>
              <a:rPr lang="ru-RU" sz="1100" b="1" dirty="0">
                <a:solidFill>
                  <a:srgbClr val="000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00" dirty="0">
                <a:solidFill>
                  <a:srgbClr val="000E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1200" dirty="0">
              <a:solidFill>
                <a:srgbClr val="000E7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 smtClean="0">
              <a:solidFill>
                <a:srgbClr val="000E72"/>
              </a:solidFill>
            </a:endParaRPr>
          </a:p>
          <a:p>
            <a:pPr algn="ctr"/>
            <a:r>
              <a:rPr lang="ru-RU" sz="1200" dirty="0" smtClean="0">
                <a:solidFill>
                  <a:srgbClr val="000E72"/>
                </a:solidFill>
              </a:rPr>
              <a:t> </a:t>
            </a:r>
            <a:endParaRPr lang="ru-RU" sz="1200" dirty="0">
              <a:solidFill>
                <a:srgbClr val="000E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6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5003" y="-24868"/>
            <a:ext cx="9144000" cy="51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9512" y="123478"/>
            <a:ext cx="17281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  регулирующие  продление отпуска в связи с болезнью работника</a:t>
            </a:r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 rot="16200000">
            <a:off x="4605402" y="-53351"/>
            <a:ext cx="3389739" cy="561560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/>
              <a:t>Федеральный закон от 29 декабря 2006 г. N 255-ФЗ "Об обязательном социальном страховании на случай временной нетрудоспособности и в связи с материнством" </a:t>
            </a:r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814963" y="1811000"/>
            <a:ext cx="5192937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81A76"/>
                </a:solidFill>
              </a:rPr>
              <a:t>Федеральный закон от </a:t>
            </a:r>
            <a:r>
              <a:rPr lang="ru-RU" sz="1200" dirty="0" smtClean="0">
                <a:solidFill>
                  <a:srgbClr val="181A76"/>
                </a:solidFill>
              </a:rPr>
              <a:t>29.12.2006 </a:t>
            </a:r>
            <a:r>
              <a:rPr lang="ru-RU" sz="1200" dirty="0">
                <a:solidFill>
                  <a:srgbClr val="181A76"/>
                </a:solidFill>
              </a:rPr>
              <a:t>г. N 255-ФЗ </a:t>
            </a:r>
            <a:r>
              <a:rPr lang="ru-RU" sz="1200" dirty="0" smtClean="0">
                <a:solidFill>
                  <a:srgbClr val="181A76"/>
                </a:solidFill>
              </a:rPr>
              <a:t>«Об </a:t>
            </a:r>
            <a:r>
              <a:rPr lang="ru-RU" sz="1200" dirty="0">
                <a:solidFill>
                  <a:srgbClr val="181A76"/>
                </a:solidFill>
              </a:rPr>
              <a:t>обязательном социальном страховании на случай временной нетрудоспособности и в связи с </a:t>
            </a:r>
            <a:r>
              <a:rPr lang="ru-RU" sz="1200" dirty="0" smtClean="0">
                <a:solidFill>
                  <a:srgbClr val="181A76"/>
                </a:solidFill>
              </a:rPr>
              <a:t>материнством»</a:t>
            </a:r>
            <a:endParaRPr lang="ru-RU" sz="105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788295" y="3430914"/>
            <a:ext cx="5192937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81A76"/>
                </a:solidFill>
              </a:rPr>
              <a:t>Письмо Федеральной службы по труду и занятости от </a:t>
            </a:r>
            <a:r>
              <a:rPr lang="ru-RU" sz="1200" dirty="0" smtClean="0">
                <a:solidFill>
                  <a:srgbClr val="181A76"/>
                </a:solidFill>
              </a:rPr>
              <a:t>27.12.2007 </a:t>
            </a:r>
            <a:r>
              <a:rPr lang="ru-RU" sz="1200" dirty="0">
                <a:solidFill>
                  <a:srgbClr val="181A76"/>
                </a:solidFill>
              </a:rPr>
              <a:t>г. N 5339-6-1 </a:t>
            </a:r>
            <a:r>
              <a:rPr lang="ru-RU" sz="1200" dirty="0" smtClean="0">
                <a:solidFill>
                  <a:srgbClr val="181A76"/>
                </a:solidFill>
              </a:rPr>
              <a:t>«О </a:t>
            </a:r>
            <a:r>
              <a:rPr lang="ru-RU" sz="1200" dirty="0">
                <a:solidFill>
                  <a:srgbClr val="181A76"/>
                </a:solidFill>
              </a:rPr>
              <a:t>продлении ежегодного оплачиваемого отпуска в случае временной нетрудоспособности </a:t>
            </a:r>
            <a:r>
              <a:rPr lang="ru-RU" sz="1200" dirty="0" smtClean="0">
                <a:solidFill>
                  <a:srgbClr val="181A76"/>
                </a:solidFill>
              </a:rPr>
              <a:t>работника»</a:t>
            </a:r>
            <a:endParaRPr lang="ru-RU" sz="105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788295" y="1276570"/>
            <a:ext cx="5192937" cy="35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81A76"/>
                </a:solidFill>
              </a:rPr>
              <a:t>Трудовой </a:t>
            </a:r>
            <a:r>
              <a:rPr lang="ru-RU" sz="1200" dirty="0">
                <a:solidFill>
                  <a:srgbClr val="181A76"/>
                </a:solidFill>
              </a:rPr>
              <a:t>кодекс Российской Федерации от </a:t>
            </a:r>
            <a:r>
              <a:rPr lang="ru-RU" sz="1200" dirty="0" smtClean="0">
                <a:solidFill>
                  <a:srgbClr val="181A76"/>
                </a:solidFill>
              </a:rPr>
              <a:t>30.12.2001 </a:t>
            </a:r>
            <a:r>
              <a:rPr lang="ru-RU" sz="1200" dirty="0">
                <a:solidFill>
                  <a:srgbClr val="181A76"/>
                </a:solidFill>
              </a:rPr>
              <a:t>г. N 197-ФЗ (ТК РФ</a:t>
            </a:r>
            <a:r>
              <a:rPr lang="ru-RU" sz="1200" dirty="0" smtClean="0">
                <a:solidFill>
                  <a:srgbClr val="181A76"/>
                </a:solidFill>
              </a:rPr>
              <a:t>)</a:t>
            </a:r>
            <a:endParaRPr lang="ru-RU" sz="105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792746" y="2651671"/>
            <a:ext cx="5192937" cy="572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81A76"/>
                </a:solidFill>
              </a:rPr>
              <a:t>Правила </a:t>
            </a:r>
            <a:r>
              <a:rPr lang="ru-RU" sz="1200" dirty="0" smtClean="0">
                <a:solidFill>
                  <a:srgbClr val="181A76"/>
                </a:solidFill>
              </a:rPr>
              <a:t>«Об </a:t>
            </a:r>
            <a:r>
              <a:rPr lang="ru-RU" sz="1200" dirty="0">
                <a:solidFill>
                  <a:srgbClr val="181A76"/>
                </a:solidFill>
              </a:rPr>
              <a:t>очередных и дополнительных </a:t>
            </a:r>
            <a:r>
              <a:rPr lang="ru-RU" sz="1200" dirty="0" smtClean="0">
                <a:solidFill>
                  <a:srgbClr val="181A76"/>
                </a:solidFill>
              </a:rPr>
              <a:t>отпусках» </a:t>
            </a:r>
            <a:r>
              <a:rPr lang="ru-RU" sz="1200" dirty="0">
                <a:solidFill>
                  <a:srgbClr val="181A76"/>
                </a:solidFill>
              </a:rPr>
              <a:t>(утв. Народным Комиссариатом Труда СССР 30 апреля 1930 г. N </a:t>
            </a:r>
            <a:r>
              <a:rPr lang="ru-RU" sz="1200" dirty="0" smtClean="0">
                <a:solidFill>
                  <a:srgbClr val="181A76"/>
                </a:solidFill>
              </a:rPr>
              <a:t>169 – применяются со значительными ограничениями</a:t>
            </a:r>
            <a:endParaRPr lang="ru-RU" sz="105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39551" y="180754"/>
            <a:ext cx="32575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F2F2F2"/>
              </a:solidFill>
            </a:endParaRPr>
          </a:p>
          <a:p>
            <a:r>
              <a:rPr lang="ru-RU" sz="1400" b="1" dirty="0" smtClean="0">
                <a:solidFill>
                  <a:srgbClr val="F2F2F2"/>
                </a:solidFill>
              </a:rPr>
              <a:t>Правила об </a:t>
            </a:r>
            <a:r>
              <a:rPr lang="ru-RU" sz="1400" b="1" dirty="0">
                <a:solidFill>
                  <a:srgbClr val="F2F2F2"/>
                </a:solidFill>
              </a:rPr>
              <a:t>очередных и дополнительных </a:t>
            </a:r>
            <a:r>
              <a:rPr lang="ru-RU" sz="1400" b="1" dirty="0" smtClean="0">
                <a:solidFill>
                  <a:srgbClr val="F2F2F2"/>
                </a:solidFill>
              </a:rPr>
              <a:t>отпусках</a:t>
            </a:r>
          </a:p>
          <a:p>
            <a:r>
              <a:rPr lang="ru-RU" sz="1400" b="1" dirty="0" smtClean="0">
                <a:solidFill>
                  <a:srgbClr val="F2F2F2"/>
                </a:solidFill>
              </a:rPr>
              <a:t>от 30.04.1930 </a:t>
            </a:r>
            <a:r>
              <a:rPr lang="ru-RU" sz="1400" b="1" dirty="0">
                <a:solidFill>
                  <a:srgbClr val="F2F2F2"/>
                </a:solidFill>
              </a:rPr>
              <a:t>N </a:t>
            </a:r>
            <a:r>
              <a:rPr lang="ru-RU" sz="1400" b="1" dirty="0" smtClean="0">
                <a:solidFill>
                  <a:srgbClr val="F2F2F2"/>
                </a:solidFill>
              </a:rPr>
              <a:t>169</a:t>
            </a:r>
            <a:endParaRPr lang="ru-RU" sz="1400" b="1" dirty="0">
              <a:solidFill>
                <a:srgbClr val="F2F2F2"/>
              </a:solidFill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031525" y="373878"/>
            <a:ext cx="3286961" cy="4932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/>
              <a:t>- если же эти причины наступили во время пребывания работника в отпуске, то срок возвращения из отпуска автоматически удлиняется на соответствующее количество дней, причем работник обязан немедленно уведомить об этом работодателя.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1425984"/>
            <a:ext cx="4640560" cy="640976"/>
          </a:xfrm>
        </p:spPr>
        <p:txBody>
          <a:bodyPr>
            <a:normAutofit/>
          </a:bodyPr>
          <a:lstStyle/>
          <a:p>
            <a:r>
              <a:rPr lang="ru-RU" sz="1900" dirty="0" smtClean="0">
                <a:solidFill>
                  <a:srgbClr val="3030A6"/>
                </a:solidFill>
              </a:rPr>
              <a:t>Принципы переноса и продления отпуска:</a:t>
            </a:r>
            <a:endParaRPr lang="ru-RU" sz="1900" dirty="0">
              <a:solidFill>
                <a:srgbClr val="3030A6"/>
              </a:solidFill>
            </a:endParaRPr>
          </a:p>
          <a:p>
            <a:endParaRPr lang="ru-RU" dirty="0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427984" y="2097660"/>
            <a:ext cx="4320480" cy="83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1A76"/>
                </a:solidFill>
              </a:rPr>
              <a:t> </a:t>
            </a:r>
            <a:r>
              <a:rPr lang="ru-RU" sz="1100" dirty="0" smtClean="0">
                <a:solidFill>
                  <a:srgbClr val="181A76"/>
                </a:solidFill>
              </a:rPr>
              <a:t>   если причины, наступили </a:t>
            </a:r>
            <a:r>
              <a:rPr lang="ru-RU" sz="1100" dirty="0">
                <a:solidFill>
                  <a:srgbClr val="181A76"/>
                </a:solidFill>
              </a:rPr>
              <a:t>до </a:t>
            </a:r>
            <a:r>
              <a:rPr lang="ru-RU" sz="1100" dirty="0" smtClean="0">
                <a:solidFill>
                  <a:srgbClr val="181A76"/>
                </a:solidFill>
              </a:rPr>
              <a:t>начала отпуска, </a:t>
            </a:r>
            <a:r>
              <a:rPr lang="ru-RU" sz="1100" dirty="0">
                <a:solidFill>
                  <a:srgbClr val="181A76"/>
                </a:solidFill>
              </a:rPr>
              <a:t>то новый срок отпуска определяется по соглашению работодателя с работником</a:t>
            </a:r>
            <a:r>
              <a:rPr lang="ru-RU" sz="1100" dirty="0" smtClean="0">
                <a:solidFill>
                  <a:srgbClr val="181A76"/>
                </a:solidFill>
              </a:rPr>
              <a:t>;</a:t>
            </a:r>
            <a:endParaRPr lang="ru-RU" sz="1100" dirty="0">
              <a:solidFill>
                <a:srgbClr val="181A76"/>
              </a:solidFill>
            </a:endParaRPr>
          </a:p>
          <a:p>
            <a:pPr algn="just"/>
            <a:endParaRPr lang="ru-RU" dirty="0">
              <a:solidFill>
                <a:srgbClr val="181A76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923928" y="2754452"/>
            <a:ext cx="5032648" cy="640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>
              <a:solidFill>
                <a:srgbClr val="3030A6"/>
              </a:solidFill>
            </a:endParaRPr>
          </a:p>
          <a:p>
            <a:pPr algn="just"/>
            <a:endParaRPr lang="ru-RU" dirty="0">
              <a:solidFill>
                <a:srgbClr val="3030A6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99992" y="2931789"/>
            <a:ext cx="4176464" cy="9361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1A76"/>
                </a:solidFill>
              </a:rPr>
              <a:t> </a:t>
            </a:r>
            <a:r>
              <a:rPr lang="ru-RU" sz="1100" dirty="0" smtClean="0">
                <a:solidFill>
                  <a:srgbClr val="181A76"/>
                </a:solidFill>
              </a:rPr>
              <a:t>    если причины </a:t>
            </a:r>
            <a:r>
              <a:rPr lang="ru-RU" sz="1100" dirty="0">
                <a:solidFill>
                  <a:srgbClr val="181A76"/>
                </a:solidFill>
              </a:rPr>
              <a:t>наступили во время пребывания работника в отпуске, то срок возвращения из отпуска автоматически удлиняется на соответствующее количество </a:t>
            </a:r>
            <a:r>
              <a:rPr lang="ru-RU" sz="1100" dirty="0" smtClean="0">
                <a:solidFill>
                  <a:srgbClr val="181A76"/>
                </a:solidFill>
              </a:rPr>
              <a:t>дней</a:t>
            </a:r>
            <a:r>
              <a:rPr lang="ru-RU" sz="1100" dirty="0">
                <a:solidFill>
                  <a:srgbClr val="181A76"/>
                </a:solidFill>
              </a:rPr>
              <a:t>.</a:t>
            </a:r>
          </a:p>
          <a:p>
            <a:pPr algn="just"/>
            <a:endParaRPr lang="ru-RU" sz="1200" dirty="0">
              <a:solidFill>
                <a:srgbClr val="181A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4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11560" y="267494"/>
            <a:ext cx="20858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отзыве</a:t>
            </a:r>
          </a:p>
          <a:p>
            <a:r>
              <a:rPr lang="ru-RU" sz="14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ежегодного отпуска</a:t>
            </a:r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923928" y="2754452"/>
            <a:ext cx="5032648" cy="640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>
              <a:solidFill>
                <a:srgbClr val="3030A6"/>
              </a:solidFill>
            </a:endParaRPr>
          </a:p>
          <a:p>
            <a:pPr algn="just"/>
            <a:endParaRPr lang="ru-RU" dirty="0">
              <a:solidFill>
                <a:srgbClr val="3030A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8144"/>
            <a:ext cx="4857614" cy="50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8794" y="-8038"/>
            <a:ext cx="918279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267494"/>
            <a:ext cx="1800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отпуска </a:t>
            </a: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</a:t>
            </a:r>
            <a:r>
              <a:rPr lang="ru-RU" sz="14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нетрудоспособности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31840"/>
              </p:ext>
            </p:extLst>
          </p:nvPr>
        </p:nvGraphicFramePr>
        <p:xfrm>
          <a:off x="2969567" y="627534"/>
          <a:ext cx="5976664" cy="4392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9901"/>
                <a:gridCol w="3076763"/>
              </a:tblGrid>
              <a:tr h="4061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Основания, по которым увольнение работника в период его временной нетрудоспособности и в период пребывания в отпуске</a:t>
                      </a:r>
                      <a:endParaRPr lang="ru-RU" sz="1000" dirty="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97" marR="5779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 допускается:</a:t>
                      </a:r>
                      <a:endParaRPr lang="ru-RU" sz="1000" dirty="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97" marR="577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допускается:</a:t>
                      </a:r>
                      <a:endParaRPr lang="ru-RU" sz="1000" dirty="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97" marR="57797" marT="0" marB="0"/>
                </a:tc>
              </a:tr>
              <a:tr h="32494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 все случаи расторжения трудового договора по инициативе работодателя, кроме ликвидации организации, в частности</a:t>
                      </a:r>
                      <a:r>
                        <a:rPr lang="ru-RU" sz="1100" dirty="0" smtClean="0">
                          <a:effectLst/>
                        </a:rPr>
                        <a:t>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</a:endParaRPr>
                    </a:p>
                    <a:p>
                      <a:pPr indent="3549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сокращение численности или штата;</a:t>
                      </a:r>
                      <a:endParaRPr lang="ru-RU" sz="1000" dirty="0">
                        <a:effectLst/>
                      </a:endParaRPr>
                    </a:p>
                    <a:p>
                      <a:pPr indent="3549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прогул;</a:t>
                      </a:r>
                      <a:endParaRPr lang="ru-RU" sz="1000" dirty="0">
                        <a:effectLst/>
                      </a:endParaRPr>
                    </a:p>
                    <a:p>
                      <a:pPr indent="3549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неудовлетворительный результат испытания;</a:t>
                      </a:r>
                      <a:endParaRPr lang="ru-RU" sz="1000" dirty="0">
                        <a:effectLst/>
                      </a:endParaRPr>
                    </a:p>
                    <a:p>
                      <a:pPr indent="3549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принятие уполномоченным органом (лицом) решения о прекращении трудового договора с руководителем организации</a:t>
                      </a:r>
                      <a:endParaRPr lang="ru-RU" sz="1000" dirty="0">
                        <a:effectLst/>
                      </a:endParaRPr>
                    </a:p>
                    <a:p>
                      <a:pPr indent="3549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 др.</a:t>
                      </a:r>
                      <a:endParaRPr lang="ru-RU" sz="1000" dirty="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97" marR="577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 ликвидация организации либо прекращение деятельности индивидуальным предпринимателем;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 все остальные основания прекращения трудового договора, не относящиеся к случаям увольнения по инициативе работодателя, в том числе:</a:t>
                      </a:r>
                      <a:endParaRPr lang="ru-RU" sz="1000" dirty="0">
                        <a:effectLst/>
                      </a:endParaRPr>
                    </a:p>
                    <a:p>
                      <a:pPr indent="2660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соглашение сторон;</a:t>
                      </a:r>
                      <a:endParaRPr lang="ru-RU" sz="1000" dirty="0">
                        <a:effectLst/>
                      </a:endParaRPr>
                    </a:p>
                    <a:p>
                      <a:pPr indent="2660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расторжение трудового договора по инициативе работника (по собственному желанию);</a:t>
                      </a:r>
                      <a:endParaRPr lang="ru-RU" sz="1000" dirty="0">
                        <a:effectLst/>
                      </a:endParaRPr>
                    </a:p>
                    <a:p>
                      <a:pPr indent="2660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истечение срока трудового договора;</a:t>
                      </a:r>
                      <a:endParaRPr lang="ru-RU" sz="1000" dirty="0">
                        <a:effectLst/>
                      </a:endParaRPr>
                    </a:p>
                    <a:p>
                      <a:pPr indent="2660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обстоятельства, не зависящие от воли сторон</a:t>
                      </a:r>
                      <a:endParaRPr lang="ru-RU" sz="1000" dirty="0">
                        <a:effectLst/>
                      </a:endParaRPr>
                    </a:p>
                    <a:p>
                      <a:pPr indent="26606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 др.</a:t>
                      </a:r>
                      <a:endParaRPr lang="ru-RU" sz="1000" dirty="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797" marR="577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13320"/>
            <a:ext cx="9144000" cy="516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460750" y="2306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641078" y="-4081"/>
            <a:ext cx="3432451" cy="541575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 smtClean="0"/>
              <a:t>- если же эти причины наступили во время пребывания работника в отпуске, то срок возвращения из отпуска автоматически удлиняется на соответствующее количество дней, причем работник обязан немедленно уведомить об этом работодателя.</a:t>
            </a:r>
            <a:endParaRPr lang="ru-RU" sz="1100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79553" y="1230911"/>
            <a:ext cx="5040560" cy="1084689"/>
          </a:xfrm>
        </p:spPr>
        <p:txBody>
          <a:bodyPr>
            <a:normAutofit fontScale="250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rgbClr val="000E72"/>
                </a:solidFill>
              </a:rPr>
              <a:t> Согласно части третьей статьи 84.1 ТК </a:t>
            </a:r>
            <a:r>
              <a:rPr lang="ru-RU" sz="4000" dirty="0">
                <a:solidFill>
                  <a:srgbClr val="000E72"/>
                </a:solidFill>
              </a:rPr>
              <a:t>РФ </a:t>
            </a:r>
            <a:r>
              <a:rPr lang="ru-RU" sz="4000" dirty="0" smtClean="0">
                <a:solidFill>
                  <a:srgbClr val="000E72"/>
                </a:solidFill>
              </a:rPr>
              <a:t>– днем прекращения трудового </a:t>
            </a:r>
          </a:p>
          <a:p>
            <a:pPr algn="just"/>
            <a:r>
              <a:rPr lang="ru-RU" sz="4000" dirty="0" smtClean="0">
                <a:solidFill>
                  <a:srgbClr val="000E72"/>
                </a:solidFill>
              </a:rPr>
              <a:t>договора </a:t>
            </a:r>
            <a:r>
              <a:rPr lang="ru-RU" sz="4000" dirty="0">
                <a:solidFill>
                  <a:srgbClr val="000E72"/>
                </a:solidFill>
              </a:rPr>
              <a:t>во всех случаях является последний день работы сотрудника, кроме случаев, когда он фактически не работал, но за ним сохранялось место работы (должность). </a:t>
            </a:r>
            <a:r>
              <a:rPr lang="ru-RU" sz="4000" dirty="0" smtClean="0">
                <a:solidFill>
                  <a:srgbClr val="000E72"/>
                </a:solidFill>
              </a:rPr>
              <a:t>Из</a:t>
            </a:r>
            <a:r>
              <a:rPr lang="ru-RU" sz="4000" dirty="0">
                <a:solidFill>
                  <a:srgbClr val="000E72"/>
                </a:solidFill>
              </a:rPr>
              <a:t> </a:t>
            </a:r>
            <a:r>
              <a:rPr lang="ru-RU" sz="4000" dirty="0">
                <a:solidFill>
                  <a:srgbClr val="000E72"/>
                </a:solidFill>
                <a:hlinkClick r:id="rId3"/>
              </a:rPr>
              <a:t>части первой ст. 121</a:t>
            </a:r>
            <a:r>
              <a:rPr lang="ru-RU" sz="4000" dirty="0">
                <a:solidFill>
                  <a:srgbClr val="000E72"/>
                </a:solidFill>
              </a:rPr>
              <a:t> ТК </a:t>
            </a:r>
            <a:r>
              <a:rPr lang="ru-RU" sz="4000" dirty="0" smtClean="0">
                <a:solidFill>
                  <a:srgbClr val="000E72"/>
                </a:solidFill>
              </a:rPr>
              <a:t>РФ следует что место </a:t>
            </a:r>
            <a:r>
              <a:rPr lang="ru-RU" sz="4000" dirty="0">
                <a:solidFill>
                  <a:srgbClr val="000E72"/>
                </a:solidFill>
              </a:rPr>
              <a:t>работы (должность) сохраняется за работником, в том числе на время выходных и нерабочих праздничных дней. Таким образом, трудовое законодательство не препятствует тому, чтобы дата прекращения трудового договора </a:t>
            </a:r>
            <a:r>
              <a:rPr lang="ru-RU" sz="4000" dirty="0">
                <a:solidFill>
                  <a:srgbClr val="161870"/>
                </a:solidFill>
              </a:rPr>
              <a:t>приходилась на выходной или праздничный день.</a:t>
            </a:r>
          </a:p>
          <a:p>
            <a:pPr algn="just"/>
            <a:endParaRPr lang="ru-RU" sz="4000" dirty="0">
              <a:solidFill>
                <a:srgbClr val="000E72"/>
              </a:solidFill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95486"/>
            <a:ext cx="1728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 в </a:t>
            </a:r>
          </a:p>
          <a:p>
            <a:pPr algn="just"/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 день </a:t>
            </a:r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359450" y="2650724"/>
            <a:ext cx="4640560" cy="1223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4400" dirty="0" smtClean="0">
                <a:solidFill>
                  <a:srgbClr val="000E72"/>
                </a:solidFill>
              </a:rPr>
              <a:t> </a:t>
            </a:r>
            <a:endParaRPr lang="ru-RU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894137" y="2405911"/>
            <a:ext cx="4926335" cy="92218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rgbClr val="181A76"/>
                </a:solidFill>
              </a:rPr>
              <a:t>Статья 14</a:t>
            </a:r>
            <a:r>
              <a:rPr lang="ru-RU" sz="4000" dirty="0">
                <a:solidFill>
                  <a:srgbClr val="181A76"/>
                </a:solidFill>
              </a:rPr>
              <a:t> ТК РФ применяется, если </a:t>
            </a:r>
            <a:r>
              <a:rPr lang="ru-RU" sz="4000" dirty="0" smtClean="0">
                <a:solidFill>
                  <a:srgbClr val="181A76"/>
                </a:solidFill>
              </a:rPr>
              <a:t>в </a:t>
            </a:r>
            <a:r>
              <a:rPr lang="ru-RU" sz="4000" dirty="0">
                <a:solidFill>
                  <a:srgbClr val="181A76"/>
                </a:solidFill>
              </a:rPr>
              <a:t>заявлении </a:t>
            </a:r>
            <a:r>
              <a:rPr lang="ru-RU" sz="4000" dirty="0" smtClean="0">
                <a:solidFill>
                  <a:srgbClr val="181A76"/>
                </a:solidFill>
              </a:rPr>
              <a:t>об увольнении работник не </a:t>
            </a:r>
          </a:p>
          <a:p>
            <a:pPr algn="just"/>
            <a:r>
              <a:rPr lang="ru-RU" sz="4000" dirty="0" smtClean="0">
                <a:solidFill>
                  <a:srgbClr val="181A76"/>
                </a:solidFill>
              </a:rPr>
              <a:t>указал желаемую </a:t>
            </a:r>
            <a:r>
              <a:rPr lang="ru-RU" sz="4000" dirty="0">
                <a:solidFill>
                  <a:srgbClr val="181A76"/>
                </a:solidFill>
              </a:rPr>
              <a:t>дату </a:t>
            </a:r>
            <a:r>
              <a:rPr lang="ru-RU" sz="4000" dirty="0" smtClean="0">
                <a:solidFill>
                  <a:srgbClr val="181A76"/>
                </a:solidFill>
              </a:rPr>
              <a:t>прекращения </a:t>
            </a:r>
            <a:r>
              <a:rPr lang="ru-RU" sz="4000" dirty="0">
                <a:solidFill>
                  <a:srgbClr val="181A76"/>
                </a:solidFill>
              </a:rPr>
              <a:t>трудовых отношений либо указал дату, с которой работодатель, имея на это право, не </a:t>
            </a:r>
            <a:r>
              <a:rPr lang="ru-RU" sz="4000" dirty="0" smtClean="0">
                <a:solidFill>
                  <a:srgbClr val="181A76"/>
                </a:solidFill>
              </a:rPr>
              <a:t>согласился.                                                                                   </a:t>
            </a:r>
          </a:p>
          <a:p>
            <a:pPr algn="just"/>
            <a:r>
              <a:rPr lang="ru-RU" sz="4000" dirty="0" smtClean="0">
                <a:solidFill>
                  <a:srgbClr val="181A76"/>
                </a:solidFill>
              </a:rPr>
              <a:t>                    Именно в такой ситуации прекращение трудового договора производится в последний </a:t>
            </a:r>
            <a:r>
              <a:rPr lang="ru-RU" sz="4000" dirty="0">
                <a:solidFill>
                  <a:srgbClr val="181A76"/>
                </a:solidFill>
              </a:rPr>
              <a:t>день срока предупреждения об увольнении. В силу ст. 14 ТК РФ такой день всегда является рабочим для увольняющегося сотрудника.</a:t>
            </a:r>
            <a:endParaRPr lang="ru-RU" sz="4000" dirty="0" smtClean="0">
              <a:solidFill>
                <a:srgbClr val="181A76"/>
              </a:solidFill>
            </a:endParaRPr>
          </a:p>
          <a:p>
            <a:endParaRPr lang="ru-RU" dirty="0">
              <a:solidFill>
                <a:srgbClr val="181A76"/>
              </a:solidFill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923928" y="3538936"/>
            <a:ext cx="4969917" cy="670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61870"/>
                </a:solidFill>
              </a:rPr>
              <a:t>Когда </a:t>
            </a:r>
            <a:r>
              <a:rPr lang="ru-RU" sz="1200" dirty="0">
                <a:solidFill>
                  <a:srgbClr val="161870"/>
                </a:solidFill>
              </a:rPr>
              <a:t>в заявлении работника указана конкретная дата увольнения, </a:t>
            </a:r>
            <a:r>
              <a:rPr lang="ru-RU" sz="1200" dirty="0" smtClean="0">
                <a:solidFill>
                  <a:srgbClr val="161870"/>
                </a:solidFill>
              </a:rPr>
              <a:t>которую</a:t>
            </a:r>
          </a:p>
          <a:p>
            <a:pPr algn="just"/>
            <a:r>
              <a:rPr lang="ru-RU" sz="1200" dirty="0" smtClean="0">
                <a:solidFill>
                  <a:srgbClr val="161870"/>
                </a:solidFill>
              </a:rPr>
              <a:t>работодатель </a:t>
            </a:r>
            <a:r>
              <a:rPr lang="ru-RU" sz="1200" dirty="0">
                <a:solidFill>
                  <a:srgbClr val="161870"/>
                </a:solidFill>
              </a:rPr>
              <a:t>согласовал или не может не учитывать, </a:t>
            </a:r>
            <a:r>
              <a:rPr lang="ru-RU" sz="1200" dirty="0">
                <a:solidFill>
                  <a:srgbClr val="161870"/>
                </a:solidFill>
                <a:hlinkClick r:id="rId4"/>
              </a:rPr>
              <a:t>часть четвертая ст. 14</a:t>
            </a:r>
            <a:r>
              <a:rPr lang="ru-RU" sz="1200" dirty="0">
                <a:solidFill>
                  <a:srgbClr val="161870"/>
                </a:solidFill>
              </a:rPr>
              <a:t> ТК РФ не </a:t>
            </a:r>
            <a:r>
              <a:rPr lang="ru-RU" sz="1200" dirty="0" smtClean="0">
                <a:solidFill>
                  <a:srgbClr val="161870"/>
                </a:solidFill>
              </a:rPr>
              <a:t>применяется. </a:t>
            </a:r>
            <a:r>
              <a:rPr lang="ru-RU" sz="1200" dirty="0">
                <a:solidFill>
                  <a:srgbClr val="161870"/>
                </a:solidFill>
              </a:rPr>
              <a:t>В этом случае дата увольнения может приходиться на выходной или нерабочий праздничный </a:t>
            </a:r>
            <a:r>
              <a:rPr lang="ru-RU" sz="1200" dirty="0" smtClean="0">
                <a:solidFill>
                  <a:srgbClr val="161870"/>
                </a:solidFill>
              </a:rPr>
              <a:t>день.</a:t>
            </a:r>
            <a:r>
              <a:rPr lang="ru-RU" sz="1200" dirty="0">
                <a:solidFill>
                  <a:srgbClr val="161870"/>
                </a:solidFill>
              </a:rPr>
              <a:t>  </a:t>
            </a:r>
          </a:p>
          <a:p>
            <a:pPr algn="just"/>
            <a:endParaRPr lang="ru-RU" sz="4000" dirty="0" smtClean="0">
              <a:solidFill>
                <a:srgbClr val="000E72"/>
              </a:solidFill>
            </a:endParaRPr>
          </a:p>
          <a:p>
            <a:endParaRPr lang="ru-RU" dirty="0">
              <a:solidFill>
                <a:srgbClr val="000E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61893"/>
            <a:ext cx="6048672" cy="48714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180754"/>
            <a:ext cx="1368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Отпуск с последующим увольнением</a:t>
            </a:r>
            <a:endParaRPr lang="ru-RU" sz="14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70229" y="577376"/>
            <a:ext cx="3708412" cy="409675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32" b="-20575"/>
          <a:stretch/>
        </p:blipFill>
        <p:spPr bwMode="auto">
          <a:xfrm>
            <a:off x="538155" y="194834"/>
            <a:ext cx="937501" cy="43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41" y="1942358"/>
            <a:ext cx="4787796" cy="14401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ВНИМАНИЕ ! 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7697"/>
            <a:ext cx="3811442" cy="306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9652</TotalTime>
  <Words>1079</Words>
  <Application>Microsoft Office PowerPoint</Application>
  <PresentationFormat>Экран (16:9)</PresentationFormat>
  <Paragraphs>147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Times New Roman CYR</vt:lpstr>
      <vt:lpstr>YS Text</vt:lpstr>
      <vt:lpstr>Тема Office</vt:lpstr>
      <vt:lpstr>Учёт отпусков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ИМЦ</cp:lastModifiedBy>
  <cp:revision>356</cp:revision>
  <dcterms:created xsi:type="dcterms:W3CDTF">2025-09-15T04:43:58Z</dcterms:created>
  <dcterms:modified xsi:type="dcterms:W3CDTF">2026-07-10T10:15:19Z</dcterms:modified>
</cp:coreProperties>
</file>